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86" r:id="rId1"/>
  </p:sldMasterIdLst>
  <p:notesMasterIdLst>
    <p:notesMasterId r:id="rId66"/>
  </p:notesMasterIdLst>
  <p:handoutMasterIdLst>
    <p:handoutMasterId r:id="rId67"/>
  </p:handoutMasterIdLst>
  <p:sldIdLst>
    <p:sldId id="256" r:id="rId2"/>
    <p:sldId id="708" r:id="rId3"/>
    <p:sldId id="791" r:id="rId4"/>
    <p:sldId id="709" r:id="rId5"/>
    <p:sldId id="710" r:id="rId6"/>
    <p:sldId id="730" r:id="rId7"/>
    <p:sldId id="711" r:id="rId8"/>
    <p:sldId id="748" r:id="rId9"/>
    <p:sldId id="750" r:id="rId10"/>
    <p:sldId id="751" r:id="rId11"/>
    <p:sldId id="712" r:id="rId12"/>
    <p:sldId id="713" r:id="rId13"/>
    <p:sldId id="745" r:id="rId14"/>
    <p:sldId id="719" r:id="rId15"/>
    <p:sldId id="721" r:id="rId16"/>
    <p:sldId id="722" r:id="rId17"/>
    <p:sldId id="723" r:id="rId18"/>
    <p:sldId id="746" r:id="rId19"/>
    <p:sldId id="725" r:id="rId20"/>
    <p:sldId id="726" r:id="rId21"/>
    <p:sldId id="747" r:id="rId22"/>
    <p:sldId id="728" r:id="rId23"/>
    <p:sldId id="729" r:id="rId24"/>
    <p:sldId id="734" r:id="rId25"/>
    <p:sldId id="735" r:id="rId26"/>
    <p:sldId id="786" r:id="rId27"/>
    <p:sldId id="787" r:id="rId28"/>
    <p:sldId id="512" r:id="rId29"/>
    <p:sldId id="699" r:id="rId30"/>
    <p:sldId id="698" r:id="rId31"/>
    <p:sldId id="696" r:id="rId32"/>
    <p:sldId id="752" r:id="rId33"/>
    <p:sldId id="789" r:id="rId34"/>
    <p:sldId id="785" r:id="rId35"/>
    <p:sldId id="756" r:id="rId36"/>
    <p:sldId id="757" r:id="rId37"/>
    <p:sldId id="758" r:id="rId38"/>
    <p:sldId id="759" r:id="rId39"/>
    <p:sldId id="760" r:id="rId40"/>
    <p:sldId id="788" r:id="rId41"/>
    <p:sldId id="770" r:id="rId42"/>
    <p:sldId id="771" r:id="rId43"/>
    <p:sldId id="774" r:id="rId44"/>
    <p:sldId id="775" r:id="rId45"/>
    <p:sldId id="776" r:id="rId46"/>
    <p:sldId id="777" r:id="rId47"/>
    <p:sldId id="764" r:id="rId48"/>
    <p:sldId id="761" r:id="rId49"/>
    <p:sldId id="762" r:id="rId50"/>
    <p:sldId id="763" r:id="rId51"/>
    <p:sldId id="773" r:id="rId52"/>
    <p:sldId id="778" r:id="rId53"/>
    <p:sldId id="779" r:id="rId54"/>
    <p:sldId id="782" r:id="rId55"/>
    <p:sldId id="564" r:id="rId56"/>
    <p:sldId id="568" r:id="rId57"/>
    <p:sldId id="682" r:id="rId58"/>
    <p:sldId id="783" r:id="rId59"/>
    <p:sldId id="695" r:id="rId60"/>
    <p:sldId id="784" r:id="rId61"/>
    <p:sldId id="780" r:id="rId62"/>
    <p:sldId id="781" r:id="rId63"/>
    <p:sldId id="707" r:id="rId64"/>
    <p:sldId id="790" r:id="rId65"/>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8" userDrawn="1">
          <p15:clr>
            <a:srgbClr val="A4A3A4"/>
          </p15:clr>
        </p15:guide>
        <p15:guide id="2" pos="292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4034"/>
    <a:srgbClr val="CCECFF"/>
    <a:srgbClr val="E94917"/>
    <a:srgbClr val="F7C0AC"/>
    <a:srgbClr val="F7C0AF"/>
    <a:srgbClr val="CC0000"/>
    <a:srgbClr val="CCFFCC"/>
    <a:srgbClr val="CCFF99"/>
    <a:srgbClr val="CC99FF"/>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45" autoAdjust="0"/>
    <p:restoredTop sz="78604" autoAdjust="0"/>
  </p:normalViewPr>
  <p:slideViewPr>
    <p:cSldViewPr>
      <p:cViewPr varScale="1">
        <p:scale>
          <a:sx n="81" d="100"/>
          <a:sy n="81" d="100"/>
        </p:scale>
        <p:origin x="720" y="78"/>
      </p:cViewPr>
      <p:guideLst>
        <p:guide orient="horz" pos="2160"/>
        <p:guide pos="2880"/>
      </p:guideLst>
    </p:cSldViewPr>
  </p:slideViewPr>
  <p:outlineViewPr>
    <p:cViewPr>
      <p:scale>
        <a:sx n="33" d="100"/>
        <a:sy n="33" d="100"/>
      </p:scale>
      <p:origin x="0" y="-2880"/>
    </p:cViewPr>
  </p:outlineViewPr>
  <p:notesTextViewPr>
    <p:cViewPr>
      <p:scale>
        <a:sx n="1" d="1"/>
        <a:sy n="1" d="1"/>
      </p:scale>
      <p:origin x="0" y="0"/>
    </p:cViewPr>
  </p:notesTextViewPr>
  <p:sorterViewPr>
    <p:cViewPr varScale="1">
      <p:scale>
        <a:sx n="1" d="1"/>
        <a:sy n="1" d="1"/>
      </p:scale>
      <p:origin x="0" y="-1536"/>
    </p:cViewPr>
  </p:sorterViewPr>
  <p:notesViewPr>
    <p:cSldViewPr>
      <p:cViewPr varScale="1">
        <p:scale>
          <a:sx n="88" d="100"/>
          <a:sy n="88" d="100"/>
        </p:scale>
        <p:origin x="3776" y="44"/>
      </p:cViewPr>
      <p:guideLst>
        <p:guide orient="horz" pos="2208"/>
        <p:guide pos="292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9ABBB94-2E56-4CEB-ABAF-E0F6090B8164}" type="doc">
      <dgm:prSet loTypeId="urn:microsoft.com/office/officeart/2008/layout/AlternatingPictureBlocks" loCatId="picture" qsTypeId="urn:microsoft.com/office/officeart/2005/8/quickstyle/simple1" qsCatId="simple" csTypeId="urn:microsoft.com/office/officeart/2005/8/colors/colorful1" csCatId="colorful" phldr="1"/>
      <dgm:spPr/>
      <dgm:t>
        <a:bodyPr/>
        <a:lstStyle/>
        <a:p>
          <a:endParaRPr lang="en-US"/>
        </a:p>
      </dgm:t>
    </dgm:pt>
    <dgm:pt modelId="{273E7E12-C643-4CA9-99D8-E8373B2E9CDB}">
      <dgm:prSet phldrT="[Text]" custT="1"/>
      <dgm:spPr>
        <a:solidFill>
          <a:schemeClr val="accent2">
            <a:lumMod val="40000"/>
            <a:lumOff val="60000"/>
          </a:schemeClr>
        </a:solidFill>
        <a:ln>
          <a:solidFill>
            <a:schemeClr val="accent2"/>
          </a:solidFill>
        </a:ln>
      </dgm:spPr>
      <dgm:t>
        <a:bodyPr/>
        <a:lstStyle/>
        <a:p>
          <a:r>
            <a:rPr lang="en-US" sz="3600" b="1" dirty="0" smtClean="0">
              <a:solidFill>
                <a:srgbClr val="C00000"/>
              </a:solidFill>
            </a:rPr>
            <a:t>Task Areas</a:t>
          </a:r>
        </a:p>
      </dgm:t>
    </dgm:pt>
    <dgm:pt modelId="{159BA4CE-2EFF-4323-A4DA-8BCAB4CEC01E}" type="parTrans" cxnId="{593FDA6A-6302-48AC-95FA-F5BFCE54B8F9}">
      <dgm:prSet/>
      <dgm:spPr/>
      <dgm:t>
        <a:bodyPr/>
        <a:lstStyle/>
        <a:p>
          <a:endParaRPr lang="en-US" sz="1600"/>
        </a:p>
      </dgm:t>
    </dgm:pt>
    <dgm:pt modelId="{33C48EE5-E721-4A80-9FF6-131DEE249639}" type="sibTrans" cxnId="{593FDA6A-6302-48AC-95FA-F5BFCE54B8F9}">
      <dgm:prSet/>
      <dgm:spPr/>
      <dgm:t>
        <a:bodyPr/>
        <a:lstStyle/>
        <a:p>
          <a:endParaRPr lang="en-US" sz="1600"/>
        </a:p>
      </dgm:t>
    </dgm:pt>
    <dgm:pt modelId="{14BC3CDF-F174-4D6A-955D-5F4F9ACEE783}">
      <dgm:prSet phldrT="[Text]" custT="1"/>
      <dgm:spPr>
        <a:solidFill>
          <a:schemeClr val="accent6">
            <a:lumMod val="20000"/>
            <a:lumOff val="80000"/>
          </a:schemeClr>
        </a:solidFill>
        <a:ln>
          <a:solidFill>
            <a:schemeClr val="accent6"/>
          </a:solidFill>
        </a:ln>
      </dgm:spPr>
      <dgm:t>
        <a:bodyPr/>
        <a:lstStyle/>
        <a:p>
          <a:r>
            <a:rPr lang="en-US" sz="3600" b="1" dirty="0" smtClean="0">
              <a:solidFill>
                <a:srgbClr val="00B050"/>
              </a:solidFill>
            </a:rPr>
            <a:t>Content Standards</a:t>
          </a:r>
        </a:p>
      </dgm:t>
    </dgm:pt>
    <dgm:pt modelId="{733392E5-BCD4-435E-97E6-703E0141A3D3}" type="parTrans" cxnId="{09BC7E57-EE05-4842-87AF-B57CB631432C}">
      <dgm:prSet/>
      <dgm:spPr/>
      <dgm:t>
        <a:bodyPr/>
        <a:lstStyle/>
        <a:p>
          <a:endParaRPr lang="en-US" sz="1600"/>
        </a:p>
      </dgm:t>
    </dgm:pt>
    <dgm:pt modelId="{E8338051-CCC5-4FE3-9291-7B5DB47A2F46}" type="sibTrans" cxnId="{09BC7E57-EE05-4842-87AF-B57CB631432C}">
      <dgm:prSet/>
      <dgm:spPr/>
      <dgm:t>
        <a:bodyPr/>
        <a:lstStyle/>
        <a:p>
          <a:endParaRPr lang="en-US" sz="1600"/>
        </a:p>
      </dgm:t>
    </dgm:pt>
    <dgm:pt modelId="{DA7609E6-6EAD-41A1-8AFA-DBB75338BA50}">
      <dgm:prSet phldrT="[Text]" custT="1"/>
      <dgm:spPr>
        <a:solidFill>
          <a:schemeClr val="accent1">
            <a:lumMod val="20000"/>
            <a:lumOff val="80000"/>
          </a:schemeClr>
        </a:solidFill>
        <a:ln>
          <a:solidFill>
            <a:schemeClr val="accent2"/>
          </a:solidFill>
        </a:ln>
      </dgm:spPr>
      <dgm:t>
        <a:bodyPr/>
        <a:lstStyle/>
        <a:p>
          <a:r>
            <a:rPr lang="en-US" sz="3600" b="1" dirty="0" smtClean="0">
              <a:solidFill>
                <a:srgbClr val="00B0F0"/>
              </a:solidFill>
            </a:rPr>
            <a:t>Competencies</a:t>
          </a:r>
        </a:p>
      </dgm:t>
    </dgm:pt>
    <dgm:pt modelId="{CA0DFF3D-A617-426D-A01E-DB1C07CABBE2}" type="sibTrans" cxnId="{07604A8E-8ADD-4AE7-BEF5-9B71A3BFC227}">
      <dgm:prSet/>
      <dgm:spPr/>
      <dgm:t>
        <a:bodyPr/>
        <a:lstStyle/>
        <a:p>
          <a:endParaRPr lang="en-US" sz="1600"/>
        </a:p>
      </dgm:t>
    </dgm:pt>
    <dgm:pt modelId="{BA6694A5-9F8D-476D-888D-50BF5F37BA6D}" type="parTrans" cxnId="{07604A8E-8ADD-4AE7-BEF5-9B71A3BFC227}">
      <dgm:prSet/>
      <dgm:spPr/>
      <dgm:t>
        <a:bodyPr/>
        <a:lstStyle/>
        <a:p>
          <a:endParaRPr lang="en-US" sz="1600"/>
        </a:p>
      </dgm:t>
    </dgm:pt>
    <dgm:pt modelId="{86399249-F652-4739-85A2-D2BF745DAC04}" type="pres">
      <dgm:prSet presAssocID="{09ABBB94-2E56-4CEB-ABAF-E0F6090B8164}" presName="linearFlow" presStyleCnt="0">
        <dgm:presLayoutVars>
          <dgm:dir/>
          <dgm:resizeHandles val="exact"/>
        </dgm:presLayoutVars>
      </dgm:prSet>
      <dgm:spPr/>
      <dgm:t>
        <a:bodyPr/>
        <a:lstStyle/>
        <a:p>
          <a:endParaRPr lang="en-US"/>
        </a:p>
      </dgm:t>
    </dgm:pt>
    <dgm:pt modelId="{AF85E81D-2591-49BF-BFB4-5E404FB28C2F}" type="pres">
      <dgm:prSet presAssocID="{DA7609E6-6EAD-41A1-8AFA-DBB75338BA50}" presName="comp" presStyleCnt="0"/>
      <dgm:spPr/>
    </dgm:pt>
    <dgm:pt modelId="{A4075D48-5788-48DE-BF6F-1E761F9FF78C}" type="pres">
      <dgm:prSet presAssocID="{DA7609E6-6EAD-41A1-8AFA-DBB75338BA50}" presName="rect2" presStyleLbl="node1" presStyleIdx="0" presStyleCnt="3" custScaleX="108199" custLinFactY="36801" custLinFactNeighborX="-47524" custLinFactNeighborY="100000">
        <dgm:presLayoutVars>
          <dgm:bulletEnabled val="1"/>
        </dgm:presLayoutVars>
      </dgm:prSet>
      <dgm:spPr/>
      <dgm:t>
        <a:bodyPr/>
        <a:lstStyle/>
        <a:p>
          <a:endParaRPr lang="en-US"/>
        </a:p>
      </dgm:t>
    </dgm:pt>
    <dgm:pt modelId="{72303902-6E1C-4C1E-8BC3-0E9247B12025}" type="pres">
      <dgm:prSet presAssocID="{DA7609E6-6EAD-41A1-8AFA-DBB75338BA50}" presName="rect1" presStyleLbl="lnNode1" presStyleIdx="0" presStyleCnt="3" custScaleX="102162" custScaleY="134631" custLinFactX="100000" custLinFactY="33218" custLinFactNeighborX="145667" custLinFactNeighborY="100000"/>
      <dgm:spPr>
        <a:blipFill rotWithShape="1">
          <a:blip xmlns:r="http://schemas.openxmlformats.org/officeDocument/2006/relationships" r:embed="rId1"/>
          <a:stretch>
            <a:fillRect/>
          </a:stretch>
        </a:blipFill>
        <a:ln>
          <a:solidFill>
            <a:schemeClr val="accent2">
              <a:lumMod val="20000"/>
              <a:lumOff val="80000"/>
            </a:schemeClr>
          </a:solidFill>
        </a:ln>
      </dgm:spPr>
      <dgm:t>
        <a:bodyPr/>
        <a:lstStyle/>
        <a:p>
          <a:endParaRPr lang="en-US"/>
        </a:p>
      </dgm:t>
    </dgm:pt>
    <dgm:pt modelId="{D32237CC-4C2A-43C4-9F1B-FF4A78E172A3}" type="pres">
      <dgm:prSet presAssocID="{CA0DFF3D-A617-426D-A01E-DB1C07CABBE2}" presName="sibTrans" presStyleCnt="0"/>
      <dgm:spPr/>
    </dgm:pt>
    <dgm:pt modelId="{9BEA9ED7-6D12-488B-91F1-59461427AC59}" type="pres">
      <dgm:prSet presAssocID="{273E7E12-C643-4CA9-99D8-E8373B2E9CDB}" presName="comp" presStyleCnt="0"/>
      <dgm:spPr/>
    </dgm:pt>
    <dgm:pt modelId="{0598D148-5101-4DAF-8CB9-F5F655582623}" type="pres">
      <dgm:prSet presAssocID="{273E7E12-C643-4CA9-99D8-E8373B2E9CDB}" presName="rect2" presStyleLbl="node1" presStyleIdx="1" presStyleCnt="3" custScaleX="85696" custLinFactY="30044" custLinFactNeighborX="71163" custLinFactNeighborY="100000">
        <dgm:presLayoutVars>
          <dgm:bulletEnabled val="1"/>
        </dgm:presLayoutVars>
      </dgm:prSet>
      <dgm:spPr/>
      <dgm:t>
        <a:bodyPr/>
        <a:lstStyle/>
        <a:p>
          <a:endParaRPr lang="en-US"/>
        </a:p>
      </dgm:t>
    </dgm:pt>
    <dgm:pt modelId="{D6369FC2-034E-476A-B011-8D30AF3BCA8C}" type="pres">
      <dgm:prSet presAssocID="{273E7E12-C643-4CA9-99D8-E8373B2E9CDB}" presName="rect1" presStyleLbl="lnNode1" presStyleIdx="1" presStyleCnt="3" custScaleX="148843" custScaleY="105637" custLinFactX="-100000" custLinFactY="27226" custLinFactNeighborX="-100156" custLinFactNeighborY="100000"/>
      <dgm:spPr>
        <a:blipFill dpi="0" rotWithShape="1">
          <a:blip xmlns:r="http://schemas.openxmlformats.org/officeDocument/2006/relationships" r:embed="rId2"/>
          <a:srcRect/>
          <a:stretch>
            <a:fillRect l="888" t="1787" r="-888" b="-1787"/>
          </a:stretch>
        </a:blipFill>
        <a:ln>
          <a:solidFill>
            <a:schemeClr val="accent2">
              <a:lumMod val="20000"/>
              <a:lumOff val="80000"/>
            </a:schemeClr>
          </a:solidFill>
        </a:ln>
      </dgm:spPr>
      <dgm:t>
        <a:bodyPr/>
        <a:lstStyle/>
        <a:p>
          <a:endParaRPr lang="en-US"/>
        </a:p>
      </dgm:t>
    </dgm:pt>
    <dgm:pt modelId="{3DFB91A0-316D-4777-9340-E6ACCF877301}" type="pres">
      <dgm:prSet presAssocID="{33C48EE5-E721-4A80-9FF6-131DEE249639}" presName="sibTrans" presStyleCnt="0"/>
      <dgm:spPr/>
    </dgm:pt>
    <dgm:pt modelId="{512B28CD-70C3-45AD-9EA9-41C91119B421}" type="pres">
      <dgm:prSet presAssocID="{14BC3CDF-F174-4D6A-955D-5F4F9ACEE783}" presName="comp" presStyleCnt="0"/>
      <dgm:spPr/>
    </dgm:pt>
    <dgm:pt modelId="{05A81C5A-71B2-4F94-85BE-36EB18726230}" type="pres">
      <dgm:prSet presAssocID="{14BC3CDF-F174-4D6A-955D-5F4F9ACEE783}" presName="rect2" presStyleLbl="node1" presStyleIdx="2" presStyleCnt="3" custScaleX="86481" custLinFactY="-100000" custLinFactNeighborX="2474" custLinFactNeighborY="-164634">
        <dgm:presLayoutVars>
          <dgm:bulletEnabled val="1"/>
        </dgm:presLayoutVars>
      </dgm:prSet>
      <dgm:spPr/>
      <dgm:t>
        <a:bodyPr/>
        <a:lstStyle/>
        <a:p>
          <a:endParaRPr lang="en-US"/>
        </a:p>
      </dgm:t>
    </dgm:pt>
    <dgm:pt modelId="{475E82BA-B93C-4495-8C67-ADF2F625AFE1}" type="pres">
      <dgm:prSet presAssocID="{14BC3CDF-F174-4D6A-955D-5F4F9ACEE783}" presName="rect1" presStyleLbl="lnNode1" presStyleIdx="2" presStyleCnt="3" custScaleX="150665" custScaleY="118556" custLinFactY="-100000" custLinFactNeighborX="11" custLinFactNeighborY="-164634"/>
      <dgm:spPr>
        <a:blipFill dpi="0" rotWithShape="1">
          <a:blip xmlns:r="http://schemas.openxmlformats.org/officeDocument/2006/relationships" r:embed="rId3"/>
          <a:srcRect/>
          <a:stretch>
            <a:fillRect t="-4" r="1702" b="-3781"/>
          </a:stretch>
        </a:blipFill>
        <a:ln>
          <a:solidFill>
            <a:schemeClr val="accent2">
              <a:lumMod val="20000"/>
              <a:lumOff val="80000"/>
            </a:schemeClr>
          </a:solidFill>
        </a:ln>
      </dgm:spPr>
      <dgm:t>
        <a:bodyPr/>
        <a:lstStyle/>
        <a:p>
          <a:endParaRPr lang="en-US"/>
        </a:p>
      </dgm:t>
    </dgm:pt>
  </dgm:ptLst>
  <dgm:cxnLst>
    <dgm:cxn modelId="{C4CBD052-6E6F-4EE1-8796-2B56FE4CF132}" type="presOf" srcId="{DA7609E6-6EAD-41A1-8AFA-DBB75338BA50}" destId="{A4075D48-5788-48DE-BF6F-1E761F9FF78C}" srcOrd="0" destOrd="0" presId="urn:microsoft.com/office/officeart/2008/layout/AlternatingPictureBlocks"/>
    <dgm:cxn modelId="{A8247F99-2B98-4DB0-9545-CC9F06F04392}" type="presOf" srcId="{273E7E12-C643-4CA9-99D8-E8373B2E9CDB}" destId="{0598D148-5101-4DAF-8CB9-F5F655582623}" srcOrd="0" destOrd="0" presId="urn:microsoft.com/office/officeart/2008/layout/AlternatingPictureBlocks"/>
    <dgm:cxn modelId="{55BB4A45-9B4B-4DBD-AE38-F1B00CB8D389}" type="presOf" srcId="{09ABBB94-2E56-4CEB-ABAF-E0F6090B8164}" destId="{86399249-F652-4739-85A2-D2BF745DAC04}" srcOrd="0" destOrd="0" presId="urn:microsoft.com/office/officeart/2008/layout/AlternatingPictureBlocks"/>
    <dgm:cxn modelId="{09BC7E57-EE05-4842-87AF-B57CB631432C}" srcId="{09ABBB94-2E56-4CEB-ABAF-E0F6090B8164}" destId="{14BC3CDF-F174-4D6A-955D-5F4F9ACEE783}" srcOrd="2" destOrd="0" parTransId="{733392E5-BCD4-435E-97E6-703E0141A3D3}" sibTransId="{E8338051-CCC5-4FE3-9291-7B5DB47A2F46}"/>
    <dgm:cxn modelId="{07604A8E-8ADD-4AE7-BEF5-9B71A3BFC227}" srcId="{09ABBB94-2E56-4CEB-ABAF-E0F6090B8164}" destId="{DA7609E6-6EAD-41A1-8AFA-DBB75338BA50}" srcOrd="0" destOrd="0" parTransId="{BA6694A5-9F8D-476D-888D-50BF5F37BA6D}" sibTransId="{CA0DFF3D-A617-426D-A01E-DB1C07CABBE2}"/>
    <dgm:cxn modelId="{593FDA6A-6302-48AC-95FA-F5BFCE54B8F9}" srcId="{09ABBB94-2E56-4CEB-ABAF-E0F6090B8164}" destId="{273E7E12-C643-4CA9-99D8-E8373B2E9CDB}" srcOrd="1" destOrd="0" parTransId="{159BA4CE-2EFF-4323-A4DA-8BCAB4CEC01E}" sibTransId="{33C48EE5-E721-4A80-9FF6-131DEE249639}"/>
    <dgm:cxn modelId="{98275DF6-1593-4E79-8B59-7F93059B98D4}" type="presOf" srcId="{14BC3CDF-F174-4D6A-955D-5F4F9ACEE783}" destId="{05A81C5A-71B2-4F94-85BE-36EB18726230}" srcOrd="0" destOrd="0" presId="urn:microsoft.com/office/officeart/2008/layout/AlternatingPictureBlocks"/>
    <dgm:cxn modelId="{559865A8-D21C-493F-ACCE-A91FE0E79923}" type="presParOf" srcId="{86399249-F652-4739-85A2-D2BF745DAC04}" destId="{AF85E81D-2591-49BF-BFB4-5E404FB28C2F}" srcOrd="0" destOrd="0" presId="urn:microsoft.com/office/officeart/2008/layout/AlternatingPictureBlocks"/>
    <dgm:cxn modelId="{EDAC1EE4-4072-46AC-A1CA-AEB00414B0E3}" type="presParOf" srcId="{AF85E81D-2591-49BF-BFB4-5E404FB28C2F}" destId="{A4075D48-5788-48DE-BF6F-1E761F9FF78C}" srcOrd="0" destOrd="0" presId="urn:microsoft.com/office/officeart/2008/layout/AlternatingPictureBlocks"/>
    <dgm:cxn modelId="{CA985664-2929-40F3-9E35-0A1051CDFC75}" type="presParOf" srcId="{AF85E81D-2591-49BF-BFB4-5E404FB28C2F}" destId="{72303902-6E1C-4C1E-8BC3-0E9247B12025}" srcOrd="1" destOrd="0" presId="urn:microsoft.com/office/officeart/2008/layout/AlternatingPictureBlocks"/>
    <dgm:cxn modelId="{BC9522D5-21E0-49F5-B749-C762FFB52804}" type="presParOf" srcId="{86399249-F652-4739-85A2-D2BF745DAC04}" destId="{D32237CC-4C2A-43C4-9F1B-FF4A78E172A3}" srcOrd="1" destOrd="0" presId="urn:microsoft.com/office/officeart/2008/layout/AlternatingPictureBlocks"/>
    <dgm:cxn modelId="{44F605D1-94DF-4D37-A5DB-5766ABE131E6}" type="presParOf" srcId="{86399249-F652-4739-85A2-D2BF745DAC04}" destId="{9BEA9ED7-6D12-488B-91F1-59461427AC59}" srcOrd="2" destOrd="0" presId="urn:microsoft.com/office/officeart/2008/layout/AlternatingPictureBlocks"/>
    <dgm:cxn modelId="{CCB7F0DE-B51E-467D-BB8E-F52D0DD45221}" type="presParOf" srcId="{9BEA9ED7-6D12-488B-91F1-59461427AC59}" destId="{0598D148-5101-4DAF-8CB9-F5F655582623}" srcOrd="0" destOrd="0" presId="urn:microsoft.com/office/officeart/2008/layout/AlternatingPictureBlocks"/>
    <dgm:cxn modelId="{0A5454A7-13DA-49F2-84A4-F675288EF625}" type="presParOf" srcId="{9BEA9ED7-6D12-488B-91F1-59461427AC59}" destId="{D6369FC2-034E-476A-B011-8D30AF3BCA8C}" srcOrd="1" destOrd="0" presId="urn:microsoft.com/office/officeart/2008/layout/AlternatingPictureBlocks"/>
    <dgm:cxn modelId="{9B3B3A0B-78C3-483E-8C68-2E67A59AFB79}" type="presParOf" srcId="{86399249-F652-4739-85A2-D2BF745DAC04}" destId="{3DFB91A0-316D-4777-9340-E6ACCF877301}" srcOrd="3" destOrd="0" presId="urn:microsoft.com/office/officeart/2008/layout/AlternatingPictureBlocks"/>
    <dgm:cxn modelId="{25085ABF-0A19-4150-A711-83AE3486B2EC}" type="presParOf" srcId="{86399249-F652-4739-85A2-D2BF745DAC04}" destId="{512B28CD-70C3-45AD-9EA9-41C91119B421}" srcOrd="4" destOrd="0" presId="urn:microsoft.com/office/officeart/2008/layout/AlternatingPictureBlocks"/>
    <dgm:cxn modelId="{6E10F55F-FC0B-4436-9B18-8943FBDEF1C2}" type="presParOf" srcId="{512B28CD-70C3-45AD-9EA9-41C91119B421}" destId="{05A81C5A-71B2-4F94-85BE-36EB18726230}" srcOrd="0" destOrd="0" presId="urn:microsoft.com/office/officeart/2008/layout/AlternatingPictureBlocks"/>
    <dgm:cxn modelId="{8E28595F-9FAF-44CA-8740-8A0286151416}" type="presParOf" srcId="{512B28CD-70C3-45AD-9EA9-41C91119B421}" destId="{475E82BA-B93C-4495-8C67-ADF2F625AFE1}" srcOrd="1" destOrd="0" presId="urn:microsoft.com/office/officeart/2008/layout/AlternatingPictureBlocks"/>
  </dgm:cxnLst>
  <dgm:bg>
    <a:solidFill>
      <a:schemeClr val="bg1"/>
    </a:solidFill>
  </dgm:bg>
  <dgm:whole>
    <a:ln w="38100">
      <a:solidFill>
        <a:schemeClr val="accent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075D48-5788-48DE-BF6F-1E761F9FF78C}">
      <dsp:nvSpPr>
        <dsp:cNvPr id="0" name=""/>
        <dsp:cNvSpPr/>
      </dsp:nvSpPr>
      <dsp:spPr>
        <a:xfrm>
          <a:off x="125733" y="2247906"/>
          <a:ext cx="3489177" cy="1458515"/>
        </a:xfrm>
        <a:prstGeom prst="rect">
          <a:avLst/>
        </a:prstGeom>
        <a:solidFill>
          <a:schemeClr val="accent1">
            <a:lumMod val="20000"/>
            <a:lumOff val="8000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B0F0"/>
              </a:solidFill>
            </a:rPr>
            <a:t>Competencies</a:t>
          </a:r>
        </a:p>
      </dsp:txBody>
      <dsp:txXfrm>
        <a:off x="125733" y="2247906"/>
        <a:ext cx="3489177" cy="1458515"/>
      </dsp:txXfrm>
    </dsp:sp>
    <dsp:sp modelId="{72303902-6E1C-4C1E-8BC3-0E9247B12025}">
      <dsp:nvSpPr>
        <dsp:cNvPr id="0" name=""/>
        <dsp:cNvSpPr/>
      </dsp:nvSpPr>
      <dsp:spPr>
        <a:xfrm>
          <a:off x="3733805" y="1943098"/>
          <a:ext cx="1475148" cy="1963614"/>
        </a:xfrm>
        <a:prstGeom prst="rect">
          <a:avLst/>
        </a:prstGeom>
        <a:blipFill rotWithShape="1">
          <a:blip xmlns:r="http://schemas.openxmlformats.org/officeDocument/2006/relationships" r:embed="rId1"/>
          <a:stretch>
            <a:fillRect/>
          </a:stretch>
        </a:blipFill>
        <a:ln w="15875"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0598D148-5101-4DAF-8CB9-F5F655582623}">
      <dsp:nvSpPr>
        <dsp:cNvPr id="0" name=""/>
        <dsp:cNvSpPr/>
      </dsp:nvSpPr>
      <dsp:spPr>
        <a:xfrm>
          <a:off x="2494301" y="4142182"/>
          <a:ext cx="2763505" cy="1458515"/>
        </a:xfrm>
        <a:prstGeom prst="rect">
          <a:avLst/>
        </a:prstGeom>
        <a:solidFill>
          <a:schemeClr val="accent2">
            <a:lumMod val="40000"/>
            <a:lumOff val="60000"/>
          </a:schemeClr>
        </a:solidFill>
        <a:ln w="15875" cap="flat" cmpd="sng" algn="ctr">
          <a:solidFill>
            <a:schemeClr val="accent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C00000"/>
              </a:solidFill>
            </a:rPr>
            <a:t>Task Areas</a:t>
          </a:r>
        </a:p>
      </dsp:txBody>
      <dsp:txXfrm>
        <a:off x="2494301" y="4142182"/>
        <a:ext cx="2763505" cy="1458515"/>
      </dsp:txXfrm>
    </dsp:sp>
    <dsp:sp modelId="{D6369FC2-034E-476A-B011-8D30AF3BCA8C}">
      <dsp:nvSpPr>
        <dsp:cNvPr id="0" name=""/>
        <dsp:cNvSpPr/>
      </dsp:nvSpPr>
      <dsp:spPr>
        <a:xfrm>
          <a:off x="95244" y="4059973"/>
          <a:ext cx="2149189" cy="1540732"/>
        </a:xfrm>
        <a:prstGeom prst="rect">
          <a:avLst/>
        </a:prstGeom>
        <a:blipFill dpi="0" rotWithShape="1">
          <a:blip xmlns:r="http://schemas.openxmlformats.org/officeDocument/2006/relationships" r:embed="rId2"/>
          <a:srcRect/>
          <a:stretch>
            <a:fillRect l="888" t="1787" r="-888" b="-1787"/>
          </a:stretch>
        </a:blipFill>
        <a:ln w="15875"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 modelId="{05A81C5A-71B2-4F94-85BE-36EB18726230}">
      <dsp:nvSpPr>
        <dsp:cNvPr id="0" name=""/>
        <dsp:cNvSpPr/>
      </dsp:nvSpPr>
      <dsp:spPr>
        <a:xfrm>
          <a:off x="2438413" y="261342"/>
          <a:ext cx="2788820" cy="1458515"/>
        </a:xfrm>
        <a:prstGeom prst="rect">
          <a:avLst/>
        </a:prstGeom>
        <a:solidFill>
          <a:schemeClr val="accent6">
            <a:lumMod val="20000"/>
            <a:lumOff val="80000"/>
          </a:schemeClr>
        </a:solidFill>
        <a:ln w="15875" cap="flat" cmpd="sng" algn="ctr">
          <a:solidFill>
            <a:schemeClr val="accent6"/>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lvl="0" algn="ctr" defTabSz="1600200">
            <a:lnSpc>
              <a:spcPct val="90000"/>
            </a:lnSpc>
            <a:spcBef>
              <a:spcPct val="0"/>
            </a:spcBef>
            <a:spcAft>
              <a:spcPct val="35000"/>
            </a:spcAft>
          </a:pPr>
          <a:r>
            <a:rPr lang="en-US" sz="3600" b="1" kern="1200" dirty="0" smtClean="0">
              <a:solidFill>
                <a:srgbClr val="00B050"/>
              </a:solidFill>
            </a:rPr>
            <a:t>Content Standards</a:t>
          </a:r>
        </a:p>
      </dsp:txBody>
      <dsp:txXfrm>
        <a:off x="2438413" y="261342"/>
        <a:ext cx="2788820" cy="1458515"/>
      </dsp:txXfrm>
    </dsp:sp>
    <dsp:sp modelId="{475E82BA-B93C-4495-8C67-ADF2F625AFE1}">
      <dsp:nvSpPr>
        <dsp:cNvPr id="0" name=""/>
        <dsp:cNvSpPr/>
      </dsp:nvSpPr>
      <dsp:spPr>
        <a:xfrm>
          <a:off x="186705" y="126021"/>
          <a:ext cx="2175497" cy="1729157"/>
        </a:xfrm>
        <a:prstGeom prst="rect">
          <a:avLst/>
        </a:prstGeom>
        <a:blipFill dpi="0" rotWithShape="1">
          <a:blip xmlns:r="http://schemas.openxmlformats.org/officeDocument/2006/relationships" r:embed="rId3"/>
          <a:srcRect/>
          <a:stretch>
            <a:fillRect t="-4" r="1702" b="-3781"/>
          </a:stretch>
        </a:blipFill>
        <a:ln w="15875" cap="flat" cmpd="sng" algn="ctr">
          <a:solidFill>
            <a:schemeClr val="accent2">
              <a:lumMod val="20000"/>
              <a:lumOff val="8000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p:cNvSpPr>
            <a:spLocks noGrp="1"/>
          </p:cNvSpPr>
          <p:nvPr>
            <p:ph type="ftr" sz="quarter" idx="2"/>
          </p:nvPr>
        </p:nvSpPr>
        <p:spPr>
          <a:xfrm>
            <a:off x="0" y="6658664"/>
            <a:ext cx="4028440" cy="351736"/>
          </a:xfrm>
          <a:prstGeom prst="rect">
            <a:avLst/>
          </a:prstGeom>
        </p:spPr>
        <p:txBody>
          <a:bodyPr vert="horz" lIns="93175" tIns="46587" rIns="93175" bIns="46587" rtlCol="0" anchor="b"/>
          <a:lstStyle>
            <a:lvl1pPr algn="l">
              <a:defRPr sz="1200"/>
            </a:lvl1pPr>
          </a:lstStyle>
          <a:p>
            <a:endParaRPr lang="en-US"/>
          </a:p>
        </p:txBody>
      </p:sp>
      <p:sp>
        <p:nvSpPr>
          <p:cNvPr id="3" name="Slide Number Placeholder 2"/>
          <p:cNvSpPr>
            <a:spLocks noGrp="1"/>
          </p:cNvSpPr>
          <p:nvPr>
            <p:ph type="sldNum" sz="quarter" idx="3"/>
          </p:nvPr>
        </p:nvSpPr>
        <p:spPr>
          <a:xfrm>
            <a:off x="5265809" y="6658664"/>
            <a:ext cx="4028440" cy="351736"/>
          </a:xfrm>
          <a:prstGeom prst="rect">
            <a:avLst/>
          </a:prstGeom>
        </p:spPr>
        <p:txBody>
          <a:bodyPr vert="horz" lIns="93175" tIns="46587" rIns="93175" bIns="46587" rtlCol="0" anchor="b"/>
          <a:lstStyle>
            <a:lvl1pPr algn="r">
              <a:defRPr sz="1200"/>
            </a:lvl1pPr>
          </a:lstStyle>
          <a:p>
            <a:fld id="{00184D72-C358-4921-8885-197B6B57914B}" type="slidenum">
              <a:rPr lang="en-US" smtClean="0"/>
              <a:t>‹#›</a:t>
            </a:fld>
            <a:endParaRPr lang="en-US"/>
          </a:p>
        </p:txBody>
      </p:sp>
    </p:spTree>
    <p:extLst>
      <p:ext uri="{BB962C8B-B14F-4D97-AF65-F5344CB8AC3E}">
        <p14:creationId xmlns:p14="http://schemas.microsoft.com/office/powerpoint/2010/main" val="3210311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66" tIns="46583" rIns="93166" bIns="46583" rtlCol="0"/>
          <a:lstStyle>
            <a:lvl1pPr algn="r">
              <a:defRPr sz="1200"/>
            </a:lvl1pPr>
          </a:lstStyle>
          <a:p>
            <a:fld id="{3989135E-B181-4F03-AAF2-B6FBFD050CC1}" type="datetimeFigureOut">
              <a:rPr lang="en-US" smtClean="0"/>
              <a:t>6/3/2019</a:t>
            </a:fld>
            <a:endParaRPr lang="en-US"/>
          </a:p>
        </p:txBody>
      </p:sp>
      <p:sp>
        <p:nvSpPr>
          <p:cNvPr id="4" name="Slide Image Placeholder 3"/>
          <p:cNvSpPr>
            <a:spLocks noGrp="1" noRot="1" noChangeAspect="1"/>
          </p:cNvSpPr>
          <p:nvPr>
            <p:ph type="sldImg" idx="2"/>
          </p:nvPr>
        </p:nvSpPr>
        <p:spPr>
          <a:xfrm>
            <a:off x="2895600" y="525463"/>
            <a:ext cx="3506788" cy="262890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929640" y="3329942"/>
            <a:ext cx="7437120" cy="31546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6658665"/>
            <a:ext cx="4028440" cy="3505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5"/>
            <a:ext cx="4028440" cy="350520"/>
          </a:xfrm>
          <a:prstGeom prst="rect">
            <a:avLst/>
          </a:prstGeom>
        </p:spPr>
        <p:txBody>
          <a:bodyPr vert="horz" lIns="93166" tIns="46583" rIns="93166" bIns="46583" rtlCol="0" anchor="b"/>
          <a:lstStyle>
            <a:lvl1pPr algn="r">
              <a:defRPr sz="1200"/>
            </a:lvl1pPr>
          </a:lstStyle>
          <a:p>
            <a:fld id="{E56EF10B-C02B-4535-89AD-C3F9C6D55C9A}" type="slidenum">
              <a:rPr lang="en-US" smtClean="0"/>
              <a:t>‹#›</a:t>
            </a:fld>
            <a:endParaRPr lang="en-US"/>
          </a:p>
        </p:txBody>
      </p:sp>
    </p:spTree>
    <p:extLst>
      <p:ext uri="{BB962C8B-B14F-4D97-AF65-F5344CB8AC3E}">
        <p14:creationId xmlns:p14="http://schemas.microsoft.com/office/powerpoint/2010/main" val="2866824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a:t>
            </a:fld>
            <a:endParaRPr lang="en-US"/>
          </a:p>
        </p:txBody>
      </p:sp>
    </p:spTree>
    <p:extLst>
      <p:ext uri="{BB962C8B-B14F-4D97-AF65-F5344CB8AC3E}">
        <p14:creationId xmlns:p14="http://schemas.microsoft.com/office/powerpoint/2010/main" val="37308903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11</a:t>
            </a:fld>
            <a:endParaRPr lang="en-US"/>
          </a:p>
        </p:txBody>
      </p:sp>
    </p:spTree>
    <p:extLst>
      <p:ext uri="{BB962C8B-B14F-4D97-AF65-F5344CB8AC3E}">
        <p14:creationId xmlns:p14="http://schemas.microsoft.com/office/powerpoint/2010/main" val="22630952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Example</a:t>
            </a:r>
            <a:r>
              <a:rPr lang="en-US" baseline="0" dirty="0" smtClean="0"/>
              <a:t> of how CASAS Reading Standards Categories are further defined within the category, NRS level, and CASAS Instructional Level.</a:t>
            </a:r>
          </a:p>
          <a:p>
            <a:r>
              <a:rPr lang="en-US" baseline="0" dirty="0" smtClean="0"/>
              <a:t>CCR standards aligned to each CASAS Standard are noted in brackets. For example RDG 2.2 is aligned to CCR standards  L6. at CCR levels A, B and R4. at CCR level A</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12</a:t>
            </a:fld>
            <a:endParaRPr lang="en-US"/>
          </a:p>
        </p:txBody>
      </p:sp>
    </p:spTree>
    <p:extLst>
      <p:ext uri="{BB962C8B-B14F-4D97-AF65-F5344CB8AC3E}">
        <p14:creationId xmlns:p14="http://schemas.microsoft.com/office/powerpoint/2010/main" val="3152524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Test item example.</a:t>
            </a:r>
          </a:p>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511303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baseline="0" dirty="0" smtClean="0"/>
              <a:t>CCR standards aligned to each CASAS Standard are noted in brackets. </a:t>
            </a:r>
          </a:p>
          <a:p>
            <a:pPr marL="0" marR="0">
              <a:spcBef>
                <a:spcPts val="200"/>
              </a:spcBef>
              <a:spcAft>
                <a:spcPts val="200"/>
              </a:spcAft>
            </a:pPr>
            <a:r>
              <a:rPr lang="en-US" baseline="0" dirty="0" smtClean="0"/>
              <a:t>For example RDG 2.8 is aligned to CCR standards  </a:t>
            </a:r>
            <a:r>
              <a:rPr lang="es-MX" sz="1200" dirty="0" smtClean="0">
                <a:effectLst/>
                <a:highlight>
                  <a:srgbClr val="FFFF00"/>
                </a:highlight>
                <a:latin typeface="Times New Roman" panose="02020603050405020304" pitchFamily="18" charset="0"/>
                <a:ea typeface="Malgun Gothic" panose="020B0503020000020004" pitchFamily="34" charset="-127"/>
              </a:rPr>
              <a:t>L4. at CCR </a:t>
            </a:r>
            <a:r>
              <a:rPr lang="es-MX" sz="1200" dirty="0" err="1" smtClean="0">
                <a:effectLst/>
                <a:highlight>
                  <a:srgbClr val="FFFF00"/>
                </a:highlight>
                <a:latin typeface="Times New Roman" panose="02020603050405020304" pitchFamily="18" charset="0"/>
                <a:ea typeface="Malgun Gothic" panose="020B0503020000020004" pitchFamily="34" charset="-127"/>
              </a:rPr>
              <a:t>Levels</a:t>
            </a:r>
            <a:r>
              <a:rPr lang="es-MX" sz="1200" dirty="0" smtClean="0">
                <a:effectLst/>
                <a:highlight>
                  <a:srgbClr val="FFFF00"/>
                </a:highlight>
                <a:latin typeface="Times New Roman" panose="02020603050405020304" pitchFamily="18" charset="0"/>
                <a:ea typeface="Malgun Gothic" panose="020B0503020000020004" pitchFamily="34" charset="-127"/>
              </a:rPr>
              <a:t> A, B, C, D, E</a:t>
            </a:r>
            <a:r>
              <a:rPr lang="es-MX" sz="1200" baseline="0" dirty="0" smtClean="0">
                <a:effectLst/>
                <a:highlight>
                  <a:srgbClr val="FFFF00"/>
                </a:highlight>
                <a:latin typeface="Times New Roman" panose="02020603050405020304" pitchFamily="18" charset="0"/>
                <a:ea typeface="Malgun Gothic" panose="020B0503020000020004" pitchFamily="34" charset="-127"/>
              </a:rPr>
              <a:t> and </a:t>
            </a:r>
            <a:r>
              <a:rPr lang="es-MX" sz="1200" dirty="0" smtClean="0">
                <a:effectLst/>
                <a:highlight>
                  <a:srgbClr val="FFFF00"/>
                </a:highlight>
                <a:latin typeface="Times New Roman" panose="02020603050405020304" pitchFamily="18" charset="0"/>
                <a:ea typeface="Malgun Gothic" panose="020B0503020000020004" pitchFamily="34" charset="-127"/>
              </a:rPr>
              <a:t> R4. at CCR </a:t>
            </a:r>
            <a:r>
              <a:rPr lang="es-MX" sz="1200" dirty="0" err="1" smtClean="0">
                <a:effectLst/>
                <a:highlight>
                  <a:srgbClr val="FFFF00"/>
                </a:highlight>
                <a:latin typeface="Times New Roman" panose="02020603050405020304" pitchFamily="18" charset="0"/>
                <a:ea typeface="Malgun Gothic" panose="020B0503020000020004" pitchFamily="34" charset="-127"/>
              </a:rPr>
              <a:t>Levels</a:t>
            </a:r>
            <a:r>
              <a:rPr lang="es-MX" sz="1200" dirty="0" smtClean="0">
                <a:effectLst/>
                <a:highlight>
                  <a:srgbClr val="FFFF00"/>
                </a:highlight>
                <a:latin typeface="Times New Roman" panose="02020603050405020304" pitchFamily="18" charset="0"/>
                <a:ea typeface="Malgun Gothic" panose="020B0503020000020004" pitchFamily="34" charset="-127"/>
              </a:rPr>
              <a:t> A, B, C, D, E</a:t>
            </a:r>
            <a:endParaRPr lang="en-US" sz="1200" dirty="0" smtClean="0">
              <a:effectLst/>
              <a:latin typeface="Times New Roman" panose="02020603050405020304" pitchFamily="18" charset="0"/>
              <a:ea typeface="Malgun Gothic" panose="020B0503020000020004" pitchFamily="34" charset="-127"/>
            </a:endParaRPr>
          </a:p>
          <a:p>
            <a:pPr marL="0" marR="0">
              <a:spcBef>
                <a:spcPts val="0"/>
              </a:spcBef>
              <a:spcAft>
                <a:spcPts val="0"/>
              </a:spcAft>
            </a:pPr>
            <a:endParaRPr lang="en-US" sz="1200" dirty="0" smtClean="0">
              <a:effectLst/>
              <a:highlight>
                <a:srgbClr val="FFFF00"/>
              </a:highlight>
              <a:latin typeface="Times New Roman" panose="02020603050405020304" pitchFamily="18" charset="0"/>
              <a:ea typeface="Malgun Gothic" panose="020B0503020000020004" pitchFamily="34" charset="-127"/>
            </a:endParaRPr>
          </a:p>
          <a:p>
            <a:pPr marL="0" marR="0">
              <a:spcBef>
                <a:spcPts val="0"/>
              </a:spcBef>
              <a:spcAft>
                <a:spcPts val="0"/>
              </a:spcAft>
            </a:pPr>
            <a:endParaRPr lang="en-US" sz="1200" dirty="0">
              <a:effectLst/>
              <a:latin typeface="Times New Roman" panose="02020603050405020304" pitchFamily="18" charset="0"/>
              <a:ea typeface="Malgun Gothic" panose="020B0503020000020004" pitchFamily="34" charset="-127"/>
            </a:endParaRPr>
          </a:p>
        </p:txBody>
      </p:sp>
      <p:sp>
        <p:nvSpPr>
          <p:cNvPr id="4" name="Slide Number Placeholder 3"/>
          <p:cNvSpPr>
            <a:spLocks noGrp="1"/>
          </p:cNvSpPr>
          <p:nvPr>
            <p:ph type="sldNum" sz="quarter" idx="10"/>
          </p:nvPr>
        </p:nvSpPr>
        <p:spPr/>
        <p:txBody>
          <a:bodyPr/>
          <a:lstStyle/>
          <a:p>
            <a:fld id="{E56EF10B-C02B-4535-89AD-C3F9C6D55C9A}" type="slidenum">
              <a:rPr lang="en-US" smtClean="0"/>
              <a:t>14</a:t>
            </a:fld>
            <a:endParaRPr lang="en-US"/>
          </a:p>
        </p:txBody>
      </p:sp>
    </p:spTree>
    <p:extLst>
      <p:ext uri="{BB962C8B-B14F-4D97-AF65-F5344CB8AC3E}">
        <p14:creationId xmlns:p14="http://schemas.microsoft.com/office/powerpoint/2010/main" val="4061966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Test item example.</a:t>
            </a:r>
          </a:p>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0004402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Test item example.</a:t>
            </a:r>
          </a:p>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331833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Test item example.</a:t>
            </a:r>
          </a:p>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22</a:t>
            </a:fld>
            <a:endParaRPr lang="en-US"/>
          </a:p>
        </p:txBody>
      </p:sp>
    </p:spTree>
    <p:extLst>
      <p:ext uri="{BB962C8B-B14F-4D97-AF65-F5344CB8AC3E}">
        <p14:creationId xmlns:p14="http://schemas.microsoft.com/office/powerpoint/2010/main" val="19124842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32" indent="-285744">
              <a:spcBef>
                <a:spcPct val="30000"/>
              </a:spcBef>
              <a:defRPr sz="1200">
                <a:solidFill>
                  <a:schemeClr val="tx1"/>
                </a:solidFill>
                <a:latin typeface="Calibri" panose="020F0502020204030204" pitchFamily="34" charset="0"/>
              </a:defRPr>
            </a:lvl2pPr>
            <a:lvl3pPr marL="1142974" indent="-228594">
              <a:spcBef>
                <a:spcPct val="30000"/>
              </a:spcBef>
              <a:defRPr sz="1200">
                <a:solidFill>
                  <a:schemeClr val="tx1"/>
                </a:solidFill>
                <a:latin typeface="Calibri" panose="020F0502020204030204" pitchFamily="34" charset="0"/>
              </a:defRPr>
            </a:lvl3pPr>
            <a:lvl4pPr marL="1600164" indent="-228594">
              <a:spcBef>
                <a:spcPct val="30000"/>
              </a:spcBef>
              <a:defRPr sz="1200">
                <a:solidFill>
                  <a:schemeClr val="tx1"/>
                </a:solidFill>
                <a:latin typeface="Calibri" panose="020F0502020204030204" pitchFamily="34" charset="0"/>
              </a:defRPr>
            </a:lvl4pPr>
            <a:lvl5pPr marL="2057352" indent="-228594">
              <a:spcBef>
                <a:spcPct val="30000"/>
              </a:spcBef>
              <a:defRPr sz="1200">
                <a:solidFill>
                  <a:schemeClr val="tx1"/>
                </a:solidFill>
                <a:latin typeface="Calibri" panose="020F0502020204030204" pitchFamily="34" charset="0"/>
              </a:defRPr>
            </a:lvl5pPr>
            <a:lvl6pPr marL="2514542" indent="-228594" eaLnBrk="0" fontAlgn="base" hangingPunct="0">
              <a:spcBef>
                <a:spcPct val="30000"/>
              </a:spcBef>
              <a:spcAft>
                <a:spcPct val="0"/>
              </a:spcAft>
              <a:defRPr sz="1200">
                <a:solidFill>
                  <a:schemeClr val="tx1"/>
                </a:solidFill>
                <a:latin typeface="Calibri" panose="020F0502020204030204" pitchFamily="34" charset="0"/>
              </a:defRPr>
            </a:lvl6pPr>
            <a:lvl7pPr marL="2971732" indent="-228594" eaLnBrk="0" fontAlgn="base" hangingPunct="0">
              <a:spcBef>
                <a:spcPct val="30000"/>
              </a:spcBef>
              <a:spcAft>
                <a:spcPct val="0"/>
              </a:spcAft>
              <a:defRPr sz="1200">
                <a:solidFill>
                  <a:schemeClr val="tx1"/>
                </a:solidFill>
                <a:latin typeface="Calibri" panose="020F0502020204030204" pitchFamily="34" charset="0"/>
              </a:defRPr>
            </a:lvl7pPr>
            <a:lvl8pPr marL="3428921" indent="-228594" eaLnBrk="0" fontAlgn="base" hangingPunct="0">
              <a:spcBef>
                <a:spcPct val="30000"/>
              </a:spcBef>
              <a:spcAft>
                <a:spcPct val="0"/>
              </a:spcAft>
              <a:defRPr sz="1200">
                <a:solidFill>
                  <a:schemeClr val="tx1"/>
                </a:solidFill>
                <a:latin typeface="Calibri" panose="020F0502020204030204" pitchFamily="34" charset="0"/>
              </a:defRPr>
            </a:lvl8pPr>
            <a:lvl9pPr marL="3886110" indent="-228594"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43C548C-2517-4B91-8EE3-0B758205C082}" type="slidenum">
              <a:rPr lang="en-US" altLang="en-US" smtClean="0">
                <a:latin typeface="Arial" panose="020B0604020202020204" pitchFamily="34" charset="0"/>
              </a:rPr>
              <a:pPr>
                <a:spcBef>
                  <a:spcPct val="0"/>
                </a:spcBef>
              </a:pPr>
              <a:t>23</a:t>
            </a:fld>
            <a:endParaRPr lang="en-US" altLang="en-US" smtClean="0">
              <a:latin typeface="Arial" panose="020B0604020202020204" pitchFamily="34" charset="0"/>
            </a:endParaRPr>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smtClean="0"/>
          </a:p>
        </p:txBody>
      </p:sp>
    </p:spTree>
    <p:extLst>
      <p:ext uri="{BB962C8B-B14F-4D97-AF65-F5344CB8AC3E}">
        <p14:creationId xmlns:p14="http://schemas.microsoft.com/office/powerpoint/2010/main" val="7969536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9">
              <a:defRPr/>
            </a:pPr>
            <a:r>
              <a:rPr lang="en-US" dirty="0" smtClean="0"/>
              <a:t>Answers to Activity 1 – pages 2 – 7 in the Activity Packet:</a:t>
            </a:r>
          </a:p>
          <a:p>
            <a:pPr defTabSz="914379">
              <a:defRPr/>
            </a:pPr>
            <a:endParaRPr lang="en-US" dirty="0" smtClean="0"/>
          </a:p>
          <a:p>
            <a:pPr lvl="1"/>
            <a:r>
              <a:rPr lang="en-US" sz="2800" b="1" dirty="0" smtClean="0"/>
              <a:t>CCR Standard	  	R1. C	</a:t>
            </a:r>
          </a:p>
          <a:p>
            <a:pPr lvl="1"/>
            <a:r>
              <a:rPr lang="en-US" sz="2800" b="1" dirty="0" smtClean="0"/>
              <a:t>CASAS Content Standard	RDG 4.4</a:t>
            </a:r>
          </a:p>
          <a:p>
            <a:pPr lvl="1"/>
            <a:r>
              <a:rPr lang="en-US" sz="2800" b="1" dirty="0" smtClean="0"/>
              <a:t>CASAS Competency Standard	4.1.2</a:t>
            </a:r>
          </a:p>
          <a:p>
            <a:pPr lvl="1"/>
            <a:r>
              <a:rPr lang="en-US" sz="2800" b="1" dirty="0" smtClean="0"/>
              <a:t>Task Area 		(1) Forms </a:t>
            </a:r>
            <a:endParaRPr lang="en-US" sz="2800" b="1" dirty="0" smtClean="0">
              <a:solidFill>
                <a:srgbClr val="FF0000"/>
              </a:solidFill>
            </a:endParaRPr>
          </a:p>
          <a:p>
            <a:pPr defTabSz="914379">
              <a:defRPr/>
            </a:pPr>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24</a:t>
            </a:fld>
            <a:endParaRPr lang="en-US"/>
          </a:p>
        </p:txBody>
      </p:sp>
    </p:spTree>
    <p:extLst>
      <p:ext uri="{BB962C8B-B14F-4D97-AF65-F5344CB8AC3E}">
        <p14:creationId xmlns:p14="http://schemas.microsoft.com/office/powerpoint/2010/main" val="36067489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9">
              <a:defRPr/>
            </a:pPr>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25</a:t>
            </a:fld>
            <a:endParaRPr lang="en-US"/>
          </a:p>
        </p:txBody>
      </p:sp>
    </p:spTree>
    <p:extLst>
      <p:ext uri="{BB962C8B-B14F-4D97-AF65-F5344CB8AC3E}">
        <p14:creationId xmlns:p14="http://schemas.microsoft.com/office/powerpoint/2010/main" val="18152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a:t>
            </a:fld>
            <a:endParaRPr lang="en-US"/>
          </a:p>
        </p:txBody>
      </p:sp>
    </p:spTree>
    <p:extLst>
      <p:ext uri="{BB962C8B-B14F-4D97-AF65-F5344CB8AC3E}">
        <p14:creationId xmlns:p14="http://schemas.microsoft.com/office/powerpoint/2010/main" val="23612922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Note Colors for levels</a:t>
            </a:r>
          </a:p>
          <a:p>
            <a:r>
              <a:rPr lang="en-US" b="1" dirty="0" smtClean="0"/>
              <a:t>A level – Blue</a:t>
            </a:r>
          </a:p>
          <a:p>
            <a:r>
              <a:rPr lang="en-US" b="1" dirty="0" smtClean="0"/>
              <a:t>B Level – Green</a:t>
            </a:r>
          </a:p>
          <a:p>
            <a:r>
              <a:rPr lang="en-US" b="1" dirty="0" smtClean="0"/>
              <a:t>C Level – Brown</a:t>
            </a:r>
          </a:p>
          <a:p>
            <a:r>
              <a:rPr lang="en-US" b="1" dirty="0" smtClean="0"/>
              <a:t>D Level - Red</a:t>
            </a:r>
            <a:endParaRPr lang="en-US" baseline="0" dirty="0" smtClean="0"/>
          </a:p>
          <a:p>
            <a:endParaRPr lang="en-US" sz="2400" b="1"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26</a:t>
            </a:fld>
            <a:endParaRPr lang="en-US"/>
          </a:p>
        </p:txBody>
      </p:sp>
    </p:spTree>
    <p:extLst>
      <p:ext uri="{BB962C8B-B14F-4D97-AF65-F5344CB8AC3E}">
        <p14:creationId xmlns:p14="http://schemas.microsoft.com/office/powerpoint/2010/main" val="2652605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sq">
                <a:solidFill>
                  <a:srgbClr val="000000"/>
                </a:solidFill>
                <a:miter lim="800000"/>
                <a:headEnd type="none" w="sm" len="sm"/>
                <a:tailEnd type="none" w="sm" len="sm"/>
              </a14:hiddenLine>
            </a:ext>
          </a:extLst>
        </p:spPr>
        <p:txBody>
          <a:bodyPr/>
          <a:lstStyle/>
          <a:p>
            <a:r>
              <a:rPr lang="en-US" b="1" dirty="0" smtClean="0"/>
              <a:t>ACTIVITY – </a:t>
            </a:r>
          </a:p>
          <a:p>
            <a:endParaRPr lang="en-US" b="1" dirty="0" smtClean="0"/>
          </a:p>
          <a:p>
            <a:r>
              <a:rPr lang="en-US" b="1" dirty="0" smtClean="0"/>
              <a:t>Option 1</a:t>
            </a:r>
            <a:r>
              <a:rPr lang="en-US" b="1" baseline="0" dirty="0" smtClean="0"/>
              <a:t>   </a:t>
            </a:r>
            <a:r>
              <a:rPr lang="en-US" b="0" baseline="0" dirty="0" smtClean="0"/>
              <a:t>Print and p</a:t>
            </a:r>
            <a:r>
              <a:rPr lang="en-US" dirty="0" smtClean="0"/>
              <a:t>ass out 1</a:t>
            </a:r>
            <a:r>
              <a:rPr lang="en-US" baseline="0" dirty="0" smtClean="0"/>
              <a:t> </a:t>
            </a:r>
            <a:r>
              <a:rPr lang="en-US" dirty="0" smtClean="0"/>
              <a:t>set of Sample Test Items (Levels A, B, C and D) to small groups. (You may choose which test</a:t>
            </a:r>
            <a:r>
              <a:rPr lang="en-US" baseline="0" dirty="0" smtClean="0"/>
              <a:t> series to include.)</a:t>
            </a:r>
            <a:endParaRPr lang="en-US" dirty="0" smtClean="0"/>
          </a:p>
          <a:p>
            <a:endParaRPr lang="en-US" dirty="0" smtClean="0"/>
          </a:p>
          <a:p>
            <a:r>
              <a:rPr lang="en-US" b="1" dirty="0" smtClean="0"/>
              <a:t>https://www.casas.org/product-overviews/curriculum-management-instruction/sample-test-items/reading-goals</a:t>
            </a:r>
          </a:p>
          <a:p>
            <a:endParaRPr lang="en-US" dirty="0" smtClean="0"/>
          </a:p>
          <a:p>
            <a:r>
              <a:rPr lang="en-US" b="1" dirty="0" smtClean="0"/>
              <a:t>Option 2 </a:t>
            </a:r>
            <a:r>
              <a:rPr lang="en-US" dirty="0" smtClean="0"/>
              <a:t>–</a:t>
            </a:r>
            <a:r>
              <a:rPr lang="en-US" baseline="0" dirty="0" smtClean="0"/>
              <a:t> </a:t>
            </a:r>
            <a:r>
              <a:rPr lang="en-US" altLang="en-US" dirty="0" smtClean="0"/>
              <a:t>If the training room </a:t>
            </a:r>
            <a:r>
              <a:rPr lang="en-US" altLang="en-US" baseline="0" dirty="0" smtClean="0"/>
              <a:t>has internet connection, you can demonstrate any of the sample test items by going to:</a:t>
            </a:r>
          </a:p>
          <a:p>
            <a:endParaRPr lang="en-US" altLang="en-US" baseline="0" dirty="0" smtClean="0"/>
          </a:p>
          <a:p>
            <a:r>
              <a:rPr lang="en-US" altLang="en-US" b="1" baseline="0" dirty="0" smtClean="0"/>
              <a:t>https://www.casas.org/product-overviews/curriculum-management-instruction/sample-test-items/reading-goals </a:t>
            </a:r>
            <a:r>
              <a:rPr lang="en-US" altLang="en-US" b="0" baseline="0" dirty="0" smtClean="0"/>
              <a:t>or</a:t>
            </a:r>
          </a:p>
          <a:p>
            <a:endParaRPr lang="en-US" altLang="en-US" b="1" baseline="0" dirty="0" smtClean="0"/>
          </a:p>
          <a:p>
            <a:r>
              <a:rPr lang="en-US" altLang="en-US" b="1" dirty="0" smtClean="0"/>
              <a:t>https://casasportal.org/eTests</a:t>
            </a:r>
          </a:p>
          <a:p>
            <a:endParaRPr lang="en-US" altLang="en-US" b="1" dirty="0" smtClean="0"/>
          </a:p>
          <a:p>
            <a:r>
              <a:rPr lang="en-US" b="1" dirty="0" smtClean="0"/>
              <a:t>Option 3 </a:t>
            </a:r>
            <a:r>
              <a:rPr lang="en-US" dirty="0" smtClean="0"/>
              <a:t>–</a:t>
            </a:r>
            <a:r>
              <a:rPr lang="en-US" baseline="0" dirty="0" smtClean="0"/>
              <a:t> </a:t>
            </a:r>
            <a:r>
              <a:rPr lang="en-US" altLang="en-US" dirty="0" smtClean="0"/>
              <a:t>If the training room </a:t>
            </a:r>
            <a:r>
              <a:rPr lang="en-US" altLang="en-US" baseline="0" dirty="0" smtClean="0"/>
              <a:t>has internet connection and </a:t>
            </a:r>
            <a:r>
              <a:rPr lang="en-US" dirty="0" smtClean="0"/>
              <a:t>participants have laptops, they can find and review sample items.</a:t>
            </a:r>
          </a:p>
          <a:p>
            <a:endParaRPr lang="en-US" sz="2400" b="1" dirty="0" smtClean="0"/>
          </a:p>
          <a:p>
            <a:r>
              <a:rPr lang="en-US" dirty="0" smtClean="0"/>
              <a:t>Ask participants</a:t>
            </a:r>
            <a:r>
              <a:rPr lang="en-US" baseline="0" dirty="0" smtClean="0"/>
              <a:t> to browse through the forms.</a:t>
            </a:r>
          </a:p>
          <a:p>
            <a:endParaRPr lang="en-US" dirty="0" smtClean="0"/>
          </a:p>
          <a:p>
            <a:r>
              <a:rPr lang="en-US" b="1" dirty="0" smtClean="0"/>
              <a:t>ANSWER: Going from A to D, the items get more difficult; questions use more advanced language; reading passages are longer</a:t>
            </a:r>
          </a:p>
          <a:p>
            <a:endParaRPr lang="en-US" b="1" dirty="0" smtClean="0"/>
          </a:p>
          <a:p>
            <a:endParaRPr lang="en-US" altLang="en-US" b="1" dirty="0" smtClean="0"/>
          </a:p>
          <a:p>
            <a:endParaRPr lang="en-US" altLang="en-US" b="1" dirty="0" smtClean="0"/>
          </a:p>
        </p:txBody>
      </p:sp>
      <p:sp>
        <p:nvSpPr>
          <p:cNvPr id="4" name="Footer Placeholder 3"/>
          <p:cNvSpPr>
            <a:spLocks noGrp="1"/>
          </p:cNvSpPr>
          <p:nvPr>
            <p:ph type="ftr" sz="quarter" idx="4"/>
          </p:nvPr>
        </p:nvSpPr>
        <p:spPr/>
        <p:txBody>
          <a:bodyPr/>
          <a:lstStyle/>
          <a:p>
            <a:pPr>
              <a:defRPr/>
            </a:pPr>
            <a:endParaRPr lang="en-US"/>
          </a:p>
        </p:txBody>
      </p:sp>
      <p:sp>
        <p:nvSpPr>
          <p:cNvPr id="87045" name="Slide Number Placeholder 4"/>
          <p:cNvSpPr>
            <a:spLocks noGrp="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41" indent="-285747">
              <a:defRPr>
                <a:solidFill>
                  <a:schemeClr val="tx1"/>
                </a:solidFill>
                <a:latin typeface="Arial" panose="020B0604020202020204" pitchFamily="34" charset="0"/>
                <a:cs typeface="Arial" panose="020B0604020202020204" pitchFamily="34" charset="0"/>
              </a:defRPr>
            </a:lvl2pPr>
            <a:lvl3pPr marL="1142987" indent="-228597">
              <a:defRPr>
                <a:solidFill>
                  <a:schemeClr val="tx1"/>
                </a:solidFill>
                <a:latin typeface="Arial" panose="020B0604020202020204" pitchFamily="34" charset="0"/>
                <a:cs typeface="Arial" panose="020B0604020202020204" pitchFamily="34" charset="0"/>
              </a:defRPr>
            </a:lvl3pPr>
            <a:lvl4pPr marL="1600182" indent="-228597">
              <a:defRPr>
                <a:solidFill>
                  <a:schemeClr val="tx1"/>
                </a:solidFill>
                <a:latin typeface="Arial" panose="020B0604020202020204" pitchFamily="34" charset="0"/>
                <a:cs typeface="Arial" panose="020B0604020202020204" pitchFamily="34" charset="0"/>
              </a:defRPr>
            </a:lvl4pPr>
            <a:lvl5pPr marL="2057376" indent="-228597">
              <a:defRPr>
                <a:solidFill>
                  <a:schemeClr val="tx1"/>
                </a:solidFill>
                <a:latin typeface="Arial" panose="020B0604020202020204" pitchFamily="34" charset="0"/>
                <a:cs typeface="Arial" panose="020B0604020202020204" pitchFamily="34" charset="0"/>
              </a:defRPr>
            </a:lvl5pPr>
            <a:lvl6pPr marL="2514571" indent="-22859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766" indent="-22859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8961" indent="-22859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155" indent="-22859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defRPr/>
            </a:pPr>
            <a:fld id="{862891BF-16D6-4FC2-B801-148B8467FCD4}" type="slidenum">
              <a:rPr lang="en-US" altLang="en-US" smtClean="0">
                <a:latin typeface="Calibri" panose="020F0502020204030204" pitchFamily="34" charset="0"/>
              </a:rPr>
              <a:pPr>
                <a:defRPr/>
              </a:pPr>
              <a:t>27</a:t>
            </a:fld>
            <a:endParaRPr lang="en-US" altLang="en-US" smtClean="0">
              <a:latin typeface="Calibri" panose="020F0502020204030204" pitchFamily="34" charset="0"/>
            </a:endParaRPr>
          </a:p>
        </p:txBody>
      </p:sp>
    </p:spTree>
    <p:extLst>
      <p:ext uri="{BB962C8B-B14F-4D97-AF65-F5344CB8AC3E}">
        <p14:creationId xmlns:p14="http://schemas.microsoft.com/office/powerpoint/2010/main" val="1413636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56EF10B-C02B-4535-89AD-C3F9C6D55C9A}" type="slidenum">
              <a:rPr lang="en-US" smtClean="0"/>
              <a:t>28</a:t>
            </a:fld>
            <a:endParaRPr lang="en-US"/>
          </a:p>
        </p:txBody>
      </p:sp>
    </p:spTree>
    <p:extLst>
      <p:ext uri="{BB962C8B-B14F-4D97-AF65-F5344CB8AC3E}">
        <p14:creationId xmlns:p14="http://schemas.microsoft.com/office/powerpoint/2010/main" val="2186036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457"/>
              </a:spcBef>
            </a:pPr>
            <a:r>
              <a:rPr lang="en-US" dirty="0"/>
              <a:t>Reports from </a:t>
            </a:r>
            <a:r>
              <a:rPr lang="en-US" b="1" dirty="0"/>
              <a:t>TE Online </a:t>
            </a:r>
            <a:r>
              <a:rPr lang="en-US" dirty="0"/>
              <a:t>are </a:t>
            </a:r>
            <a:r>
              <a:rPr lang="en-US" dirty="0" smtClean="0"/>
              <a:t>available </a:t>
            </a:r>
            <a:r>
              <a:rPr lang="en-US" dirty="0"/>
              <a:t>for </a:t>
            </a:r>
            <a:r>
              <a:rPr lang="en-US" dirty="0" smtClean="0"/>
              <a:t>instructors to </a:t>
            </a:r>
            <a:r>
              <a:rPr lang="en-US" dirty="0"/>
              <a:t>generate for </a:t>
            </a:r>
            <a:r>
              <a:rPr lang="en-US" dirty="0" smtClean="0"/>
              <a:t>individual students and for</a:t>
            </a:r>
            <a:r>
              <a:rPr lang="en-US" baseline="0" dirty="0" smtClean="0"/>
              <a:t> </a:t>
            </a:r>
            <a:r>
              <a:rPr lang="en-US" dirty="0" smtClean="0"/>
              <a:t>their class.</a:t>
            </a:r>
          </a:p>
          <a:p>
            <a:pPr>
              <a:lnSpc>
                <a:spcPct val="110000"/>
              </a:lnSpc>
              <a:spcBef>
                <a:spcPts val="457"/>
              </a:spcBef>
            </a:pPr>
            <a:r>
              <a:rPr lang="en-US" altLang="en-US" dirty="0" smtClean="0"/>
              <a:t>The Data Manager/Test Admin can give teachers</a:t>
            </a:r>
            <a:r>
              <a:rPr lang="en-US" altLang="en-US" baseline="0" dirty="0" smtClean="0"/>
              <a:t> Access Rights to see their own class information.</a:t>
            </a:r>
          </a:p>
          <a:p>
            <a:pPr>
              <a:lnSpc>
                <a:spcPct val="110000"/>
              </a:lnSpc>
              <a:spcBef>
                <a:spcPts val="457"/>
              </a:spcBef>
            </a:pPr>
            <a:endParaRPr lang="en-US" altLang="en-US" baseline="0" dirty="0" smtClean="0"/>
          </a:p>
          <a:p>
            <a:pPr>
              <a:lnSpc>
                <a:spcPct val="110000"/>
              </a:lnSpc>
              <a:spcBef>
                <a:spcPts val="457"/>
              </a:spcBef>
            </a:pPr>
            <a:r>
              <a:rPr lang="en-US" altLang="en-US" dirty="0" smtClean="0"/>
              <a:t>This module </a:t>
            </a:r>
            <a:r>
              <a:rPr lang="en-US" altLang="en-US" dirty="0"/>
              <a:t>focuses on reports that instructors most commonly </a:t>
            </a:r>
            <a:r>
              <a:rPr lang="en-US" altLang="en-US" dirty="0" smtClean="0"/>
              <a:t>use.</a:t>
            </a:r>
          </a:p>
          <a:p>
            <a:pPr>
              <a:lnSpc>
                <a:spcPct val="110000"/>
              </a:lnSpc>
              <a:spcBef>
                <a:spcPts val="457"/>
              </a:spcBef>
            </a:pPr>
            <a:endParaRPr lang="en-US" altLang="en-US" dirty="0" smtClean="0"/>
          </a:p>
          <a:p>
            <a:pPr>
              <a:lnSpc>
                <a:spcPct val="110000"/>
              </a:lnSpc>
              <a:spcBef>
                <a:spcPts val="457"/>
              </a:spcBef>
            </a:pPr>
            <a:r>
              <a:rPr lang="en-US" altLang="en-US" dirty="0" smtClean="0"/>
              <a:t>Score Reports are generated from TE.</a:t>
            </a:r>
          </a:p>
          <a:p>
            <a:pPr>
              <a:lnSpc>
                <a:spcPct val="110000"/>
              </a:lnSpc>
              <a:spcBef>
                <a:spcPts val="457"/>
              </a:spcBef>
            </a:pPr>
            <a:r>
              <a:rPr lang="en-US" altLang="en-US" dirty="0" smtClean="0"/>
              <a:t>Skill Reports can be generated from TE or generated manually using</a:t>
            </a:r>
            <a:r>
              <a:rPr lang="en-US" altLang="en-US" baseline="0" dirty="0" smtClean="0"/>
              <a:t> templates in the Test Administration Manuals.</a:t>
            </a:r>
            <a:endParaRPr lang="en-US" altLang="en-US" dirty="0"/>
          </a:p>
          <a:p>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29</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31837284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is a report</a:t>
            </a:r>
            <a:r>
              <a:rPr lang="en-US" altLang="en-US" baseline="0" dirty="0" smtClean="0"/>
              <a:t> in </a:t>
            </a:r>
            <a:r>
              <a:rPr lang="en-US" altLang="en-US" baseline="0" dirty="0" err="1" smtClean="0"/>
              <a:t>eTests</a:t>
            </a:r>
            <a:r>
              <a:rPr lang="en-US" altLang="en-US" baseline="0" dirty="0" smtClean="0"/>
              <a:t>, but also can be generated in TE to show the student. </a:t>
            </a:r>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30</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272897531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8742">
              <a:lnSpc>
                <a:spcPct val="110000"/>
              </a:lnSpc>
              <a:spcBef>
                <a:spcPts val="457"/>
              </a:spcBef>
            </a:pPr>
            <a:r>
              <a:rPr lang="en-US" dirty="0" smtClean="0"/>
              <a:t>The </a:t>
            </a:r>
            <a:r>
              <a:rPr lang="en-US" b="1" dirty="0"/>
              <a:t>CASAS </a:t>
            </a:r>
            <a:r>
              <a:rPr lang="en-US" b="1" dirty="0" err="1"/>
              <a:t>eTests</a:t>
            </a:r>
            <a:r>
              <a:rPr lang="en-US" b="1" dirty="0"/>
              <a:t> </a:t>
            </a:r>
            <a:r>
              <a:rPr lang="en-US" b="1" dirty="0" smtClean="0"/>
              <a:t>“</a:t>
            </a:r>
            <a:r>
              <a:rPr lang="en-US" b="0" dirty="0" smtClean="0"/>
              <a:t>R</a:t>
            </a:r>
            <a:r>
              <a:rPr lang="en-US" dirty="0" smtClean="0"/>
              <a:t>eports” </a:t>
            </a:r>
            <a:r>
              <a:rPr lang="en-US" dirty="0"/>
              <a:t>category gives you access to reports </a:t>
            </a:r>
            <a:r>
              <a:rPr lang="en-US" dirty="0" smtClean="0"/>
              <a:t>from</a:t>
            </a:r>
            <a:r>
              <a:rPr lang="en-US" baseline="0" dirty="0" smtClean="0"/>
              <a:t> </a:t>
            </a:r>
            <a:r>
              <a:rPr lang="en-US" dirty="0" smtClean="0"/>
              <a:t>web-based </a:t>
            </a:r>
            <a:r>
              <a:rPr lang="en-US" dirty="0"/>
              <a:t>testing. </a:t>
            </a:r>
            <a:endParaRPr lang="en-US" dirty="0" smtClean="0"/>
          </a:p>
          <a:p>
            <a:pPr marL="108740" indent="0">
              <a:lnSpc>
                <a:spcPct val="110000"/>
              </a:lnSpc>
              <a:spcBef>
                <a:spcPts val="457"/>
              </a:spcBef>
              <a:buFont typeface="+mj-lt"/>
              <a:buNone/>
            </a:pPr>
            <a:endParaRPr lang="en-US" altLang="en-US" dirty="0" smtClean="0"/>
          </a:p>
          <a:p>
            <a:pPr marL="108740" indent="0">
              <a:lnSpc>
                <a:spcPct val="110000"/>
              </a:lnSpc>
              <a:spcBef>
                <a:spcPts val="457"/>
              </a:spcBef>
              <a:buFont typeface="+mj-lt"/>
              <a:buNone/>
            </a:pPr>
            <a:r>
              <a:rPr lang="en-US" altLang="en-US" dirty="0" smtClean="0"/>
              <a:t>Personal Score Report</a:t>
            </a:r>
          </a:p>
          <a:p>
            <a:pPr marL="108740" indent="0">
              <a:lnSpc>
                <a:spcPct val="110000"/>
              </a:lnSpc>
              <a:spcBef>
                <a:spcPts val="457"/>
              </a:spcBef>
              <a:buFont typeface="+mj-lt"/>
              <a:buNone/>
            </a:pPr>
            <a:r>
              <a:rPr lang="en-US" altLang="en-US" dirty="0" smtClean="0"/>
              <a:t>This report appears at the end of every</a:t>
            </a:r>
            <a:r>
              <a:rPr lang="en-US" altLang="en-US" baseline="0" dirty="0" smtClean="0"/>
              <a:t> </a:t>
            </a:r>
            <a:r>
              <a:rPr lang="en-US" altLang="en-US" baseline="0" dirty="0" err="1" smtClean="0"/>
              <a:t>eTests</a:t>
            </a:r>
            <a:r>
              <a:rPr lang="en-US" altLang="en-US" baseline="0" dirty="0" smtClean="0"/>
              <a:t> test administration. It can also be accessed from </a:t>
            </a:r>
            <a:r>
              <a:rPr lang="en-US" altLang="en-US" baseline="0" dirty="0" err="1" smtClean="0"/>
              <a:t>TOPSpro</a:t>
            </a:r>
            <a:r>
              <a:rPr lang="en-US" altLang="en-US" baseline="0" dirty="0" smtClean="0"/>
              <a:t> Enterprise (TE).</a:t>
            </a:r>
            <a:endParaRPr lang="en-US" altLang="en-US" dirty="0"/>
          </a:p>
          <a:p>
            <a:pPr marL="241649" indent="-241649" defTabSz="966588">
              <a:buFont typeface="+mj-lt"/>
              <a:buAutoNum type="arabicPeriod"/>
              <a:defRPr/>
            </a:pPr>
            <a:endParaRPr lang="en-US" altLang="en-US" dirty="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31</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9104593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881799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83" indent="-290186" eaLnBrk="0" hangingPunct="0">
              <a:defRPr>
                <a:solidFill>
                  <a:schemeClr val="tx1"/>
                </a:solidFill>
                <a:latin typeface="Cambria" pitchFamily="18" charset="0"/>
                <a:cs typeface="Arial" pitchFamily="34" charset="0"/>
              </a:defRPr>
            </a:lvl2pPr>
            <a:lvl3pPr marL="1160743" indent="-232148" eaLnBrk="0" hangingPunct="0">
              <a:defRPr>
                <a:solidFill>
                  <a:schemeClr val="tx1"/>
                </a:solidFill>
                <a:latin typeface="Cambria" pitchFamily="18" charset="0"/>
                <a:cs typeface="Arial" pitchFamily="34" charset="0"/>
              </a:defRPr>
            </a:lvl3pPr>
            <a:lvl4pPr marL="1625041" indent="-232148" eaLnBrk="0" hangingPunct="0">
              <a:defRPr>
                <a:solidFill>
                  <a:schemeClr val="tx1"/>
                </a:solidFill>
                <a:latin typeface="Cambria" pitchFamily="18" charset="0"/>
                <a:cs typeface="Arial" pitchFamily="34" charset="0"/>
              </a:defRPr>
            </a:lvl4pPr>
            <a:lvl5pPr marL="2089339" indent="-232148" eaLnBrk="0" hangingPunct="0">
              <a:defRPr>
                <a:solidFill>
                  <a:schemeClr val="tx1"/>
                </a:solidFill>
                <a:latin typeface="Cambria" pitchFamily="18" charset="0"/>
                <a:cs typeface="Arial" pitchFamily="34" charset="0"/>
              </a:defRPr>
            </a:lvl5pPr>
            <a:lvl6pPr marL="2553635" indent="-232148" eaLnBrk="0" fontAlgn="base" hangingPunct="0">
              <a:spcBef>
                <a:spcPct val="0"/>
              </a:spcBef>
              <a:spcAft>
                <a:spcPct val="0"/>
              </a:spcAft>
              <a:defRPr>
                <a:solidFill>
                  <a:schemeClr val="tx1"/>
                </a:solidFill>
                <a:latin typeface="Cambria" pitchFamily="18" charset="0"/>
                <a:cs typeface="Arial" pitchFamily="34" charset="0"/>
              </a:defRPr>
            </a:lvl6pPr>
            <a:lvl7pPr marL="3017933" indent="-232148" eaLnBrk="0" fontAlgn="base" hangingPunct="0">
              <a:spcBef>
                <a:spcPct val="0"/>
              </a:spcBef>
              <a:spcAft>
                <a:spcPct val="0"/>
              </a:spcAft>
              <a:defRPr>
                <a:solidFill>
                  <a:schemeClr val="tx1"/>
                </a:solidFill>
                <a:latin typeface="Cambria" pitchFamily="18" charset="0"/>
                <a:cs typeface="Arial" pitchFamily="34" charset="0"/>
              </a:defRPr>
            </a:lvl7pPr>
            <a:lvl8pPr marL="3482230" indent="-232148" eaLnBrk="0" fontAlgn="base" hangingPunct="0">
              <a:spcBef>
                <a:spcPct val="0"/>
              </a:spcBef>
              <a:spcAft>
                <a:spcPct val="0"/>
              </a:spcAft>
              <a:defRPr>
                <a:solidFill>
                  <a:schemeClr val="tx1"/>
                </a:solidFill>
                <a:latin typeface="Cambria" pitchFamily="18" charset="0"/>
                <a:cs typeface="Arial" pitchFamily="34" charset="0"/>
              </a:defRPr>
            </a:lvl8pPr>
            <a:lvl9pPr marL="3946528" indent="-232148" eaLnBrk="0" fontAlgn="base" hangingPunct="0">
              <a:spcBef>
                <a:spcPct val="0"/>
              </a:spcBef>
              <a:spcAft>
                <a:spcPct val="0"/>
              </a:spcAft>
              <a:defRPr>
                <a:solidFill>
                  <a:schemeClr val="tx1"/>
                </a:solidFill>
                <a:latin typeface="Cambria" pitchFamily="18" charset="0"/>
                <a:cs typeface="Arial" pitchFamily="34" charset="0"/>
              </a:defRPr>
            </a:lvl9pPr>
          </a:lstStyle>
          <a:p>
            <a:pPr eaLnBrk="1" hangingPunct="1"/>
            <a:fld id="{FF6735E1-AE47-44EE-ABBC-AABD9BEC63F0}" type="slidenum">
              <a:rPr lang="en-US" smtClean="0">
                <a:latin typeface="Arial" pitchFamily="34" charset="0"/>
              </a:rPr>
              <a:pPr eaLnBrk="1" hangingPunct="1"/>
              <a:t>33</a:t>
            </a:fld>
            <a:endParaRPr lang="en-US">
              <a:latin typeface="Arial" pitchFamily="34" charset="0"/>
            </a:endParaRPr>
          </a:p>
        </p:txBody>
      </p:sp>
      <p:sp>
        <p:nvSpPr>
          <p:cNvPr id="104451" name="Rectangle 2"/>
          <p:cNvSpPr>
            <a:spLocks noGrp="1" noRot="1" noChangeAspect="1" noChangeArrowheads="1" noTextEdit="1"/>
          </p:cNvSpPr>
          <p:nvPr>
            <p:ph type="sldImg"/>
          </p:nvPr>
        </p:nvSpPr>
        <p:spPr>
          <a:xfrm>
            <a:off x="2876550" y="528638"/>
            <a:ext cx="3489325" cy="2617787"/>
          </a:xfrm>
          <a:ln/>
        </p:spPr>
      </p:sp>
      <p:sp>
        <p:nvSpPr>
          <p:cNvPr id="104452" name="Rectangle 3"/>
          <p:cNvSpPr>
            <a:spLocks noGrp="1" noChangeArrowheads="1"/>
          </p:cNvSpPr>
          <p:nvPr>
            <p:ph type="body" idx="1"/>
          </p:nvPr>
        </p:nvSpPr>
        <p:spPr>
          <a:xfrm>
            <a:off x="1227713" y="3325399"/>
            <a:ext cx="6784486" cy="3150376"/>
          </a:xfrm>
          <a:noFill/>
        </p:spPr>
        <p:txBody>
          <a:bodyPr lIns="94465" tIns="47233" rIns="94465" bIns="47233"/>
          <a:lstStyle/>
          <a:p>
            <a:pPr eaLnBrk="1" hangingPunct="1"/>
            <a:r>
              <a:rPr lang="en-US" b="0" dirty="0" smtClean="0"/>
              <a:t>Converting </a:t>
            </a:r>
            <a:r>
              <a:rPr lang="en-US" b="0" dirty="0"/>
              <a:t>the Raw </a:t>
            </a:r>
            <a:r>
              <a:rPr lang="en-US" b="0" dirty="0" smtClean="0"/>
              <a:t>Score to scale scores</a:t>
            </a:r>
            <a:endParaRPr lang="en-US" b="0" dirty="0"/>
          </a:p>
          <a:p>
            <a:pPr eaLnBrk="1" hangingPunct="1"/>
            <a:endParaRPr lang="en-US" b="0" dirty="0"/>
          </a:p>
          <a:p>
            <a:pPr eaLnBrk="1" hangingPunct="1"/>
            <a:r>
              <a:rPr lang="en-US" dirty="0"/>
              <a:t>Remember, the raw score is the number correct on the test. But this is not the score you will use. You will use a “</a:t>
            </a:r>
            <a:r>
              <a:rPr lang="en-US" b="1" dirty="0"/>
              <a:t>scale score</a:t>
            </a:r>
            <a:r>
              <a:rPr lang="en-US" dirty="0"/>
              <a:t>”. </a:t>
            </a:r>
            <a:endParaRPr lang="en-US" dirty="0" smtClean="0"/>
          </a:p>
          <a:p>
            <a:pPr eaLnBrk="1" hangingPunct="1"/>
            <a:r>
              <a:rPr lang="en-US" dirty="0" smtClean="0"/>
              <a:t>Convert </a:t>
            </a:r>
            <a:r>
              <a:rPr lang="en-US" dirty="0"/>
              <a:t>the raw score to a scale score using a chart like this one. </a:t>
            </a:r>
          </a:p>
          <a:p>
            <a:pPr eaLnBrk="1" hangingPunct="1"/>
            <a:endParaRPr lang="en-US" dirty="0"/>
          </a:p>
          <a:p>
            <a:pPr eaLnBrk="1" hangingPunct="1"/>
            <a:r>
              <a:rPr lang="en-US" b="1" dirty="0"/>
              <a:t>NOTE – eTests</a:t>
            </a:r>
            <a:r>
              <a:rPr lang="en-US" b="1" baseline="0" dirty="0"/>
              <a:t> automatically scores each test and calculates the raw and scale score</a:t>
            </a:r>
            <a:r>
              <a:rPr lang="en-US" baseline="0" dirty="0"/>
              <a:t>.</a:t>
            </a:r>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3299579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89">
              <a:defRPr/>
            </a:pPr>
            <a:r>
              <a:rPr lang="en-US" b="1" dirty="0" smtClean="0"/>
              <a:t>See Activity Packet - pages 8 and 9 for full </a:t>
            </a:r>
            <a:r>
              <a:rPr lang="en-US" b="1" baseline="0" dirty="0" smtClean="0"/>
              <a:t>size</a:t>
            </a:r>
            <a:endParaRPr lang="en-US" b="1" dirty="0" smtClean="0"/>
          </a:p>
          <a:p>
            <a:pPr defTabSz="914389">
              <a:defRPr/>
            </a:pPr>
            <a:endParaRPr lang="en-US" b="1" dirty="0" smtClean="0"/>
          </a:p>
          <a:p>
            <a:pPr defTabSz="914389">
              <a:defRPr/>
            </a:pPr>
            <a:r>
              <a:rPr lang="en-US" b="1" dirty="0" smtClean="0"/>
              <a:t>Skill Level Descriptors</a:t>
            </a:r>
          </a:p>
          <a:p>
            <a:pPr defTabSz="914389">
              <a:defRPr/>
            </a:pPr>
            <a:r>
              <a:rPr lang="en-US" dirty="0" smtClean="0"/>
              <a:t>These are available online</a:t>
            </a:r>
            <a:r>
              <a:rPr lang="en-US" baseline="0" dirty="0" smtClean="0"/>
              <a:t> at www.casas.org. </a:t>
            </a:r>
          </a:p>
          <a:p>
            <a:pPr defTabSz="914389">
              <a:defRPr/>
            </a:pPr>
            <a:endParaRPr lang="en-US" baseline="0" dirty="0" smtClean="0"/>
          </a:p>
          <a:p>
            <a:pPr defTabSz="914389">
              <a:defRPr/>
            </a:pPr>
            <a:r>
              <a:rPr lang="en-US" dirty="0" smtClean="0"/>
              <a:t>Each test modality (e.g., reading, listening) measures the ability of a student for the skill tested.</a:t>
            </a:r>
            <a:r>
              <a:rPr lang="en-US" baseline="0" dirty="0" smtClean="0"/>
              <a:t> You should not assume student’s writing and speaking skills are the same as their reading skills. </a:t>
            </a:r>
          </a:p>
          <a:p>
            <a:r>
              <a:rPr lang="en-US" dirty="0" smtClean="0"/>
              <a:t> </a:t>
            </a:r>
          </a:p>
          <a:p>
            <a:r>
              <a:rPr lang="en-US" dirty="0" smtClean="0"/>
              <a:t>CASAS scores from more than one modality should</a:t>
            </a:r>
            <a:r>
              <a:rPr lang="en-US" baseline="0" dirty="0" smtClean="0"/>
              <a:t> not </a:t>
            </a:r>
            <a:r>
              <a:rPr lang="en-US" dirty="0" smtClean="0"/>
              <a:t>be averaged.</a:t>
            </a:r>
            <a:r>
              <a:rPr lang="en-US" baseline="0" dirty="0" smtClean="0"/>
              <a:t>  </a:t>
            </a:r>
          </a:p>
          <a:p>
            <a:r>
              <a:rPr lang="en-US" baseline="0" dirty="0" smtClean="0"/>
              <a:t>Testing reading skills?  Only the reading descriptors apply.</a:t>
            </a:r>
            <a:endParaRPr lang="en-US" dirty="0"/>
          </a:p>
        </p:txBody>
      </p:sp>
      <p:sp>
        <p:nvSpPr>
          <p:cNvPr id="4" name="Slide Number Placeholder 3"/>
          <p:cNvSpPr>
            <a:spLocks noGrp="1"/>
          </p:cNvSpPr>
          <p:nvPr>
            <p:ph type="sldNum" sz="quarter" idx="10"/>
          </p:nvPr>
        </p:nvSpPr>
        <p:spPr/>
        <p:txBody>
          <a:bodyPr/>
          <a:lstStyle/>
          <a:p>
            <a:pPr defTabSz="931763">
              <a:defRPr/>
            </a:pPr>
            <a:fld id="{E56EF10B-C02B-4535-89AD-C3F9C6D55C9A}" type="slidenum">
              <a:rPr lang="en-US">
                <a:solidFill>
                  <a:prstClr val="black"/>
                </a:solidFill>
                <a:latin typeface="Calibri"/>
              </a:rPr>
              <a:pPr defTabSz="931763">
                <a:defRPr/>
              </a:pPr>
              <a:t>34</a:t>
            </a:fld>
            <a:endParaRPr lang="en-US">
              <a:solidFill>
                <a:prstClr val="black"/>
              </a:solidFill>
              <a:latin typeface="Calibri"/>
            </a:endParaRPr>
          </a:p>
        </p:txBody>
      </p:sp>
    </p:spTree>
    <p:extLst>
      <p:ext uri="{BB962C8B-B14F-4D97-AF65-F5344CB8AC3E}">
        <p14:creationId xmlns:p14="http://schemas.microsoft.com/office/powerpoint/2010/main" val="3689711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This report can be generated for students</a:t>
            </a:r>
            <a:r>
              <a:rPr lang="en-US" altLang="en-US" baseline="0" dirty="0" smtClean="0"/>
              <a:t> tested or for a given class.</a:t>
            </a:r>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35</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3658546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t>CASAS is an integrated system.</a:t>
            </a:r>
            <a:r>
              <a:rPr lang="en-US" sz="1100" baseline="0" dirty="0" smtClean="0"/>
              <a:t> This module covers how to interpret test results and reports to guide </a:t>
            </a:r>
            <a:r>
              <a:rPr lang="en-US" sz="1100" baseline="0" dirty="0" smtClean="0"/>
              <a:t>instruction. </a:t>
            </a:r>
            <a:r>
              <a:rPr lang="en-US" sz="1100" baseline="0" dirty="0" smtClean="0"/>
              <a:t>The other 3 modules cover other aspects of the CASAS system.</a:t>
            </a:r>
            <a:endParaRPr lang="en-US" sz="1100" dirty="0"/>
          </a:p>
        </p:txBody>
      </p:sp>
      <p:sp>
        <p:nvSpPr>
          <p:cNvPr id="4" name="Slide Number Placeholder 3"/>
          <p:cNvSpPr>
            <a:spLocks noGrp="1"/>
          </p:cNvSpPr>
          <p:nvPr>
            <p:ph type="sldNum" sz="quarter" idx="10"/>
          </p:nvPr>
        </p:nvSpPr>
        <p:spPr/>
        <p:txBody>
          <a:bodyPr/>
          <a:lstStyle/>
          <a:p>
            <a:fld id="{E56EF10B-C02B-4535-89AD-C3F9C6D55C9A}" type="slidenum">
              <a:rPr lang="en-US" smtClean="0"/>
              <a:t>3</a:t>
            </a:fld>
            <a:endParaRPr lang="en-US"/>
          </a:p>
        </p:txBody>
      </p:sp>
    </p:spTree>
    <p:extLst>
      <p:ext uri="{BB962C8B-B14F-4D97-AF65-F5344CB8AC3E}">
        <p14:creationId xmlns:p14="http://schemas.microsoft.com/office/powerpoint/2010/main" val="17611483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0">
              <a:defRPr/>
            </a:pPr>
            <a:r>
              <a:rPr lang="en-US" altLang="en-US" b="1" dirty="0" smtClean="0"/>
              <a:t>Test History</a:t>
            </a:r>
            <a:endParaRPr lang="en-US" altLang="en-US" dirty="0"/>
          </a:p>
          <a:p>
            <a:pPr marL="241649" indent="-241649">
              <a:buFont typeface="+mj-lt"/>
              <a:buAutoNum type="arabicPeriod"/>
              <a:defRPr/>
            </a:pPr>
            <a:r>
              <a:rPr lang="en-US" altLang="en-US" dirty="0" smtClean="0"/>
              <a:t>Student Test Summary</a:t>
            </a:r>
            <a:endParaRPr lang="en-US" altLang="en-US" dirty="0"/>
          </a:p>
          <a:p>
            <a:pPr defTabSz="966588">
              <a:defRPr/>
            </a:pPr>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36</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311140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108742" indent="0">
              <a:lnSpc>
                <a:spcPct val="110000"/>
              </a:lnSpc>
              <a:spcBef>
                <a:spcPts val="457"/>
              </a:spcBef>
              <a:buNone/>
            </a:pPr>
            <a:r>
              <a:rPr lang="en-US" dirty="0" smtClean="0"/>
              <a:t>• Tracks test administrations, or limit display to show only tests administered to one class.</a:t>
            </a:r>
          </a:p>
          <a:p>
            <a:pPr marL="108742" indent="0">
              <a:lnSpc>
                <a:spcPct val="110000"/>
              </a:lnSpc>
              <a:spcBef>
                <a:spcPts val="457"/>
              </a:spcBef>
              <a:buNone/>
            </a:pPr>
            <a:r>
              <a:rPr lang="en-US" dirty="0" smtClean="0"/>
              <a:t>• Identifies all tests related to a student.</a:t>
            </a:r>
          </a:p>
          <a:p>
            <a:pPr marL="108742" indent="0">
              <a:lnSpc>
                <a:spcPct val="110000"/>
              </a:lnSpc>
              <a:spcBef>
                <a:spcPts val="457"/>
              </a:spcBef>
              <a:buNone/>
            </a:pPr>
            <a:r>
              <a:rPr lang="en-US" dirty="0" smtClean="0"/>
              <a:t>• Identifies students who have not tested, or who have taken a pretest but not a post-test.</a:t>
            </a:r>
          </a:p>
          <a:p>
            <a:pPr marL="108742" indent="0">
              <a:lnSpc>
                <a:spcPct val="110000"/>
              </a:lnSpc>
              <a:spcBef>
                <a:spcPts val="457"/>
              </a:spcBef>
              <a:buNone/>
            </a:pPr>
            <a:r>
              <a:rPr lang="en-US" dirty="0" smtClean="0"/>
              <a:t>• Identifies inaccurate and conservative estimate test scores.</a:t>
            </a:r>
          </a:p>
          <a:p>
            <a:pPr>
              <a:lnSpc>
                <a:spcPct val="110000"/>
              </a:lnSpc>
              <a:spcBef>
                <a:spcPts val="457"/>
              </a:spcBef>
              <a:defRPr/>
            </a:pPr>
            <a:endParaRPr lang="en-US" altLang="en-US" b="1" dirty="0" smtClean="0"/>
          </a:p>
          <a:p>
            <a:pPr>
              <a:lnSpc>
                <a:spcPct val="110000"/>
              </a:lnSpc>
              <a:spcBef>
                <a:spcPts val="457"/>
              </a:spcBef>
              <a:defRPr/>
            </a:pPr>
            <a:endParaRPr lang="en-US" altLang="en-US" b="1" dirty="0" smtClean="0"/>
          </a:p>
          <a:p>
            <a:pPr>
              <a:lnSpc>
                <a:spcPct val="110000"/>
              </a:lnSpc>
              <a:spcBef>
                <a:spcPts val="457"/>
              </a:spcBef>
              <a:defRPr/>
            </a:pPr>
            <a:r>
              <a:rPr lang="en-US" altLang="en-US" b="1" dirty="0" smtClean="0"/>
              <a:t>Access </a:t>
            </a:r>
            <a:r>
              <a:rPr lang="en-US" altLang="en-US" b="1" dirty="0"/>
              <a:t>TE: Reports &gt; Test Results &gt; Test History &gt; Student Test Summary</a:t>
            </a:r>
          </a:p>
          <a:p>
            <a:pPr marL="241649" indent="-241649">
              <a:lnSpc>
                <a:spcPct val="110000"/>
              </a:lnSpc>
              <a:spcBef>
                <a:spcPts val="457"/>
              </a:spcBef>
              <a:buFont typeface="+mj-lt"/>
              <a:buAutoNum type="arabicPeriod"/>
              <a:defRPr/>
            </a:pPr>
            <a:r>
              <a:rPr lang="en-US" altLang="en-US" dirty="0"/>
              <a:t>In </a:t>
            </a:r>
            <a:r>
              <a:rPr lang="en-US" altLang="en-US" b="1" dirty="0"/>
              <a:t>General Settings </a:t>
            </a:r>
            <a:r>
              <a:rPr lang="en-US" altLang="en-US" dirty="0"/>
              <a:t>&gt;</a:t>
            </a:r>
            <a:r>
              <a:rPr lang="en-US" altLang="en-US" b="1" dirty="0"/>
              <a:t> Special Options, </a:t>
            </a:r>
            <a:r>
              <a:rPr lang="en-US" altLang="en-US" dirty="0"/>
              <a:t>set </a:t>
            </a:r>
            <a:r>
              <a:rPr lang="en-US" altLang="en-US" b="1" dirty="0"/>
              <a:t>Display Class Based On </a:t>
            </a:r>
            <a:r>
              <a:rPr lang="en-US" altLang="en-US" dirty="0"/>
              <a:t>&gt; </a:t>
            </a:r>
            <a:r>
              <a:rPr lang="en-US" altLang="en-US" b="1" dirty="0"/>
              <a:t>Class Enrollment.</a:t>
            </a:r>
          </a:p>
          <a:p>
            <a:pPr marL="241649" indent="-241649">
              <a:lnSpc>
                <a:spcPct val="110000"/>
              </a:lnSpc>
              <a:spcBef>
                <a:spcPts val="457"/>
              </a:spcBef>
              <a:buFont typeface="+mj-lt"/>
              <a:buAutoNum type="arabicPeriod"/>
              <a:defRPr/>
            </a:pPr>
            <a:r>
              <a:rPr lang="en-US" altLang="en-US" dirty="0"/>
              <a:t>Use the </a:t>
            </a:r>
            <a:r>
              <a:rPr lang="en-US" altLang="en-US" b="1" dirty="0"/>
              <a:t>Navigator</a:t>
            </a:r>
            <a:r>
              <a:rPr lang="en-US" altLang="en-US" dirty="0"/>
              <a:t> to select a </a:t>
            </a:r>
            <a:r>
              <a:rPr lang="en-US" altLang="en-US" b="1" dirty="0"/>
              <a:t>Class Instance </a:t>
            </a:r>
            <a:r>
              <a:rPr lang="en-US" altLang="en-US" dirty="0" smtClean="0"/>
              <a:t>and </a:t>
            </a:r>
            <a:r>
              <a:rPr lang="en-US" altLang="en-US" dirty="0"/>
              <a:t>generate the </a:t>
            </a:r>
            <a:r>
              <a:rPr lang="en-US" altLang="en-US" b="1" dirty="0"/>
              <a:t>STS</a:t>
            </a:r>
            <a:r>
              <a:rPr lang="en-US" altLang="en-US" dirty="0"/>
              <a:t>.</a:t>
            </a:r>
          </a:p>
          <a:p>
            <a:pPr>
              <a:lnSpc>
                <a:spcPct val="110000"/>
              </a:lnSpc>
              <a:spcBef>
                <a:spcPts val="457"/>
              </a:spcBef>
            </a:pPr>
            <a:r>
              <a:rPr lang="en-US" dirty="0" smtClean="0"/>
              <a:t>The </a:t>
            </a:r>
            <a:r>
              <a:rPr lang="en-US" b="1" dirty="0"/>
              <a:t>Student Test Summary by Class </a:t>
            </a:r>
            <a:r>
              <a:rPr lang="en-US" dirty="0"/>
              <a:t>report lists every </a:t>
            </a:r>
            <a:r>
              <a:rPr lang="en-US" dirty="0" smtClean="0"/>
              <a:t>student </a:t>
            </a:r>
            <a:r>
              <a:rPr lang="en-US" dirty="0"/>
              <a:t>that has taken a </a:t>
            </a:r>
            <a:r>
              <a:rPr lang="en-US" dirty="0" smtClean="0"/>
              <a:t>test </a:t>
            </a:r>
            <a:r>
              <a:rPr lang="en-US" dirty="0"/>
              <a:t>in the selected </a:t>
            </a:r>
            <a:r>
              <a:rPr lang="en-US" dirty="0" smtClean="0"/>
              <a:t>class </a:t>
            </a:r>
            <a:r>
              <a:rPr lang="en-US" dirty="0"/>
              <a:t>and displays </a:t>
            </a:r>
            <a:r>
              <a:rPr lang="en-US" dirty="0" smtClean="0"/>
              <a:t>test </a:t>
            </a:r>
            <a:r>
              <a:rPr lang="en-US" dirty="0"/>
              <a:t>history for each </a:t>
            </a:r>
            <a:r>
              <a:rPr lang="en-US" dirty="0" smtClean="0"/>
              <a:t>student. </a:t>
            </a:r>
          </a:p>
          <a:p>
            <a:pPr>
              <a:lnSpc>
                <a:spcPct val="110000"/>
              </a:lnSpc>
              <a:spcBef>
                <a:spcPts val="457"/>
              </a:spcBef>
            </a:pPr>
            <a:r>
              <a:rPr lang="en-US" dirty="0" smtClean="0"/>
              <a:t>Tests </a:t>
            </a:r>
            <a:r>
              <a:rPr lang="en-US" dirty="0"/>
              <a:t>are listed in </a:t>
            </a:r>
            <a:r>
              <a:rPr lang="en-US" dirty="0" smtClean="0"/>
              <a:t>test date order for each student.</a:t>
            </a:r>
          </a:p>
          <a:p>
            <a:pPr>
              <a:lnSpc>
                <a:spcPct val="110000"/>
              </a:lnSpc>
              <a:spcBef>
                <a:spcPts val="457"/>
              </a:spcBef>
            </a:pPr>
            <a:r>
              <a:rPr lang="en-US" dirty="0" smtClean="0"/>
              <a:t>The </a:t>
            </a:r>
            <a:r>
              <a:rPr lang="en-US" dirty="0"/>
              <a:t>report displays </a:t>
            </a:r>
            <a:r>
              <a:rPr lang="en-US" dirty="0" smtClean="0"/>
              <a:t>test date</a:t>
            </a:r>
            <a:r>
              <a:rPr lang="en-US" dirty="0"/>
              <a:t>, the specific </a:t>
            </a:r>
            <a:r>
              <a:rPr lang="en-US" dirty="0" smtClean="0"/>
              <a:t>test </a:t>
            </a:r>
            <a:r>
              <a:rPr lang="en-US" dirty="0"/>
              <a:t>given (Form </a:t>
            </a:r>
            <a:r>
              <a:rPr lang="en-US" dirty="0" smtClean="0"/>
              <a:t>number</a:t>
            </a:r>
            <a:r>
              <a:rPr lang="en-US" dirty="0"/>
              <a:t>), </a:t>
            </a:r>
            <a:r>
              <a:rPr lang="en-US" dirty="0" smtClean="0"/>
              <a:t>scale </a:t>
            </a:r>
            <a:r>
              <a:rPr lang="en-US" dirty="0"/>
              <a:t>score, </a:t>
            </a:r>
            <a:r>
              <a:rPr lang="en-US" dirty="0" smtClean="0"/>
              <a:t>and </a:t>
            </a:r>
            <a:r>
              <a:rPr lang="en-US" dirty="0"/>
              <a:t>cumulative </a:t>
            </a:r>
            <a:r>
              <a:rPr lang="en-US" dirty="0" smtClean="0"/>
              <a:t>hours </a:t>
            </a:r>
            <a:r>
              <a:rPr lang="en-US" dirty="0"/>
              <a:t>of </a:t>
            </a:r>
            <a:r>
              <a:rPr lang="en-US" dirty="0" smtClean="0"/>
              <a:t>instruction.</a:t>
            </a:r>
          </a:p>
          <a:p>
            <a:pPr>
              <a:lnSpc>
                <a:spcPct val="110000"/>
              </a:lnSpc>
              <a:spcBef>
                <a:spcPts val="457"/>
              </a:spcBef>
            </a:pPr>
            <a:r>
              <a:rPr lang="en-US" dirty="0" smtClean="0"/>
              <a:t>The </a:t>
            </a:r>
            <a:r>
              <a:rPr lang="en-US" dirty="0"/>
              <a:t>report also identifies </a:t>
            </a:r>
            <a:r>
              <a:rPr lang="en-US" dirty="0" smtClean="0"/>
              <a:t>test </a:t>
            </a:r>
            <a:r>
              <a:rPr lang="en-US" dirty="0"/>
              <a:t>scores below the </a:t>
            </a:r>
            <a:r>
              <a:rPr lang="en-US" dirty="0" smtClean="0"/>
              <a:t>accurate </a:t>
            </a:r>
            <a:r>
              <a:rPr lang="en-US" dirty="0"/>
              <a:t>range </a:t>
            </a:r>
            <a:r>
              <a:rPr lang="en-US" dirty="0" smtClean="0"/>
              <a:t>with an asterisk (*) and </a:t>
            </a:r>
            <a:r>
              <a:rPr lang="en-US" dirty="0"/>
              <a:t>high-end </a:t>
            </a:r>
            <a:r>
              <a:rPr lang="en-US" dirty="0" smtClean="0"/>
              <a:t>conservative estimate </a:t>
            </a:r>
            <a:r>
              <a:rPr lang="en-US" dirty="0"/>
              <a:t>scores </a:t>
            </a:r>
            <a:r>
              <a:rPr lang="en-US" dirty="0" smtClean="0"/>
              <a:t>with </a:t>
            </a:r>
            <a:r>
              <a:rPr lang="en-US" dirty="0"/>
              <a:t>a diamond </a:t>
            </a:r>
            <a:r>
              <a:rPr lang="en-US" dirty="0" smtClean="0"/>
              <a:t>symbol (</a:t>
            </a:r>
            <a:r>
              <a:rPr lang="en-US" dirty="0" smtClean="0">
                <a:sym typeface="Wingdings" panose="05000000000000000000" pitchFamily="2" charset="2"/>
              </a:rPr>
              <a:t>)</a:t>
            </a:r>
            <a:r>
              <a:rPr lang="en-US" dirty="0" smtClean="0"/>
              <a:t>. </a:t>
            </a:r>
            <a:endParaRPr lang="en-US" dirty="0"/>
          </a:p>
          <a:p>
            <a:pPr>
              <a:lnSpc>
                <a:spcPct val="110000"/>
              </a:lnSpc>
              <a:spcBef>
                <a:spcPts val="457"/>
              </a:spcBef>
            </a:pPr>
            <a:r>
              <a:rPr lang="en-US" b="1" dirty="0"/>
              <a:t>How to use:</a:t>
            </a:r>
          </a:p>
          <a:p>
            <a:pPr marL="289978" indent="-181236">
              <a:lnSpc>
                <a:spcPct val="110000"/>
              </a:lnSpc>
              <a:spcBef>
                <a:spcPts val="457"/>
              </a:spcBef>
              <a:buFont typeface="Arial" panose="020B0604020202020204" pitchFamily="34" charset="0"/>
              <a:buChar char="•"/>
            </a:pPr>
            <a:r>
              <a:rPr lang="en-US" dirty="0"/>
              <a:t>Identify all </a:t>
            </a:r>
            <a:r>
              <a:rPr lang="en-US" dirty="0" smtClean="0"/>
              <a:t>tests </a:t>
            </a:r>
            <a:r>
              <a:rPr lang="en-US" dirty="0"/>
              <a:t>each </a:t>
            </a:r>
            <a:r>
              <a:rPr lang="en-US" dirty="0" smtClean="0"/>
              <a:t>student </a:t>
            </a:r>
            <a:r>
              <a:rPr lang="en-US" dirty="0"/>
              <a:t>has taken in a </a:t>
            </a:r>
            <a:r>
              <a:rPr lang="en-US" dirty="0" smtClean="0"/>
              <a:t>class</a:t>
            </a:r>
            <a:r>
              <a:rPr lang="en-US" dirty="0"/>
              <a:t>.</a:t>
            </a:r>
          </a:p>
          <a:p>
            <a:pPr marL="289978" indent="-181236">
              <a:lnSpc>
                <a:spcPct val="110000"/>
              </a:lnSpc>
              <a:spcBef>
                <a:spcPts val="457"/>
              </a:spcBef>
              <a:buFont typeface="Arial" panose="020B0604020202020204" pitchFamily="34" charset="0"/>
              <a:buChar char="•"/>
            </a:pPr>
            <a:r>
              <a:rPr lang="en-US" dirty="0"/>
              <a:t>Identify </a:t>
            </a:r>
            <a:r>
              <a:rPr lang="en-US" dirty="0" smtClean="0"/>
              <a:t>test </a:t>
            </a:r>
            <a:r>
              <a:rPr lang="en-US" dirty="0"/>
              <a:t>scores that are </a:t>
            </a:r>
            <a:r>
              <a:rPr lang="en-US" dirty="0" smtClean="0"/>
              <a:t>invalid </a:t>
            </a:r>
            <a:r>
              <a:rPr lang="en-US" dirty="0"/>
              <a:t>(asterisk) in a </a:t>
            </a:r>
            <a:r>
              <a:rPr lang="en-US" dirty="0" smtClean="0"/>
              <a:t>class.</a:t>
            </a:r>
            <a:endParaRPr lang="en-US" dirty="0"/>
          </a:p>
          <a:p>
            <a:pPr marL="289978" indent="-181236">
              <a:lnSpc>
                <a:spcPct val="110000"/>
              </a:lnSpc>
              <a:spcBef>
                <a:spcPts val="457"/>
              </a:spcBef>
              <a:buFont typeface="Arial" panose="020B0604020202020204" pitchFamily="34" charset="0"/>
              <a:buChar char="•"/>
            </a:pPr>
            <a:r>
              <a:rPr lang="en-US" dirty="0"/>
              <a:t>Identify </a:t>
            </a:r>
            <a:r>
              <a:rPr lang="en-US" dirty="0" smtClean="0"/>
              <a:t>students </a:t>
            </a:r>
            <a:r>
              <a:rPr lang="en-US" dirty="0"/>
              <a:t>who have taken a specific </a:t>
            </a:r>
            <a:r>
              <a:rPr lang="en-US" dirty="0" smtClean="0"/>
              <a:t>test </a:t>
            </a:r>
            <a:r>
              <a:rPr lang="en-US" dirty="0"/>
              <a:t>(Form Number) in a </a:t>
            </a:r>
            <a:r>
              <a:rPr lang="en-US" dirty="0" smtClean="0"/>
              <a:t>class</a:t>
            </a:r>
            <a:r>
              <a:rPr lang="en-US" dirty="0"/>
              <a:t>.</a:t>
            </a:r>
          </a:p>
          <a:p>
            <a:pPr marL="289978" indent="-181236">
              <a:lnSpc>
                <a:spcPct val="110000"/>
              </a:lnSpc>
              <a:spcBef>
                <a:spcPts val="457"/>
              </a:spcBef>
              <a:buFont typeface="Arial" panose="020B0604020202020204" pitchFamily="34" charset="0"/>
              <a:buChar char="•"/>
            </a:pPr>
            <a:r>
              <a:rPr lang="en-US" dirty="0"/>
              <a:t>Sort </a:t>
            </a:r>
            <a:r>
              <a:rPr lang="en-US" dirty="0" smtClean="0"/>
              <a:t>tests </a:t>
            </a:r>
            <a:r>
              <a:rPr lang="en-US" dirty="0"/>
              <a:t>by </a:t>
            </a:r>
            <a:r>
              <a:rPr lang="en-US" dirty="0" smtClean="0"/>
              <a:t>form number </a:t>
            </a:r>
            <a:r>
              <a:rPr lang="en-US" dirty="0"/>
              <a:t>to see what </a:t>
            </a:r>
            <a:r>
              <a:rPr lang="en-US" dirty="0" smtClean="0"/>
              <a:t>students </a:t>
            </a:r>
            <a:r>
              <a:rPr lang="en-US" dirty="0"/>
              <a:t>have taken each </a:t>
            </a:r>
            <a:r>
              <a:rPr lang="en-US" dirty="0" smtClean="0"/>
              <a:t>test</a:t>
            </a:r>
            <a:r>
              <a:rPr lang="en-US" dirty="0"/>
              <a:t>.</a:t>
            </a:r>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37</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37706154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38</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6748106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10000"/>
              </a:lnSpc>
              <a:spcBef>
                <a:spcPts val="457"/>
              </a:spcBef>
              <a:spcAft>
                <a:spcPts val="0"/>
              </a:spcAft>
              <a:buClrTx/>
              <a:buSzTx/>
              <a:buFontTx/>
              <a:buNone/>
              <a:tabLst/>
              <a:defRPr/>
            </a:pPr>
            <a:r>
              <a:rPr lang="en-US" dirty="0" smtClean="0"/>
              <a:t>Teachers can note progress by class and by student. </a:t>
            </a:r>
          </a:p>
          <a:p>
            <a:pPr>
              <a:lnSpc>
                <a:spcPct val="110000"/>
              </a:lnSpc>
              <a:spcBef>
                <a:spcPts val="457"/>
              </a:spcBef>
              <a:defRPr/>
            </a:pPr>
            <a:endParaRPr lang="en-US" altLang="en-US" b="1" dirty="0" smtClean="0"/>
          </a:p>
          <a:p>
            <a:pPr>
              <a:lnSpc>
                <a:spcPct val="110000"/>
              </a:lnSpc>
              <a:spcBef>
                <a:spcPts val="457"/>
              </a:spcBef>
              <a:defRPr/>
            </a:pPr>
            <a:r>
              <a:rPr lang="en-US" altLang="en-US" b="1" dirty="0" smtClean="0"/>
              <a:t>Access </a:t>
            </a:r>
            <a:r>
              <a:rPr lang="en-US" altLang="en-US" b="1" dirty="0"/>
              <a:t>TE: Reports &gt; Test Results &gt; </a:t>
            </a:r>
            <a:r>
              <a:rPr lang="en-US" altLang="en-US" b="1" dirty="0" smtClean="0"/>
              <a:t>Learnin</a:t>
            </a:r>
            <a:r>
              <a:rPr lang="en-US" altLang="en-US" b="1" baseline="0" dirty="0" smtClean="0"/>
              <a:t>g Gains&gt; Student Learning Gains</a:t>
            </a:r>
          </a:p>
          <a:p>
            <a:pPr>
              <a:lnSpc>
                <a:spcPct val="110000"/>
              </a:lnSpc>
              <a:spcBef>
                <a:spcPts val="457"/>
              </a:spcBef>
              <a:defRPr/>
            </a:pPr>
            <a:r>
              <a:rPr lang="en-US" dirty="0" smtClean="0"/>
              <a:t>.</a:t>
            </a:r>
          </a:p>
          <a:p>
            <a:r>
              <a:rPr lang="en-US" sz="2400" dirty="0"/>
              <a:t>There are several options for this report:</a:t>
            </a:r>
          </a:p>
          <a:p>
            <a:pPr marL="740424" lvl="1" indent="-284778">
              <a:buFont typeface="Arial" panose="020B0604020202020204" pitchFamily="34" charset="0"/>
              <a:buChar char="•"/>
            </a:pPr>
            <a:r>
              <a:rPr lang="en-US" sz="2400" b="1" i="1" dirty="0"/>
              <a:t>First to Last</a:t>
            </a:r>
          </a:p>
          <a:p>
            <a:pPr marL="740424" lvl="1" indent="-284778">
              <a:buFont typeface="Arial" panose="020B0604020202020204" pitchFamily="34" charset="0"/>
              <a:buChar char="•"/>
            </a:pPr>
            <a:r>
              <a:rPr lang="en-US" sz="2400" dirty="0"/>
              <a:t>Last to First</a:t>
            </a:r>
          </a:p>
          <a:p>
            <a:pPr marL="740424" lvl="1" indent="-284778">
              <a:buFont typeface="Arial" panose="020B0604020202020204" pitchFamily="34" charset="0"/>
              <a:buChar char="•"/>
            </a:pPr>
            <a:r>
              <a:rPr lang="en-US" sz="2400" b="1" i="1" dirty="0"/>
              <a:t>First to High</a:t>
            </a:r>
          </a:p>
          <a:p>
            <a:pPr marL="740424" lvl="1" indent="-284778">
              <a:buFont typeface="Arial" panose="020B0604020202020204" pitchFamily="34" charset="0"/>
              <a:buChar char="•"/>
            </a:pPr>
            <a:r>
              <a:rPr lang="en-US" sz="2400" b="1" i="1" dirty="0"/>
              <a:t>First to Second</a:t>
            </a:r>
          </a:p>
          <a:p>
            <a:pPr marL="740424" lvl="1" indent="-284778">
              <a:buFont typeface="Arial" panose="020B0604020202020204" pitchFamily="34" charset="0"/>
              <a:buChar char="•"/>
            </a:pPr>
            <a:r>
              <a:rPr lang="en-US" sz="2400" dirty="0"/>
              <a:t>Highest to First</a:t>
            </a:r>
          </a:p>
          <a:p>
            <a:pPr marL="740424" lvl="1" indent="-284778">
              <a:buFont typeface="Arial" panose="020B0604020202020204" pitchFamily="34" charset="0"/>
              <a:buChar char="•"/>
            </a:pPr>
            <a:r>
              <a:rPr lang="en-US" sz="2400" dirty="0"/>
              <a:t>Last Two Tests</a:t>
            </a:r>
          </a:p>
          <a:p>
            <a:pPr>
              <a:lnSpc>
                <a:spcPct val="110000"/>
              </a:lnSpc>
              <a:spcBef>
                <a:spcPts val="457"/>
              </a:spcBef>
            </a:pPr>
            <a:endParaRPr lang="en-US" dirty="0"/>
          </a:p>
        </p:txBody>
      </p:sp>
      <p:sp>
        <p:nvSpPr>
          <p:cNvPr id="5" name="Date Placeholder 4"/>
          <p:cNvSpPr>
            <a:spLocks noGrp="1"/>
          </p:cNvSpPr>
          <p:nvPr>
            <p:ph type="dt" idx="11"/>
          </p:nvPr>
        </p:nvSpPr>
        <p:spPr/>
        <p:txBody>
          <a:bodyPr/>
          <a:lstStyle/>
          <a:p>
            <a:pPr>
              <a:defRPr/>
            </a:pPr>
            <a:r>
              <a:rPr lang="en-US" dirty="0" smtClean="0"/>
              <a:t>June 19 – 21, 2018</a:t>
            </a:r>
            <a:endParaRPr lang="en-US" dirty="0"/>
          </a:p>
        </p:txBody>
      </p:sp>
      <p:sp>
        <p:nvSpPr>
          <p:cNvPr id="8" name="Footer Placeholder 7"/>
          <p:cNvSpPr>
            <a:spLocks noGrp="1"/>
          </p:cNvSpPr>
          <p:nvPr>
            <p:ph type="ftr" sz="quarter" idx="12"/>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9" name="Slide Number Placeholder 8"/>
          <p:cNvSpPr>
            <a:spLocks noGrp="1"/>
          </p:cNvSpPr>
          <p:nvPr>
            <p:ph type="sldNum" sz="quarter" idx="13"/>
          </p:nvPr>
        </p:nvSpPr>
        <p:spPr/>
        <p:txBody>
          <a:bodyPr/>
          <a:lstStyle/>
          <a:p>
            <a:pPr>
              <a:defRPr/>
            </a:pPr>
            <a:fld id="{5D03BAE4-1402-4A80-AFE8-89EA0ABB903D}" type="slidenum">
              <a:rPr lang="en-US" altLang="en-US" smtClean="0"/>
              <a:pPr>
                <a:defRPr/>
              </a:pPr>
              <a:t>39</a:t>
            </a:fld>
            <a:endParaRPr lang="en-US" altLang="en-US" dirty="0"/>
          </a:p>
        </p:txBody>
      </p:sp>
      <p:sp>
        <p:nvSpPr>
          <p:cNvPr id="10" name="Header Placeholder 9"/>
          <p:cNvSpPr>
            <a:spLocks noGrp="1"/>
          </p:cNvSpPr>
          <p:nvPr>
            <p:ph type="hdr" sz="quarter" idx="14"/>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32260374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t>Relationship to NRS Educational Functioning Levels </a:t>
            </a:r>
            <a:r>
              <a:rPr lang="en-US" sz="1600" dirty="0" smtClean="0"/>
              <a:t>(EFLs) for ABE and ASE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Agency</a:t>
            </a:r>
            <a:r>
              <a:rPr lang="en-US" baseline="0" dirty="0" smtClean="0"/>
              <a:t> testing information can be reported to the federal government – US Dept. of Education, Office of Vocational, Adult, and Training Education (OCTAE) or to the US Department of Labor (DOL) via state offices.  The US DOL is the agency that grants the WIOA Title I funding and OCTAE is the agency that grants the WIOA Title II funding to each state. States report how many students are placed at each level and how many students complete an EFL (Educational Functioning Level) in the National Reporting System (NRS). CASAS scale score ranges are aligned to the NRS EFLs.</a:t>
            </a:r>
          </a:p>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40</a:t>
            </a:fld>
            <a:endParaRPr lang="en-US"/>
          </a:p>
        </p:txBody>
      </p:sp>
    </p:spTree>
    <p:extLst>
      <p:ext uri="{BB962C8B-B14F-4D97-AF65-F5344CB8AC3E}">
        <p14:creationId xmlns:p14="http://schemas.microsoft.com/office/powerpoint/2010/main" val="221127474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41</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64447799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42</a:t>
            </a:fld>
            <a:endParaRPr lang="en-US"/>
          </a:p>
        </p:txBody>
      </p:sp>
    </p:spTree>
    <p:extLst>
      <p:ext uri="{BB962C8B-B14F-4D97-AF65-F5344CB8AC3E}">
        <p14:creationId xmlns:p14="http://schemas.microsoft.com/office/powerpoint/2010/main" val="7047606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June 19 – 21, 2018</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3BAE4-1402-4A80-AFE8-89EA0ABB903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CASAS National Summer Institute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910922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457"/>
              </a:spcBef>
              <a:defRPr/>
            </a:pPr>
            <a:endParaRPr lang="en-US" altLang="en-US" dirty="0" smtClean="0"/>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June 19 – 21, 2018</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3BAE4-1402-4A80-AFE8-89EA0ABB903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CASAS National Summer Institute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630227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Student Performance by Content Standard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This report can be generated in a variety ways to help teachers and students determine where to focus instruction and learning. </a:t>
            </a:r>
          </a:p>
          <a:p>
            <a:pPr marL="0" indent="0">
              <a:buNone/>
            </a:pPr>
            <a:r>
              <a:rPr lang="en-US" dirty="0" smtClean="0"/>
              <a:t>• Students and teachers can determine skills that reflect strengths and those that need improvement. </a:t>
            </a:r>
          </a:p>
          <a:p>
            <a:pPr marL="0" indent="0">
              <a:buNone/>
            </a:pPr>
            <a:r>
              <a:rPr lang="en-US" dirty="0" smtClean="0"/>
              <a:t>• Teachers can focus on these skills in class before post-testing.</a:t>
            </a:r>
          </a:p>
          <a:p>
            <a:pPr defTabSz="914379">
              <a:defRPr/>
            </a:pPr>
            <a:endParaRPr lang="en-US" dirty="0" smtClean="0"/>
          </a:p>
          <a:p>
            <a:pPr defTabSz="914379">
              <a:defRPr/>
            </a:pPr>
            <a:r>
              <a:rPr lang="en-US" dirty="0" smtClean="0"/>
              <a:t>Presenter to orient participants to reports.</a:t>
            </a:r>
          </a:p>
          <a:p>
            <a:pPr marL="626505" lvl="1" indent="-170865">
              <a:buFont typeface="Arial" panose="020B0604020202020204" pitchFamily="34" charset="0"/>
              <a:buChar char="•"/>
            </a:pPr>
            <a:r>
              <a:rPr lang="en-US" sz="2800" dirty="0" smtClean="0"/>
              <a:t>Who is the student on the report? </a:t>
            </a:r>
          </a:p>
          <a:p>
            <a:pPr marL="626505" lvl="1" indent="-170865">
              <a:buFont typeface="Arial" panose="020B0604020202020204" pitchFamily="34" charset="0"/>
              <a:buChar char="•"/>
            </a:pPr>
            <a:r>
              <a:rPr lang="en-US" sz="2800" dirty="0" smtClean="0"/>
              <a:t>What test did she take?</a:t>
            </a:r>
          </a:p>
          <a:p>
            <a:pPr marL="626505" lvl="1" indent="-170865">
              <a:buFont typeface="Arial" panose="020B0604020202020204" pitchFamily="34" charset="0"/>
              <a:buChar char="•"/>
            </a:pPr>
            <a:r>
              <a:rPr lang="en-US" sz="2800" dirty="0" smtClean="0"/>
              <a:t>Raw Score  </a:t>
            </a:r>
            <a:endParaRPr lang="en-US" sz="2800" b="1" dirty="0" smtClean="0"/>
          </a:p>
          <a:p>
            <a:pPr marL="626505" lvl="1" indent="-170865">
              <a:buFont typeface="Arial" panose="020B0604020202020204" pitchFamily="34" charset="0"/>
              <a:buChar char="•"/>
            </a:pPr>
            <a:r>
              <a:rPr lang="en-US" sz="2800" dirty="0" smtClean="0"/>
              <a:t>Scale Score</a:t>
            </a:r>
          </a:p>
          <a:p>
            <a:pPr marL="626505" lvl="1" indent="-170865">
              <a:buFont typeface="Arial" panose="020B0604020202020204" pitchFamily="34" charset="0"/>
              <a:buChar char="•"/>
            </a:pPr>
            <a:r>
              <a:rPr lang="en-US" sz="2800" dirty="0" smtClean="0"/>
              <a:t>How are results presented?</a:t>
            </a:r>
          </a:p>
          <a:p>
            <a:endParaRPr lang="en-US" dirty="0" smtClean="0"/>
          </a:p>
          <a:p>
            <a:r>
              <a:rPr lang="en-US" dirty="0" smtClean="0"/>
              <a:t>AVAILABLE IN</a:t>
            </a:r>
            <a:r>
              <a:rPr lang="en-US" baseline="0" dirty="0" smtClean="0"/>
              <a:t> BASIC &amp; ENHANCED TE PACKAGE</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18564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Testing for Accountability is not the primary reason or a good reason for testing.</a:t>
            </a:r>
            <a:r>
              <a:rPr lang="en-US" dirty="0" smtClean="0"/>
              <a:t> </a:t>
            </a:r>
          </a:p>
          <a:p>
            <a:r>
              <a:rPr lang="en-US" dirty="0" smtClean="0"/>
              <a:t>Because</a:t>
            </a:r>
            <a:r>
              <a:rPr lang="en-US" baseline="0" dirty="0" smtClean="0"/>
              <a:t> of t</a:t>
            </a:r>
            <a:r>
              <a:rPr lang="en-US" dirty="0" smtClean="0"/>
              <a:t>he time it takes to test,</a:t>
            </a:r>
            <a:r>
              <a:rPr lang="en-US" baseline="0" dirty="0" smtClean="0"/>
              <a:t> it</a:t>
            </a:r>
            <a:r>
              <a:rPr lang="en-US" dirty="0" smtClean="0"/>
              <a:t> is important</a:t>
            </a:r>
            <a:r>
              <a:rPr lang="en-US" baseline="0" dirty="0" smtClean="0"/>
              <a:t> for teachers and students to both benefit from testing.</a:t>
            </a:r>
          </a:p>
          <a:p>
            <a:r>
              <a:rPr lang="en-US" baseline="0" dirty="0" smtClean="0"/>
              <a:t>The test results have value for both the learner and teacher.</a:t>
            </a:r>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4</a:t>
            </a:fld>
            <a:endParaRPr lang="en-US"/>
          </a:p>
        </p:txBody>
      </p:sp>
    </p:spTree>
    <p:extLst>
      <p:ext uri="{BB962C8B-B14F-4D97-AF65-F5344CB8AC3E}">
        <p14:creationId xmlns:p14="http://schemas.microsoft.com/office/powerpoint/2010/main" val="304180050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09" indent="-290158" eaLnBrk="0" hangingPunct="0">
              <a:defRPr>
                <a:solidFill>
                  <a:schemeClr val="tx1"/>
                </a:solidFill>
                <a:latin typeface="Cambria" pitchFamily="18" charset="0"/>
                <a:cs typeface="Arial" pitchFamily="34" charset="0"/>
              </a:defRPr>
            </a:lvl2pPr>
            <a:lvl3pPr marL="1160631" indent="-232126" eaLnBrk="0" hangingPunct="0">
              <a:defRPr>
                <a:solidFill>
                  <a:schemeClr val="tx1"/>
                </a:solidFill>
                <a:latin typeface="Cambria" pitchFamily="18" charset="0"/>
                <a:cs typeface="Arial" pitchFamily="34" charset="0"/>
              </a:defRPr>
            </a:lvl3pPr>
            <a:lvl4pPr marL="1624885" indent="-232126" eaLnBrk="0" hangingPunct="0">
              <a:defRPr>
                <a:solidFill>
                  <a:schemeClr val="tx1"/>
                </a:solidFill>
                <a:latin typeface="Cambria" pitchFamily="18" charset="0"/>
                <a:cs typeface="Arial" pitchFamily="34" charset="0"/>
              </a:defRPr>
            </a:lvl4pPr>
            <a:lvl5pPr marL="2089135" indent="-232126" eaLnBrk="0" hangingPunct="0">
              <a:defRPr>
                <a:solidFill>
                  <a:schemeClr val="tx1"/>
                </a:solidFill>
                <a:latin typeface="Cambria" pitchFamily="18" charset="0"/>
                <a:cs typeface="Arial" pitchFamily="34" charset="0"/>
              </a:defRPr>
            </a:lvl5pPr>
            <a:lvl6pPr marL="2553388" indent="-232126" eaLnBrk="0" fontAlgn="base" hangingPunct="0">
              <a:spcBef>
                <a:spcPct val="0"/>
              </a:spcBef>
              <a:spcAft>
                <a:spcPct val="0"/>
              </a:spcAft>
              <a:defRPr>
                <a:solidFill>
                  <a:schemeClr val="tx1"/>
                </a:solidFill>
                <a:latin typeface="Cambria" pitchFamily="18" charset="0"/>
                <a:cs typeface="Arial" pitchFamily="34" charset="0"/>
              </a:defRPr>
            </a:lvl6pPr>
            <a:lvl7pPr marL="3017640" indent="-232126" eaLnBrk="0" fontAlgn="base" hangingPunct="0">
              <a:spcBef>
                <a:spcPct val="0"/>
              </a:spcBef>
              <a:spcAft>
                <a:spcPct val="0"/>
              </a:spcAft>
              <a:defRPr>
                <a:solidFill>
                  <a:schemeClr val="tx1"/>
                </a:solidFill>
                <a:latin typeface="Cambria" pitchFamily="18" charset="0"/>
                <a:cs typeface="Arial" pitchFamily="34" charset="0"/>
              </a:defRPr>
            </a:lvl7pPr>
            <a:lvl8pPr marL="3481893" indent="-232126" eaLnBrk="0" fontAlgn="base" hangingPunct="0">
              <a:spcBef>
                <a:spcPct val="0"/>
              </a:spcBef>
              <a:spcAft>
                <a:spcPct val="0"/>
              </a:spcAft>
              <a:defRPr>
                <a:solidFill>
                  <a:schemeClr val="tx1"/>
                </a:solidFill>
                <a:latin typeface="Cambria" pitchFamily="18" charset="0"/>
                <a:cs typeface="Arial" pitchFamily="34" charset="0"/>
              </a:defRPr>
            </a:lvl8pPr>
            <a:lvl9pPr marL="3946145" indent="-232126"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r" defTabSz="928595" rtl="0" eaLnBrk="1" fontAlgn="auto" latinLnBrk="0" hangingPunct="1">
              <a:lnSpc>
                <a:spcPct val="100000"/>
              </a:lnSpc>
              <a:spcBef>
                <a:spcPts val="0"/>
              </a:spcBef>
              <a:spcAft>
                <a:spcPts val="0"/>
              </a:spcAft>
              <a:buClrTx/>
              <a:buSzTx/>
              <a:buFontTx/>
              <a:buNone/>
              <a:tabLst/>
              <a:defRPr/>
            </a:pPr>
            <a:fld id="{E0D87544-0C26-4519-9FA3-5CD570B590DE}"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28595"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16739" name="Rectangle 2"/>
          <p:cNvSpPr>
            <a:spLocks noGrp="1" noRot="1" noChangeAspect="1" noChangeArrowheads="1" noTextEdit="1"/>
          </p:cNvSpPr>
          <p:nvPr>
            <p:ph type="sldImg"/>
          </p:nvPr>
        </p:nvSpPr>
        <p:spPr>
          <a:xfrm>
            <a:off x="3024188" y="688975"/>
            <a:ext cx="3487737" cy="2616200"/>
          </a:xfrm>
          <a:ln/>
        </p:spPr>
      </p:sp>
      <p:sp>
        <p:nvSpPr>
          <p:cNvPr id="116740" name="Rectangle 3"/>
          <p:cNvSpPr>
            <a:spLocks noGrp="1" noChangeArrowheads="1"/>
          </p:cNvSpPr>
          <p:nvPr>
            <p:ph type="body" idx="1"/>
          </p:nvPr>
        </p:nvSpPr>
        <p:spPr>
          <a:xfrm>
            <a:off x="1227713" y="3325398"/>
            <a:ext cx="6784486" cy="3151592"/>
          </a:xfrm>
          <a:noFill/>
        </p:spPr>
        <p:txBody>
          <a:bodyPr lIns="90507" tIns="45254" rIns="90507" bIns="45254"/>
          <a:lstStyle/>
          <a:p>
            <a:r>
              <a:rPr lang="en-US" dirty="0" smtClean="0"/>
              <a:t>Class</a:t>
            </a:r>
            <a:r>
              <a:rPr lang="en-US" baseline="0" dirty="0" smtClean="0"/>
              <a:t> Content Standard</a:t>
            </a:r>
            <a:r>
              <a:rPr lang="en-US" dirty="0" smtClean="0"/>
              <a:t> Performance Summary</a:t>
            </a:r>
          </a:p>
          <a:p>
            <a:pPr defTabSz="914379">
              <a:defRPr/>
            </a:pPr>
            <a:endParaRPr lang="en-US" dirty="0" smtClean="0"/>
          </a:p>
          <a:p>
            <a:pPr defTabSz="914379">
              <a:defRPr/>
            </a:pPr>
            <a:r>
              <a:rPr lang="en-US" dirty="0" smtClean="0"/>
              <a:t>Presenter to orient participants to reports.</a:t>
            </a:r>
          </a:p>
          <a:p>
            <a:pPr marL="626505" lvl="1" indent="-170865">
              <a:buFont typeface="Arial" panose="020B0604020202020204" pitchFamily="34" charset="0"/>
              <a:buChar char="•"/>
            </a:pPr>
            <a:r>
              <a:rPr lang="en-US" sz="2800" dirty="0" smtClean="0"/>
              <a:t>How many students</a:t>
            </a:r>
            <a:r>
              <a:rPr lang="en-US" sz="2800" baseline="0" dirty="0" smtClean="0"/>
              <a:t> are in the class </a:t>
            </a:r>
            <a:r>
              <a:rPr lang="en-US" sz="2800" dirty="0" smtClean="0"/>
              <a:t>on the report? </a:t>
            </a:r>
          </a:p>
          <a:p>
            <a:pPr marL="626505" lvl="1" indent="-170865">
              <a:buFont typeface="Arial" panose="020B0604020202020204" pitchFamily="34" charset="0"/>
              <a:buChar char="•"/>
            </a:pPr>
            <a:r>
              <a:rPr lang="en-US" sz="2800" dirty="0" smtClean="0"/>
              <a:t>What test did they take?</a:t>
            </a:r>
          </a:p>
          <a:p>
            <a:pPr marL="626505" lvl="1" indent="-170865">
              <a:buFont typeface="Arial" panose="020B0604020202020204" pitchFamily="34" charset="0"/>
              <a:buChar char="•"/>
            </a:pPr>
            <a:r>
              <a:rPr lang="en-US" sz="2800" dirty="0" smtClean="0"/>
              <a:t>How are results presented?</a:t>
            </a:r>
          </a:p>
          <a:p>
            <a:pPr marL="626505" lvl="1" indent="-170865">
              <a:buFont typeface="Arial" panose="020B0604020202020204" pitchFamily="34" charset="0"/>
              <a:buChar char="•"/>
            </a:pPr>
            <a:endParaRPr lang="en-US" sz="280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This report can be generated in a variety ways to help teachers and students determine where to focus instruction and learning.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How is this report sorted? (by CASAS Content Standard).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   How else could this report be sorted? (by % correct)</a:t>
            </a:r>
            <a:endParaRPr lang="en-US" dirty="0" smtClean="0"/>
          </a:p>
          <a:p>
            <a:pPr marL="0" indent="0">
              <a:buNone/>
            </a:pPr>
            <a:r>
              <a:rPr lang="en-US" dirty="0" smtClean="0"/>
              <a:t>• Students and teachers can determine skills that reflect strengths and those that need improvement. </a:t>
            </a:r>
          </a:p>
          <a:p>
            <a:pPr marL="0" indent="0">
              <a:buNone/>
            </a:pPr>
            <a:r>
              <a:rPr lang="en-US" dirty="0" smtClean="0"/>
              <a:t>• Teachers can focus on these skills in class before post-testing.</a:t>
            </a:r>
            <a:endParaRPr lang="en-US" sz="2800" dirty="0" smtClean="0"/>
          </a:p>
          <a:p>
            <a:endParaRPr lang="en-US" dirty="0" smtClean="0"/>
          </a:p>
          <a:p>
            <a:r>
              <a:rPr lang="en-US" dirty="0" smtClean="0"/>
              <a:t>AVAILABLE ONLY</a:t>
            </a:r>
            <a:r>
              <a:rPr lang="en-US" baseline="0" dirty="0" smtClean="0"/>
              <a:t> </a:t>
            </a:r>
            <a:r>
              <a:rPr lang="en-US" dirty="0" smtClean="0"/>
              <a:t>IN</a:t>
            </a:r>
            <a:r>
              <a:rPr lang="en-US" baseline="0" dirty="0" smtClean="0"/>
              <a:t> ENHANCED TE PACKAGE</a:t>
            </a:r>
            <a:endParaRPr lang="en-US" dirty="0" smtClean="0"/>
          </a:p>
          <a:p>
            <a:pPr marL="232126" indent="-232126"/>
            <a:endParaRPr lang="en-US" dirty="0" smtClean="0"/>
          </a:p>
        </p:txBody>
      </p:sp>
    </p:spTree>
    <p:extLst>
      <p:ext uri="{BB962C8B-B14F-4D97-AF65-F5344CB8AC3E}">
        <p14:creationId xmlns:p14="http://schemas.microsoft.com/office/powerpoint/2010/main" val="24171428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9">
              <a:defRPr/>
            </a:pPr>
            <a:r>
              <a:rPr lang="en-US" b="1" dirty="0" smtClean="0">
                <a:solidFill>
                  <a:srgbClr val="FF0000"/>
                </a:solidFill>
              </a:rPr>
              <a:t>Group activity where participants discuss</a:t>
            </a:r>
            <a:r>
              <a:rPr lang="en-US" b="1" baseline="0" dirty="0" smtClean="0">
                <a:solidFill>
                  <a:srgbClr val="FF0000"/>
                </a:solidFill>
              </a:rPr>
              <a:t> with someone near them. Then whole group discussion.</a:t>
            </a:r>
            <a:endParaRPr lang="en-US" b="1" dirty="0" smtClean="0">
              <a:solidFill>
                <a:srgbClr val="FF0000"/>
              </a:solidFill>
            </a:endParaRPr>
          </a:p>
          <a:p>
            <a:pPr defTabSz="914379">
              <a:defRPr/>
            </a:pPr>
            <a:endParaRPr lang="en-US" dirty="0" smtClean="0"/>
          </a:p>
          <a:p>
            <a:pPr defTabSz="914379">
              <a:defRPr/>
            </a:pPr>
            <a:r>
              <a:rPr lang="en-US" dirty="0" smtClean="0"/>
              <a:t>Presenter to orient people to reports.</a:t>
            </a:r>
          </a:p>
          <a:p>
            <a:pPr marL="626505" lvl="1" indent="-170865">
              <a:buFont typeface="Arial" panose="020B0604020202020204" pitchFamily="34" charset="0"/>
              <a:buChar char="•"/>
            </a:pPr>
            <a:r>
              <a:rPr lang="en-US" sz="2800" dirty="0" smtClean="0"/>
              <a:t>Who is the student on the report? </a:t>
            </a:r>
          </a:p>
          <a:p>
            <a:pPr marL="626505" lvl="1" indent="-170865">
              <a:buFont typeface="Arial" panose="020B0604020202020204" pitchFamily="34" charset="0"/>
              <a:buChar char="•"/>
            </a:pPr>
            <a:r>
              <a:rPr lang="en-US" sz="2800" dirty="0" smtClean="0"/>
              <a:t>What test did she take?</a:t>
            </a:r>
          </a:p>
          <a:p>
            <a:pPr marL="626505" lvl="1" indent="-170865">
              <a:buFont typeface="Arial" panose="020B0604020202020204" pitchFamily="34" charset="0"/>
              <a:buChar char="•"/>
            </a:pPr>
            <a:r>
              <a:rPr lang="en-US" sz="2800" dirty="0" smtClean="0"/>
              <a:t>Raw Score  </a:t>
            </a:r>
            <a:endParaRPr lang="en-US" sz="2800" b="1" dirty="0" smtClean="0"/>
          </a:p>
          <a:p>
            <a:pPr marL="626505" lvl="1" indent="-170865">
              <a:buFont typeface="Arial" panose="020B0604020202020204" pitchFamily="34" charset="0"/>
              <a:buChar char="•"/>
            </a:pPr>
            <a:r>
              <a:rPr lang="en-US" sz="2800" dirty="0" smtClean="0"/>
              <a:t>Scale Score</a:t>
            </a:r>
          </a:p>
          <a:p>
            <a:pPr marL="626505" lvl="1" indent="-170865">
              <a:buFont typeface="Arial" panose="020B0604020202020204" pitchFamily="34" charset="0"/>
              <a:buChar char="•"/>
            </a:pPr>
            <a:r>
              <a:rPr lang="en-US" sz="2800" dirty="0" smtClean="0"/>
              <a:t>How are results presented?</a:t>
            </a:r>
          </a:p>
          <a:p>
            <a:pPr defTabSz="914379">
              <a:defRPr/>
            </a:pPr>
            <a:endParaRPr lang="en-US" dirty="0" smtClean="0"/>
          </a:p>
          <a:p>
            <a:pPr defTabSz="914379">
              <a:defRPr/>
            </a:pPr>
            <a:endParaRPr lang="en-US" dirty="0" smtClean="0"/>
          </a:p>
          <a:p>
            <a:pPr defTabSz="914379">
              <a:defRPr/>
            </a:pPr>
            <a:r>
              <a:rPr lang="en-US" dirty="0" smtClean="0"/>
              <a:t>One way that reports can be misused</a:t>
            </a:r>
            <a:r>
              <a:rPr lang="en-US" baseline="0" dirty="0" smtClean="0"/>
              <a:t> is when too much weight is given to a wrong answer on one single item. For example, if there is only 1 item, should that change instruction based on the performance on that one item? </a:t>
            </a:r>
          </a:p>
          <a:p>
            <a:pPr defTabSz="914379">
              <a:defRPr/>
            </a:pPr>
            <a:r>
              <a:rPr lang="en-US" baseline="0" dirty="0" smtClean="0"/>
              <a:t>Test results are also just one measure of student performance. These results should be balanced with teacher observations.</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2415497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June 19 – 21, 2018</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3BAE4-1402-4A80-AFE8-89EA0ABB903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CASAS National Summer Institute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521094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spcBef>
                <a:spcPts val="457"/>
              </a:spcBef>
              <a:defRPr/>
            </a:pPr>
            <a:r>
              <a:rPr lang="en-US" altLang="en-US" b="1" dirty="0" smtClean="0"/>
              <a:t>Competency Performance</a:t>
            </a:r>
            <a:endParaRPr lang="en-US" altLang="en-US" dirty="0" smtClean="0"/>
          </a:p>
          <a:p>
            <a:pPr marL="241649" indent="-241649">
              <a:lnSpc>
                <a:spcPct val="110000"/>
              </a:lnSpc>
              <a:spcBef>
                <a:spcPts val="457"/>
              </a:spcBef>
              <a:buFont typeface="+mj-lt"/>
              <a:buAutoNum type="arabicPeriod"/>
              <a:defRPr/>
            </a:pPr>
            <a:r>
              <a:rPr lang="en-US" altLang="en-US" dirty="0" smtClean="0"/>
              <a:t>Student Competency Performance</a:t>
            </a:r>
          </a:p>
          <a:p>
            <a:pPr marL="241649" indent="-241649">
              <a:lnSpc>
                <a:spcPct val="110000"/>
              </a:lnSpc>
              <a:spcBef>
                <a:spcPts val="457"/>
              </a:spcBef>
              <a:buFont typeface="+mj-lt"/>
              <a:buAutoNum type="arabicPeriod"/>
              <a:defRPr/>
            </a:pPr>
            <a:r>
              <a:rPr lang="en-US" altLang="en-US" dirty="0" smtClean="0"/>
              <a:t>Competency Performance Summary by Class</a:t>
            </a:r>
          </a:p>
        </p:txBody>
      </p:sp>
      <p:sp>
        <p:nvSpPr>
          <p:cNvPr id="4" name="Date Placeholder 3"/>
          <p:cNvSpPr>
            <a:spLocks noGrp="1"/>
          </p:cNvSpPr>
          <p:nvPr>
            <p:ph type="dt" sz="quarter"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June 19 – 21, 2018</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prstClr val="black"/>
                </a:solidFill>
                <a:effectLst/>
                <a:uLnTx/>
                <a:uFillTx/>
                <a:latin typeface="Calibri"/>
                <a:ea typeface="+mn-ea"/>
                <a:cs typeface="+mn-cs"/>
              </a:rPr>
              <a:t>TOPSpro Enterprise Instructional Reports</a:t>
            </a:r>
            <a:endParaRPr kumimoji="0" lang="en-US" sz="1200" b="1" i="0" u="none" strike="noStrike" kern="1200" cap="none" spc="0" normalizeH="0" baseline="0" noProof="0" dirty="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03BAE4-1402-4A80-AFE8-89EA0ABB903D}" type="slidenum">
              <a:rPr kumimoji="0" lang="en-US" alt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altLang="en-US" sz="12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Header Placeholder 6"/>
          <p:cNvSpPr>
            <a:spLocks noGrp="1"/>
          </p:cNvSpPr>
          <p:nvPr>
            <p:ph type="hdr"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a:ea typeface="+mn-ea"/>
                <a:cs typeface="+mn-cs"/>
              </a:rPr>
              <a:t>CASAS National Summer Institute</a:t>
            </a: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38204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See page 14 in the Activity Packet for full size</a:t>
            </a:r>
          </a:p>
          <a:p>
            <a:endParaRPr lang="en-US" dirty="0" smtClean="0"/>
          </a:p>
          <a:p>
            <a:r>
              <a:rPr lang="en-US" dirty="0" smtClean="0"/>
              <a:t>Student Competency Performance </a:t>
            </a:r>
          </a:p>
          <a:p>
            <a:r>
              <a:rPr lang="en-US" dirty="0" smtClean="0"/>
              <a:t>• This report can be generated in a variety ways to help teachers and students determine where to focus instruction and learning. </a:t>
            </a:r>
          </a:p>
          <a:p>
            <a:pPr marL="0" indent="0">
              <a:buNone/>
            </a:pPr>
            <a:r>
              <a:rPr lang="en-US" dirty="0" smtClean="0"/>
              <a:t>• Students and teachers can determine skills and competencies that reflect strengths and those that need improvement. </a:t>
            </a:r>
          </a:p>
          <a:p>
            <a:pPr marL="0" indent="0">
              <a:buNone/>
            </a:pPr>
            <a:r>
              <a:rPr lang="en-US" dirty="0" smtClean="0"/>
              <a:t>• Teachers can focus on these skills in class before post-testing.</a:t>
            </a:r>
          </a:p>
          <a:p>
            <a:pPr marL="0" indent="0">
              <a:buNone/>
            </a:pPr>
            <a:endParaRPr lang="en-US" b="1" dirty="0" smtClean="0">
              <a:solidFill>
                <a:prstClr val="black"/>
              </a:solidFill>
              <a:latin typeface="Calibri" pitchFamily="34" charset="0"/>
            </a:endParaRPr>
          </a:p>
          <a:p>
            <a:pPr defTabSz="914379">
              <a:defRPr/>
            </a:pPr>
            <a:r>
              <a:rPr lang="en-US" dirty="0" smtClean="0"/>
              <a:t>Presenter to orient people to reports.</a:t>
            </a:r>
          </a:p>
          <a:p>
            <a:pPr marL="626505" lvl="1" indent="-170865">
              <a:buFont typeface="Arial" panose="020B0604020202020204" pitchFamily="34" charset="0"/>
              <a:buChar char="•"/>
            </a:pPr>
            <a:r>
              <a:rPr lang="en-US" sz="2800" dirty="0" smtClean="0"/>
              <a:t>Who is the student on the report? </a:t>
            </a:r>
          </a:p>
          <a:p>
            <a:pPr marL="626505" lvl="1" indent="-170865">
              <a:buFont typeface="Arial" panose="020B0604020202020204" pitchFamily="34" charset="0"/>
              <a:buChar char="•"/>
            </a:pPr>
            <a:r>
              <a:rPr lang="en-US" sz="2800" dirty="0" smtClean="0"/>
              <a:t>What test did she take?</a:t>
            </a:r>
          </a:p>
          <a:p>
            <a:pPr marL="626505" lvl="1" indent="-170865">
              <a:buFont typeface="Arial" panose="020B0604020202020204" pitchFamily="34" charset="0"/>
              <a:buChar char="•"/>
            </a:pPr>
            <a:r>
              <a:rPr lang="en-US" sz="2800" dirty="0" smtClean="0"/>
              <a:t>Raw Score  </a:t>
            </a:r>
            <a:endParaRPr lang="en-US" sz="2800" b="1" dirty="0" smtClean="0"/>
          </a:p>
          <a:p>
            <a:pPr marL="626505" lvl="1" indent="-170865">
              <a:buFont typeface="Arial" panose="020B0604020202020204" pitchFamily="34" charset="0"/>
              <a:buChar char="•"/>
            </a:pPr>
            <a:r>
              <a:rPr lang="en-US" sz="2800" dirty="0" smtClean="0"/>
              <a:t>Scale Score</a:t>
            </a:r>
          </a:p>
          <a:p>
            <a:pPr marL="626505" lvl="1" indent="-170865">
              <a:buFont typeface="Arial" panose="020B0604020202020204" pitchFamily="34" charset="0"/>
              <a:buChar char="•"/>
            </a:pPr>
            <a:r>
              <a:rPr lang="en-US" sz="2800" dirty="0" smtClean="0"/>
              <a:t>How are results presented?</a:t>
            </a:r>
          </a:p>
          <a:p>
            <a:pPr marL="0" indent="0">
              <a:buNone/>
            </a:pPr>
            <a:endParaRPr lang="en-US" b="1" dirty="0" smtClean="0">
              <a:solidFill>
                <a:prstClr val="black"/>
              </a:solidFill>
              <a:latin typeface="Calibri" pitchFamily="34" charset="0"/>
            </a:endParaRPr>
          </a:p>
          <a:p>
            <a:pPr defTabSz="911291">
              <a:defRPr/>
            </a:pPr>
            <a:endParaRPr lang="en-US" b="1" dirty="0" smtClean="0">
              <a:solidFill>
                <a:prstClr val="black"/>
              </a:solidFill>
              <a:latin typeface="Calibri" pitchFamily="34" charset="0"/>
            </a:endParaRPr>
          </a:p>
          <a:p>
            <a:pPr defTabSz="911291">
              <a:defRPr/>
            </a:pPr>
            <a:r>
              <a:rPr lang="en-US" b="1" dirty="0" smtClean="0">
                <a:solidFill>
                  <a:prstClr val="black"/>
                </a:solidFill>
                <a:latin typeface="Calibri" pitchFamily="34" charset="0"/>
              </a:rPr>
              <a:t>See </a:t>
            </a:r>
            <a:r>
              <a:rPr lang="en-US" b="1" dirty="0">
                <a:solidFill>
                  <a:prstClr val="black"/>
                </a:solidFill>
                <a:latin typeface="Calibri" pitchFamily="34" charset="0"/>
              </a:rPr>
              <a:t>page 5 in Activity Packet</a:t>
            </a:r>
          </a:p>
          <a:p>
            <a:endParaRPr lang="en-US" b="1" dirty="0" smtClean="0"/>
          </a:p>
          <a:p>
            <a:endParaRPr lang="en-US" dirty="0" smtClean="0"/>
          </a:p>
          <a:p>
            <a:r>
              <a:rPr lang="en-US" dirty="0" smtClean="0"/>
              <a:t>AVAILABLE IN</a:t>
            </a:r>
            <a:r>
              <a:rPr lang="en-US" baseline="0" dirty="0" smtClean="0"/>
              <a:t> BASIC  &amp; ENHANCED TE PACKAGE</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996086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09" indent="-290158" eaLnBrk="0" hangingPunct="0">
              <a:defRPr>
                <a:solidFill>
                  <a:schemeClr val="tx1"/>
                </a:solidFill>
                <a:latin typeface="Cambria" pitchFamily="18" charset="0"/>
                <a:cs typeface="Arial" pitchFamily="34" charset="0"/>
              </a:defRPr>
            </a:lvl2pPr>
            <a:lvl3pPr marL="1160631" indent="-232126" eaLnBrk="0" hangingPunct="0">
              <a:defRPr>
                <a:solidFill>
                  <a:schemeClr val="tx1"/>
                </a:solidFill>
                <a:latin typeface="Cambria" pitchFamily="18" charset="0"/>
                <a:cs typeface="Arial" pitchFamily="34" charset="0"/>
              </a:defRPr>
            </a:lvl3pPr>
            <a:lvl4pPr marL="1624885" indent="-232126" eaLnBrk="0" hangingPunct="0">
              <a:defRPr>
                <a:solidFill>
                  <a:schemeClr val="tx1"/>
                </a:solidFill>
                <a:latin typeface="Cambria" pitchFamily="18" charset="0"/>
                <a:cs typeface="Arial" pitchFamily="34" charset="0"/>
              </a:defRPr>
            </a:lvl4pPr>
            <a:lvl5pPr marL="2089135" indent="-232126" eaLnBrk="0" hangingPunct="0">
              <a:defRPr>
                <a:solidFill>
                  <a:schemeClr val="tx1"/>
                </a:solidFill>
                <a:latin typeface="Cambria" pitchFamily="18" charset="0"/>
                <a:cs typeface="Arial" pitchFamily="34" charset="0"/>
              </a:defRPr>
            </a:lvl5pPr>
            <a:lvl6pPr marL="2553388" indent="-232126" eaLnBrk="0" fontAlgn="base" hangingPunct="0">
              <a:spcBef>
                <a:spcPct val="0"/>
              </a:spcBef>
              <a:spcAft>
                <a:spcPct val="0"/>
              </a:spcAft>
              <a:defRPr>
                <a:solidFill>
                  <a:schemeClr val="tx1"/>
                </a:solidFill>
                <a:latin typeface="Cambria" pitchFamily="18" charset="0"/>
                <a:cs typeface="Arial" pitchFamily="34" charset="0"/>
              </a:defRPr>
            </a:lvl6pPr>
            <a:lvl7pPr marL="3017640" indent="-232126" eaLnBrk="0" fontAlgn="base" hangingPunct="0">
              <a:spcBef>
                <a:spcPct val="0"/>
              </a:spcBef>
              <a:spcAft>
                <a:spcPct val="0"/>
              </a:spcAft>
              <a:defRPr>
                <a:solidFill>
                  <a:schemeClr val="tx1"/>
                </a:solidFill>
                <a:latin typeface="Cambria" pitchFamily="18" charset="0"/>
                <a:cs typeface="Arial" pitchFamily="34" charset="0"/>
              </a:defRPr>
            </a:lvl7pPr>
            <a:lvl8pPr marL="3481893" indent="-232126" eaLnBrk="0" fontAlgn="base" hangingPunct="0">
              <a:spcBef>
                <a:spcPct val="0"/>
              </a:spcBef>
              <a:spcAft>
                <a:spcPct val="0"/>
              </a:spcAft>
              <a:defRPr>
                <a:solidFill>
                  <a:schemeClr val="tx1"/>
                </a:solidFill>
                <a:latin typeface="Cambria" pitchFamily="18" charset="0"/>
                <a:cs typeface="Arial" pitchFamily="34" charset="0"/>
              </a:defRPr>
            </a:lvl8pPr>
            <a:lvl9pPr marL="3946145" indent="-232126"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r" defTabSz="928595" rtl="0" eaLnBrk="1" fontAlgn="auto" latinLnBrk="0" hangingPunct="1">
              <a:lnSpc>
                <a:spcPct val="100000"/>
              </a:lnSpc>
              <a:spcBef>
                <a:spcPts val="0"/>
              </a:spcBef>
              <a:spcAft>
                <a:spcPts val="0"/>
              </a:spcAft>
              <a:buClrTx/>
              <a:buSzTx/>
              <a:buFontTx/>
              <a:buNone/>
              <a:tabLst/>
              <a:defRPr/>
            </a:pPr>
            <a:fld id="{E0D87544-0C26-4519-9FA3-5CD570B590DE}"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28595"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16739" name="Rectangle 2"/>
          <p:cNvSpPr>
            <a:spLocks noGrp="1" noRot="1" noChangeAspect="1" noChangeArrowheads="1" noTextEdit="1"/>
          </p:cNvSpPr>
          <p:nvPr>
            <p:ph type="sldImg"/>
          </p:nvPr>
        </p:nvSpPr>
        <p:spPr>
          <a:xfrm>
            <a:off x="3024188" y="688975"/>
            <a:ext cx="3487737" cy="2616200"/>
          </a:xfrm>
          <a:ln/>
        </p:spPr>
      </p:sp>
      <p:sp>
        <p:nvSpPr>
          <p:cNvPr id="116740" name="Rectangle 3"/>
          <p:cNvSpPr>
            <a:spLocks noGrp="1" noChangeArrowheads="1"/>
          </p:cNvSpPr>
          <p:nvPr>
            <p:ph type="body" idx="1"/>
          </p:nvPr>
        </p:nvSpPr>
        <p:spPr>
          <a:xfrm>
            <a:off x="1227713" y="3325398"/>
            <a:ext cx="6784486" cy="3151592"/>
          </a:xfrm>
          <a:noFill/>
        </p:spPr>
        <p:txBody>
          <a:bodyPr lIns="90507" tIns="45254" rIns="90507" bIns="45254"/>
          <a:lstStyle/>
          <a:p>
            <a:pPr marL="232126" marR="0" lvl="0" indent="-232126" algn="l" defTabSz="914400" rtl="0" eaLnBrk="1" fontAlgn="auto" latinLnBrk="0" hangingPunct="1">
              <a:lnSpc>
                <a:spcPct val="100000"/>
              </a:lnSpc>
              <a:spcBef>
                <a:spcPts val="0"/>
              </a:spcBef>
              <a:spcAft>
                <a:spcPts val="0"/>
              </a:spcAft>
              <a:buClrTx/>
              <a:buSzTx/>
              <a:buFontTx/>
              <a:buNone/>
              <a:tabLst/>
              <a:defRPr/>
            </a:pPr>
            <a:r>
              <a:rPr lang="en-US" b="1" dirty="0" smtClean="0"/>
              <a:t>See page 15 in the Activity Packet for full size</a:t>
            </a:r>
          </a:p>
          <a:p>
            <a:pPr marL="232126" indent="-232126"/>
            <a:endParaRPr lang="en-US" dirty="0" smtClean="0"/>
          </a:p>
          <a:p>
            <a:pPr marL="232126" marR="0" lvl="0" indent="-232126" algn="l" defTabSz="914400" rtl="0" eaLnBrk="1" fontAlgn="auto" latinLnBrk="0" hangingPunct="1">
              <a:lnSpc>
                <a:spcPct val="100000"/>
              </a:lnSpc>
              <a:spcBef>
                <a:spcPts val="0"/>
              </a:spcBef>
              <a:spcAft>
                <a:spcPts val="0"/>
              </a:spcAft>
              <a:buClrTx/>
              <a:buSzTx/>
              <a:buFontTx/>
              <a:buNone/>
              <a:tabLst/>
              <a:defRPr/>
            </a:pPr>
            <a:r>
              <a:rPr lang="en-US" dirty="0" smtClean="0"/>
              <a:t>AVAILABLE ONLY</a:t>
            </a:r>
            <a:r>
              <a:rPr lang="en-US" baseline="0" dirty="0" smtClean="0"/>
              <a:t> </a:t>
            </a:r>
            <a:r>
              <a:rPr lang="en-US" dirty="0" smtClean="0"/>
              <a:t>IN</a:t>
            </a:r>
            <a:r>
              <a:rPr lang="en-US" baseline="0" dirty="0" smtClean="0"/>
              <a:t> ENHANCED TE PACKAGE</a:t>
            </a:r>
            <a:endParaRPr lang="en-US" dirty="0" smtClean="0"/>
          </a:p>
          <a:p>
            <a:pPr marL="232126" indent="-232126"/>
            <a:endParaRPr lang="en-US" dirty="0" smtClean="0"/>
          </a:p>
        </p:txBody>
      </p:sp>
    </p:spTree>
    <p:extLst>
      <p:ext uri="{BB962C8B-B14F-4D97-AF65-F5344CB8AC3E}">
        <p14:creationId xmlns:p14="http://schemas.microsoft.com/office/powerpoint/2010/main" val="765351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See page 16 in the Activity Packet for full size</a:t>
            </a:r>
          </a:p>
          <a:p>
            <a:endParaRPr lang="en-US" dirty="0" smtClean="0"/>
          </a:p>
          <a:p>
            <a:r>
              <a:rPr lang="en-US" dirty="0" smtClean="0"/>
              <a:t>Student Performance by Competency Report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This report differs from the previous competency report in that it</a:t>
            </a:r>
            <a:r>
              <a:rPr lang="en-US" baseline="0" dirty="0" smtClean="0"/>
              <a:t> presents results in larger categories that are broader and perhaps easier to target instruction to. </a:t>
            </a:r>
            <a:endParaRPr lang="en-US" dirty="0" smtClean="0"/>
          </a:p>
          <a:p>
            <a:pPr marL="0" indent="0">
              <a:buNone/>
            </a:pPr>
            <a:endParaRPr lang="en-US" b="1" dirty="0" smtClean="0">
              <a:solidFill>
                <a:prstClr val="black"/>
              </a:solidFill>
              <a:latin typeface="Calibri" pitchFamily="34" charset="0"/>
            </a:endParaRPr>
          </a:p>
          <a:p>
            <a:pPr defTabSz="914379">
              <a:defRPr/>
            </a:pPr>
            <a:r>
              <a:rPr lang="en-US" dirty="0" smtClean="0"/>
              <a:t>Presenter to orient people to reports.</a:t>
            </a:r>
          </a:p>
          <a:p>
            <a:pPr marL="626505" lvl="1" indent="-170865">
              <a:buFont typeface="Arial" panose="020B0604020202020204" pitchFamily="34" charset="0"/>
              <a:buChar char="•"/>
            </a:pPr>
            <a:r>
              <a:rPr lang="en-US" sz="2800" dirty="0" smtClean="0"/>
              <a:t>Who is the student on the report? </a:t>
            </a:r>
          </a:p>
          <a:p>
            <a:pPr marL="626505" lvl="1" indent="-170865">
              <a:buFont typeface="Arial" panose="020B0604020202020204" pitchFamily="34" charset="0"/>
              <a:buChar char="•"/>
            </a:pPr>
            <a:r>
              <a:rPr lang="en-US" sz="2800" dirty="0" smtClean="0"/>
              <a:t>What test did she take?</a:t>
            </a:r>
          </a:p>
          <a:p>
            <a:pPr marL="626505" lvl="1" indent="-170865">
              <a:buFont typeface="Arial" panose="020B0604020202020204" pitchFamily="34" charset="0"/>
              <a:buChar char="•"/>
            </a:pPr>
            <a:r>
              <a:rPr lang="en-US" sz="2800" dirty="0" smtClean="0"/>
              <a:t>How are results presented?</a:t>
            </a:r>
          </a:p>
          <a:p>
            <a:pPr defTabSz="911291">
              <a:defRPr/>
            </a:pPr>
            <a:endParaRPr lang="en-US" b="1" dirty="0" smtClean="0">
              <a:solidFill>
                <a:prstClr val="black"/>
              </a:solidFill>
              <a:latin typeface="Calibri" pitchFamily="34" charset="0"/>
            </a:endParaRPr>
          </a:p>
          <a:p>
            <a:pPr defTabSz="911291">
              <a:defRPr/>
            </a:pPr>
            <a:r>
              <a:rPr lang="en-US" b="1" dirty="0" smtClean="0">
                <a:solidFill>
                  <a:prstClr val="black"/>
                </a:solidFill>
                <a:latin typeface="Calibri" pitchFamily="34" charset="0"/>
              </a:rPr>
              <a:t>See </a:t>
            </a:r>
            <a:r>
              <a:rPr lang="en-US" b="1" dirty="0">
                <a:solidFill>
                  <a:prstClr val="black"/>
                </a:solidFill>
                <a:latin typeface="Calibri" pitchFamily="34" charset="0"/>
              </a:rPr>
              <a:t>page 5 in Activity Packet</a:t>
            </a:r>
          </a:p>
          <a:p>
            <a:endParaRPr lang="en-US" dirty="0" smtClean="0"/>
          </a:p>
          <a:p>
            <a:r>
              <a:rPr lang="en-US" dirty="0" smtClean="0"/>
              <a:t>AVAILABLE IN</a:t>
            </a:r>
            <a:r>
              <a:rPr lang="en-US" baseline="0" dirty="0" smtClean="0"/>
              <a:t> BASIC  &amp; ENHANCED TE PACKAGE</a:t>
            </a:r>
            <a:endParaRPr lang="en-US" dirty="0" smtClean="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9012185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09" indent="-290158" eaLnBrk="0" hangingPunct="0">
              <a:defRPr>
                <a:solidFill>
                  <a:schemeClr val="tx1"/>
                </a:solidFill>
                <a:latin typeface="Cambria" pitchFamily="18" charset="0"/>
                <a:cs typeface="Arial" pitchFamily="34" charset="0"/>
              </a:defRPr>
            </a:lvl2pPr>
            <a:lvl3pPr marL="1160631" indent="-232126" eaLnBrk="0" hangingPunct="0">
              <a:defRPr>
                <a:solidFill>
                  <a:schemeClr val="tx1"/>
                </a:solidFill>
                <a:latin typeface="Cambria" pitchFamily="18" charset="0"/>
                <a:cs typeface="Arial" pitchFamily="34" charset="0"/>
              </a:defRPr>
            </a:lvl3pPr>
            <a:lvl4pPr marL="1624885" indent="-232126" eaLnBrk="0" hangingPunct="0">
              <a:defRPr>
                <a:solidFill>
                  <a:schemeClr val="tx1"/>
                </a:solidFill>
                <a:latin typeface="Cambria" pitchFamily="18" charset="0"/>
                <a:cs typeface="Arial" pitchFamily="34" charset="0"/>
              </a:defRPr>
            </a:lvl4pPr>
            <a:lvl5pPr marL="2089135" indent="-232126" eaLnBrk="0" hangingPunct="0">
              <a:defRPr>
                <a:solidFill>
                  <a:schemeClr val="tx1"/>
                </a:solidFill>
                <a:latin typeface="Cambria" pitchFamily="18" charset="0"/>
                <a:cs typeface="Arial" pitchFamily="34" charset="0"/>
              </a:defRPr>
            </a:lvl5pPr>
            <a:lvl6pPr marL="2553388" indent="-232126" eaLnBrk="0" fontAlgn="base" hangingPunct="0">
              <a:spcBef>
                <a:spcPct val="0"/>
              </a:spcBef>
              <a:spcAft>
                <a:spcPct val="0"/>
              </a:spcAft>
              <a:defRPr>
                <a:solidFill>
                  <a:schemeClr val="tx1"/>
                </a:solidFill>
                <a:latin typeface="Cambria" pitchFamily="18" charset="0"/>
                <a:cs typeface="Arial" pitchFamily="34" charset="0"/>
              </a:defRPr>
            </a:lvl6pPr>
            <a:lvl7pPr marL="3017640" indent="-232126" eaLnBrk="0" fontAlgn="base" hangingPunct="0">
              <a:spcBef>
                <a:spcPct val="0"/>
              </a:spcBef>
              <a:spcAft>
                <a:spcPct val="0"/>
              </a:spcAft>
              <a:defRPr>
                <a:solidFill>
                  <a:schemeClr val="tx1"/>
                </a:solidFill>
                <a:latin typeface="Cambria" pitchFamily="18" charset="0"/>
                <a:cs typeface="Arial" pitchFamily="34" charset="0"/>
              </a:defRPr>
            </a:lvl7pPr>
            <a:lvl8pPr marL="3481893" indent="-232126" eaLnBrk="0" fontAlgn="base" hangingPunct="0">
              <a:spcBef>
                <a:spcPct val="0"/>
              </a:spcBef>
              <a:spcAft>
                <a:spcPct val="0"/>
              </a:spcAft>
              <a:defRPr>
                <a:solidFill>
                  <a:schemeClr val="tx1"/>
                </a:solidFill>
                <a:latin typeface="Cambria" pitchFamily="18" charset="0"/>
                <a:cs typeface="Arial" pitchFamily="34" charset="0"/>
              </a:defRPr>
            </a:lvl8pPr>
            <a:lvl9pPr marL="3946145" indent="-232126"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r" defTabSz="928595" rtl="0" eaLnBrk="1" fontAlgn="auto" latinLnBrk="0" hangingPunct="1">
              <a:lnSpc>
                <a:spcPct val="100000"/>
              </a:lnSpc>
              <a:spcBef>
                <a:spcPts val="0"/>
              </a:spcBef>
              <a:spcAft>
                <a:spcPts val="0"/>
              </a:spcAft>
              <a:buClrTx/>
              <a:buSzTx/>
              <a:buFontTx/>
              <a:buNone/>
              <a:tabLst/>
              <a:defRPr/>
            </a:pPr>
            <a:fld id="{E0D87544-0C26-4519-9FA3-5CD570B590DE}" type="slidenum">
              <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rPr>
              <a:pPr marL="0" marR="0" lvl="0" indent="0" algn="r" defTabSz="928595"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16739" name="Rectangle 2"/>
          <p:cNvSpPr>
            <a:spLocks noGrp="1" noRot="1" noChangeAspect="1" noChangeArrowheads="1" noTextEdit="1"/>
          </p:cNvSpPr>
          <p:nvPr>
            <p:ph type="sldImg"/>
          </p:nvPr>
        </p:nvSpPr>
        <p:spPr>
          <a:xfrm>
            <a:off x="3024188" y="688975"/>
            <a:ext cx="3487737" cy="2616200"/>
          </a:xfrm>
          <a:ln/>
        </p:spPr>
      </p:sp>
      <p:sp>
        <p:nvSpPr>
          <p:cNvPr id="116740" name="Rectangle 3"/>
          <p:cNvSpPr>
            <a:spLocks noGrp="1" noChangeArrowheads="1"/>
          </p:cNvSpPr>
          <p:nvPr>
            <p:ph type="body" idx="1"/>
          </p:nvPr>
        </p:nvSpPr>
        <p:spPr>
          <a:xfrm>
            <a:off x="1227713" y="3325398"/>
            <a:ext cx="6784486" cy="3151592"/>
          </a:xfrm>
          <a:noFill/>
        </p:spPr>
        <p:txBody>
          <a:bodyPr lIns="90507" tIns="45254" rIns="90507" bIns="45254"/>
          <a:lstStyle/>
          <a:p>
            <a:pPr marL="232126" marR="0" lvl="0" indent="-232126" algn="l" defTabSz="914400" rtl="0" eaLnBrk="1" fontAlgn="auto" latinLnBrk="0" hangingPunct="1">
              <a:lnSpc>
                <a:spcPct val="100000"/>
              </a:lnSpc>
              <a:spcBef>
                <a:spcPts val="0"/>
              </a:spcBef>
              <a:spcAft>
                <a:spcPts val="0"/>
              </a:spcAft>
              <a:buClrTx/>
              <a:buSzTx/>
              <a:buFontTx/>
              <a:buNone/>
              <a:tabLst/>
              <a:defRPr/>
            </a:pPr>
            <a:r>
              <a:rPr lang="en-US" b="1" dirty="0" smtClean="0"/>
              <a:t>See page 17 in the Activity Packet for full size</a:t>
            </a:r>
          </a:p>
          <a:p>
            <a:pPr marL="232126" indent="-232126"/>
            <a:endParaRPr lang="en-US" dirty="0" smtClean="0"/>
          </a:p>
          <a:p>
            <a:pPr marL="232126" indent="-232126"/>
            <a:endParaRPr lang="en-US" dirty="0" smtClean="0"/>
          </a:p>
          <a:p>
            <a:pPr marL="232126" marR="0" lvl="0" indent="-232126" algn="l" defTabSz="914400" rtl="0" eaLnBrk="1" fontAlgn="auto" latinLnBrk="0" hangingPunct="1">
              <a:lnSpc>
                <a:spcPct val="100000"/>
              </a:lnSpc>
              <a:spcBef>
                <a:spcPts val="0"/>
              </a:spcBef>
              <a:spcAft>
                <a:spcPts val="0"/>
              </a:spcAft>
              <a:buClrTx/>
              <a:buSzTx/>
              <a:buFontTx/>
              <a:buNone/>
              <a:tabLst/>
              <a:defRPr/>
            </a:pPr>
            <a:r>
              <a:rPr lang="en-US" dirty="0" smtClean="0"/>
              <a:t>AVAILABLE ONLY IN</a:t>
            </a:r>
            <a:r>
              <a:rPr lang="en-US" baseline="0" dirty="0" smtClean="0"/>
              <a:t> ENHANCED TE PACKAGE</a:t>
            </a:r>
            <a:endParaRPr lang="en-US" dirty="0" smtClean="0"/>
          </a:p>
          <a:p>
            <a:pPr marL="232126" indent="-232126"/>
            <a:endParaRPr lang="en-US" dirty="0" smtClean="0"/>
          </a:p>
        </p:txBody>
      </p:sp>
    </p:spTree>
    <p:extLst>
      <p:ext uri="{BB962C8B-B14F-4D97-AF65-F5344CB8AC3E}">
        <p14:creationId xmlns:p14="http://schemas.microsoft.com/office/powerpoint/2010/main" val="317857915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379">
              <a:defRPr/>
            </a:pPr>
            <a:r>
              <a:rPr lang="en-US" b="1" dirty="0" smtClean="0">
                <a:solidFill>
                  <a:srgbClr val="FF0000"/>
                </a:solidFill>
              </a:rPr>
              <a:t>Group activity where participants discuss</a:t>
            </a:r>
            <a:r>
              <a:rPr lang="en-US" b="1" baseline="0" dirty="0" smtClean="0">
                <a:solidFill>
                  <a:srgbClr val="FF0000"/>
                </a:solidFill>
              </a:rPr>
              <a:t> with those around them. Then whole group discussion.</a:t>
            </a:r>
          </a:p>
          <a:p>
            <a:pPr defTabSz="914379">
              <a:defRPr/>
            </a:pPr>
            <a:endParaRPr lang="en-US" b="1" baseline="0" dirty="0" smtClean="0">
              <a:solidFill>
                <a:srgbClr val="FF0000"/>
              </a:solidFill>
            </a:endParaRPr>
          </a:p>
          <a:p>
            <a:pPr defTabSz="914379">
              <a:defRPr/>
            </a:pPr>
            <a:r>
              <a:rPr lang="en-US" b="0" baseline="0" dirty="0" smtClean="0">
                <a:solidFill>
                  <a:srgbClr val="FF0000"/>
                </a:solidFill>
              </a:rPr>
              <a:t>How is this report currently sorted ? (by Position – in item order on the test form)</a:t>
            </a:r>
          </a:p>
          <a:p>
            <a:pPr defTabSz="914379">
              <a:defRPr/>
            </a:pPr>
            <a:r>
              <a:rPr lang="en-US" b="0" baseline="0" dirty="0" smtClean="0">
                <a:solidFill>
                  <a:srgbClr val="FF0000"/>
                </a:solidFill>
              </a:rPr>
              <a:t>How could this report be sorted to be more useful? (by Correct -- Yes/No; by Competency Number; by Task Area)</a:t>
            </a:r>
            <a:endParaRPr lang="en-US" b="0" dirty="0">
              <a:solidFill>
                <a:srgbClr val="FF0000"/>
              </a:solidFill>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6EF10B-C02B-4535-89AD-C3F9C6D55C9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673024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55</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479935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2800" spc="-50" dirty="0">
              <a:solidFill>
                <a:srgbClr val="FF0000"/>
              </a:solidFill>
              <a:latin typeface="+mj-lt"/>
              <a:ea typeface="+mj-ea"/>
              <a:cs typeface="+mj-cs"/>
            </a:endParaRPr>
          </a:p>
        </p:txBody>
      </p:sp>
      <p:sp>
        <p:nvSpPr>
          <p:cNvPr id="4" name="Slide Number Placeholder 3"/>
          <p:cNvSpPr>
            <a:spLocks noGrp="1"/>
          </p:cNvSpPr>
          <p:nvPr>
            <p:ph type="sldNum" sz="quarter" idx="10"/>
          </p:nvPr>
        </p:nvSpPr>
        <p:spPr/>
        <p:txBody>
          <a:bodyPr/>
          <a:lstStyle/>
          <a:p>
            <a:fld id="{E56EF10B-C02B-4535-89AD-C3F9C6D55C9A}" type="slidenum">
              <a:rPr lang="en-US" smtClean="0"/>
              <a:t>5</a:t>
            </a:fld>
            <a:endParaRPr lang="en-US"/>
          </a:p>
        </p:txBody>
      </p:sp>
    </p:spTree>
    <p:extLst>
      <p:ext uri="{BB962C8B-B14F-4D97-AF65-F5344CB8AC3E}">
        <p14:creationId xmlns:p14="http://schemas.microsoft.com/office/powerpoint/2010/main" val="155198755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08742">
              <a:lnSpc>
                <a:spcPct val="110000"/>
              </a:lnSpc>
              <a:spcBef>
                <a:spcPts val="457"/>
              </a:spcBef>
            </a:pPr>
            <a:r>
              <a:rPr lang="en-US" dirty="0"/>
              <a:t>The </a:t>
            </a:r>
            <a:r>
              <a:rPr lang="en-US" b="1" dirty="0" smtClean="0"/>
              <a:t>Test Results </a:t>
            </a:r>
            <a:r>
              <a:rPr lang="en-US" dirty="0" smtClean="0"/>
              <a:t>report </a:t>
            </a:r>
            <a:r>
              <a:rPr lang="en-US" dirty="0"/>
              <a:t>category gives you access to performance reports for students and classes. </a:t>
            </a:r>
            <a:endParaRPr lang="en-US" dirty="0" smtClean="0"/>
          </a:p>
          <a:p>
            <a:pPr marL="108742">
              <a:lnSpc>
                <a:spcPct val="110000"/>
              </a:lnSpc>
              <a:spcBef>
                <a:spcPts val="457"/>
              </a:spcBef>
            </a:pPr>
            <a:r>
              <a:rPr lang="en-US" b="1" dirty="0" smtClean="0"/>
              <a:t>Skills Profile</a:t>
            </a:r>
          </a:p>
          <a:p>
            <a:pPr marL="350389" indent="-241649">
              <a:lnSpc>
                <a:spcPct val="110000"/>
              </a:lnSpc>
              <a:spcBef>
                <a:spcPts val="457"/>
              </a:spcBef>
              <a:buFont typeface="+mj-lt"/>
              <a:buAutoNum type="arabicPeriod"/>
            </a:pPr>
            <a:r>
              <a:rPr lang="en-US" altLang="en-US" dirty="0" smtClean="0"/>
              <a:t>Individual Skills Profile- student level</a:t>
            </a:r>
          </a:p>
          <a:p>
            <a:pPr marL="350389" indent="-241649">
              <a:lnSpc>
                <a:spcPct val="110000"/>
              </a:lnSpc>
              <a:spcBef>
                <a:spcPts val="457"/>
              </a:spcBef>
              <a:buFont typeface="+mj-lt"/>
              <a:buAutoNum type="arabicPeriod"/>
            </a:pPr>
            <a:r>
              <a:rPr lang="en-US" altLang="en-US" dirty="0" smtClean="0"/>
              <a:t>Individual Skills Profile Summary</a:t>
            </a:r>
            <a:endParaRPr lang="en-US" altLang="en-US" dirty="0"/>
          </a:p>
        </p:txBody>
      </p:sp>
      <p:sp>
        <p:nvSpPr>
          <p:cNvPr id="4" name="Date Placeholder 3"/>
          <p:cNvSpPr>
            <a:spLocks noGrp="1"/>
          </p:cNvSpPr>
          <p:nvPr>
            <p:ph type="dt" sz="quarter" idx="1"/>
          </p:nvPr>
        </p:nvSpPr>
        <p:spPr/>
        <p:txBody>
          <a:bodyPr/>
          <a:lstStyle/>
          <a:p>
            <a:pPr>
              <a:defRPr/>
            </a:pPr>
            <a:r>
              <a:rPr lang="en-US" dirty="0"/>
              <a:t>June 19 – 21, 2018</a:t>
            </a:r>
          </a:p>
        </p:txBody>
      </p:sp>
      <p:sp>
        <p:nvSpPr>
          <p:cNvPr id="3" name="Footer Placeholder 2"/>
          <p:cNvSpPr>
            <a:spLocks noGrp="1"/>
          </p:cNvSpPr>
          <p:nvPr>
            <p:ph type="ftr" sz="quarter" idx="10"/>
          </p:nvPr>
        </p:nvSpPr>
        <p:spPr/>
        <p:txBody>
          <a:bodyPr/>
          <a:lstStyle/>
          <a:p>
            <a:pPr>
              <a:defRPr/>
            </a:pPr>
            <a:r>
              <a:rPr lang="en-US" b="1" dirty="0" smtClean="0"/>
              <a:t>TOPSpro Enterprise Instructional Reports</a:t>
            </a:r>
          </a:p>
          <a:p>
            <a:pPr>
              <a:defRPr/>
            </a:pPr>
            <a:r>
              <a:rPr lang="en-US" b="1" dirty="0" smtClean="0"/>
              <a:t>TOPSpro Enterprise Instructional Reports</a:t>
            </a:r>
          </a:p>
          <a:p>
            <a:pPr>
              <a:defRPr/>
            </a:pPr>
            <a:r>
              <a:rPr lang="en-US" b="1" dirty="0" smtClean="0"/>
              <a:t>TOPSpro Enterprise Instructional Reports</a:t>
            </a:r>
          </a:p>
          <a:p>
            <a:pPr>
              <a:defRPr/>
            </a:pPr>
            <a:r>
              <a:rPr lang="en-US" b="1" dirty="0" smtClean="0">
                <a:solidFill>
                  <a:schemeClr val="tx1"/>
                </a:solidFill>
              </a:rPr>
              <a:t>TOPSpro Enterprise Instructional Reports</a:t>
            </a:r>
            <a:endParaRPr lang="en-US" b="1" dirty="0">
              <a:solidFill>
                <a:schemeClr val="tx1"/>
              </a:solidFill>
            </a:endParaRPr>
          </a:p>
        </p:txBody>
      </p:sp>
      <p:sp>
        <p:nvSpPr>
          <p:cNvPr id="6" name="Slide Number Placeholder 5"/>
          <p:cNvSpPr>
            <a:spLocks noGrp="1"/>
          </p:cNvSpPr>
          <p:nvPr>
            <p:ph type="sldNum" sz="quarter" idx="11"/>
          </p:nvPr>
        </p:nvSpPr>
        <p:spPr/>
        <p:txBody>
          <a:bodyPr/>
          <a:lstStyle/>
          <a:p>
            <a:pPr>
              <a:defRPr/>
            </a:pPr>
            <a:fld id="{5D03BAE4-1402-4A80-AFE8-89EA0ABB903D}" type="slidenum">
              <a:rPr lang="en-US" altLang="en-US" smtClean="0"/>
              <a:pPr>
                <a:defRPr/>
              </a:pPr>
              <a:t>56</a:t>
            </a:fld>
            <a:endParaRPr lang="en-US" altLang="en-US" dirty="0"/>
          </a:p>
        </p:txBody>
      </p:sp>
      <p:sp>
        <p:nvSpPr>
          <p:cNvPr id="7" name="Header Placeholder 6"/>
          <p:cNvSpPr>
            <a:spLocks noGrp="1"/>
          </p:cNvSpPr>
          <p:nvPr>
            <p:ph type="hdr" sz="quarter" idx="12"/>
          </p:nvPr>
        </p:nvSpPr>
        <p:spPr/>
        <p:txBody>
          <a:bodyPr/>
          <a:lstStyle/>
          <a:p>
            <a:pPr>
              <a:defRPr/>
            </a:pPr>
            <a:r>
              <a:rPr lang="en-US" dirty="0" smtClean="0"/>
              <a:t>CASAS National Summer Institute</a:t>
            </a:r>
            <a:endParaRPr lang="en-US" dirty="0"/>
          </a:p>
        </p:txBody>
      </p:sp>
    </p:spTree>
    <p:extLst>
      <p:ext uri="{BB962C8B-B14F-4D97-AF65-F5344CB8AC3E}">
        <p14:creationId xmlns:p14="http://schemas.microsoft.com/office/powerpoint/2010/main" val="114459058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Individual Skills Profile Report</a:t>
            </a:r>
          </a:p>
          <a:p>
            <a:pPr marL="0" indent="0">
              <a:buNone/>
            </a:pPr>
            <a:r>
              <a:rPr lang="en-US" dirty="0" smtClean="0"/>
              <a:t>For ASE students who score 236 and above on certain test forms, the report will display information about the student’s likelihood of passing each subsection of the GED. </a:t>
            </a:r>
          </a:p>
          <a:p>
            <a:r>
              <a:rPr lang="en-US" b="1" dirty="0" smtClean="0"/>
              <a:t>Study of the CASAS Relationship to GED® 2014 </a:t>
            </a:r>
            <a:r>
              <a:rPr lang="en-US" dirty="0" smtClean="0"/>
              <a:t>posted at</a:t>
            </a:r>
            <a:r>
              <a:rPr lang="en-US" baseline="0" dirty="0" smtClean="0"/>
              <a:t> www.CASAS.org. </a:t>
            </a:r>
          </a:p>
          <a:p>
            <a:pPr defTabSz="911280">
              <a:defRPr/>
            </a:pPr>
            <a:r>
              <a:rPr lang="en-US" baseline="0" dirty="0" smtClean="0"/>
              <a:t>There are ongoing studies being conducted with </a:t>
            </a:r>
            <a:r>
              <a:rPr lang="en-US" baseline="0" dirty="0" err="1" smtClean="0"/>
              <a:t>HiSET</a:t>
            </a:r>
            <a:r>
              <a:rPr lang="en-US" baseline="0" dirty="0" smtClean="0"/>
              <a:t> and GED and the new CASAS GOALS reading and math series.</a:t>
            </a:r>
          </a:p>
          <a:p>
            <a:pPr marL="0" indent="0">
              <a:buNone/>
            </a:pPr>
            <a:r>
              <a:rPr lang="en-US" dirty="0" smtClean="0"/>
              <a:t>**</a:t>
            </a:r>
            <a:r>
              <a:rPr lang="en-US" baseline="0" dirty="0" smtClean="0"/>
              <a:t>An indicator of </a:t>
            </a:r>
            <a:r>
              <a:rPr lang="en-US" baseline="0" dirty="0" err="1" smtClean="0"/>
              <a:t>HiSet</a:t>
            </a:r>
            <a:r>
              <a:rPr lang="en-US" baseline="0" dirty="0" smtClean="0"/>
              <a:t> readiness will be provided soon for Reading GOALS.</a:t>
            </a:r>
            <a:endParaRPr lang="en-US" dirty="0" smtClean="0"/>
          </a:p>
          <a:p>
            <a:pPr defTabSz="911291">
              <a:defRPr/>
            </a:pPr>
            <a:endParaRPr lang="en-US" b="1" baseline="0" dirty="0" smtClean="0">
              <a:solidFill>
                <a:prstClr val="black"/>
              </a:solidFill>
            </a:endParaRPr>
          </a:p>
          <a:p>
            <a:pPr defTabSz="914379">
              <a:defRPr/>
            </a:pPr>
            <a:r>
              <a:rPr lang="en-US" dirty="0" smtClean="0"/>
              <a:t>Presenter to orient people to reports.</a:t>
            </a:r>
          </a:p>
          <a:p>
            <a:pPr marL="626505" lvl="1" indent="-170865">
              <a:buFont typeface="Arial" panose="020B0604020202020204" pitchFamily="34" charset="0"/>
              <a:buChar char="•"/>
            </a:pPr>
            <a:r>
              <a:rPr lang="en-US" sz="2800" dirty="0" smtClean="0"/>
              <a:t>Who is the student on the report? </a:t>
            </a:r>
          </a:p>
          <a:p>
            <a:pPr marL="626505" lvl="1" indent="-170865">
              <a:buFont typeface="Arial" panose="020B0604020202020204" pitchFamily="34" charset="0"/>
              <a:buChar char="•"/>
            </a:pPr>
            <a:r>
              <a:rPr lang="en-US" sz="2800" dirty="0" smtClean="0"/>
              <a:t>What test did she take?</a:t>
            </a:r>
          </a:p>
          <a:p>
            <a:pPr marL="626505" lvl="1" indent="-170865">
              <a:buFont typeface="Arial" panose="020B0604020202020204" pitchFamily="34" charset="0"/>
              <a:buChar char="•"/>
            </a:pPr>
            <a:r>
              <a:rPr lang="en-US" sz="2800" dirty="0" smtClean="0"/>
              <a:t>Raw Score  </a:t>
            </a:r>
            <a:endParaRPr lang="en-US" sz="2800" b="1" dirty="0" smtClean="0"/>
          </a:p>
          <a:p>
            <a:pPr marL="626505" lvl="1" indent="-170865">
              <a:buFont typeface="Arial" panose="020B0604020202020204" pitchFamily="34" charset="0"/>
              <a:buChar char="•"/>
            </a:pPr>
            <a:r>
              <a:rPr lang="en-US" sz="2800" dirty="0" smtClean="0"/>
              <a:t>Scale Score</a:t>
            </a:r>
          </a:p>
          <a:p>
            <a:pPr marL="626505" lvl="1" indent="-170865">
              <a:buFont typeface="Arial" panose="020B0604020202020204" pitchFamily="34" charset="0"/>
              <a:buChar char="•"/>
            </a:pPr>
            <a:r>
              <a:rPr lang="en-US" sz="2800" dirty="0" smtClean="0"/>
              <a:t>How are results presented?</a:t>
            </a:r>
          </a:p>
          <a:p>
            <a:pPr defTabSz="911291">
              <a:defRPr/>
            </a:pPr>
            <a:endParaRPr lang="en-US" b="1" baseline="0" dirty="0" smtClean="0">
              <a:solidFill>
                <a:prstClr val="black"/>
              </a:solidFill>
            </a:endParaRPr>
          </a:p>
          <a:p>
            <a:pPr defTabSz="911291">
              <a:defRPr/>
            </a:pPr>
            <a:r>
              <a:rPr lang="en-US" b="1" baseline="0" dirty="0" smtClean="0">
                <a:solidFill>
                  <a:prstClr val="black"/>
                </a:solidFill>
              </a:rPr>
              <a:t>Where are Erica’s strengths? </a:t>
            </a:r>
          </a:p>
          <a:p>
            <a:pPr defTabSz="911291">
              <a:defRPr/>
            </a:pPr>
            <a:r>
              <a:rPr lang="en-US" b="1" baseline="0" dirty="0" smtClean="0">
                <a:solidFill>
                  <a:prstClr val="black"/>
                </a:solidFill>
              </a:rPr>
              <a:t>Where does she need more practice/instruction? </a:t>
            </a:r>
          </a:p>
          <a:p>
            <a:pPr defTabSz="911291">
              <a:defRPr/>
            </a:pPr>
            <a:endParaRPr lang="en-US" b="1" baseline="0" dirty="0" smtClean="0">
              <a:solidFill>
                <a:prstClr val="black"/>
              </a:solidFill>
            </a:endParaRPr>
          </a:p>
          <a:p>
            <a:endParaRPr lang="en-US" baseline="0" dirty="0" smtClean="0"/>
          </a:p>
          <a:p>
            <a:pPr defTabSz="911280">
              <a:defRPr/>
            </a:pPr>
            <a:endParaRPr lang="en-US" baseline="0" dirty="0" smtClean="0"/>
          </a:p>
          <a:p>
            <a:pPr defTabSz="911280">
              <a:defRPr/>
            </a:pPr>
            <a:endParaRPr lang="en-US" dirty="0"/>
          </a:p>
        </p:txBody>
      </p:sp>
      <p:sp>
        <p:nvSpPr>
          <p:cNvPr id="4" name="Slide Number Placeholder 3"/>
          <p:cNvSpPr>
            <a:spLocks noGrp="1"/>
          </p:cNvSpPr>
          <p:nvPr>
            <p:ph type="sldNum" sz="quarter" idx="10"/>
          </p:nvPr>
        </p:nvSpPr>
        <p:spPr/>
        <p:txBody>
          <a:bodyPr/>
          <a:lstStyle/>
          <a:p>
            <a:pPr defTabSz="928595">
              <a:defRPr/>
            </a:pPr>
            <a:fld id="{E56EF10B-C02B-4535-89AD-C3F9C6D55C9A}" type="slidenum">
              <a:rPr lang="en-US">
                <a:solidFill>
                  <a:prstClr val="black"/>
                </a:solidFill>
                <a:latin typeface="Calibri"/>
              </a:rPr>
              <a:pPr defTabSz="928595">
                <a:defRPr/>
              </a:pPr>
              <a:t>57</a:t>
            </a:fld>
            <a:endParaRPr lang="en-US">
              <a:solidFill>
                <a:prstClr val="black"/>
              </a:solidFill>
              <a:latin typeface="Calibri"/>
            </a:endParaRPr>
          </a:p>
        </p:txBody>
      </p:sp>
    </p:spTree>
    <p:extLst>
      <p:ext uri="{BB962C8B-B14F-4D97-AF65-F5344CB8AC3E}">
        <p14:creationId xmlns:p14="http://schemas.microsoft.com/office/powerpoint/2010/main" val="339146987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379" rtl="0" eaLnBrk="1" fontAlgn="auto" latinLnBrk="0" hangingPunct="1">
              <a:lnSpc>
                <a:spcPct val="100000"/>
              </a:lnSpc>
              <a:spcBef>
                <a:spcPts val="0"/>
              </a:spcBef>
              <a:spcAft>
                <a:spcPts val="0"/>
              </a:spcAft>
              <a:buClrTx/>
              <a:buSzTx/>
              <a:buFontTx/>
              <a:buNone/>
              <a:tabLst/>
              <a:defRPr/>
            </a:pPr>
            <a:r>
              <a:rPr lang="en-US" b="1" dirty="0" smtClean="0"/>
              <a:t>See pages 18 - 20 in the Activity Packet for full size</a:t>
            </a:r>
          </a:p>
          <a:p>
            <a:pPr defTabSz="914379">
              <a:defRPr/>
            </a:pPr>
            <a:endParaRPr lang="en-US" b="1" dirty="0" smtClean="0">
              <a:solidFill>
                <a:srgbClr val="FF0000"/>
              </a:solidFill>
            </a:endParaRPr>
          </a:p>
          <a:p>
            <a:pPr defTabSz="914379">
              <a:defRPr/>
            </a:pPr>
            <a:r>
              <a:rPr lang="en-US" b="1" dirty="0" smtClean="0">
                <a:solidFill>
                  <a:srgbClr val="FF0000"/>
                </a:solidFill>
              </a:rPr>
              <a:t>Group activity where participants discuss</a:t>
            </a:r>
            <a:r>
              <a:rPr lang="en-US" b="1" baseline="0" dirty="0" smtClean="0">
                <a:solidFill>
                  <a:srgbClr val="FF0000"/>
                </a:solidFill>
              </a:rPr>
              <a:t> with those around them. Then whole group discussion.</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E56EF10B-C02B-4535-89AD-C3F9C6D55C9A}" type="slidenum">
              <a:rPr lang="en-US" smtClean="0"/>
              <a:t>59</a:t>
            </a:fld>
            <a:endParaRPr lang="en-US"/>
          </a:p>
        </p:txBody>
      </p:sp>
    </p:spTree>
    <p:extLst>
      <p:ext uri="{BB962C8B-B14F-4D97-AF65-F5344CB8AC3E}">
        <p14:creationId xmlns:p14="http://schemas.microsoft.com/office/powerpoint/2010/main" val="16973211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83" indent="-290186" eaLnBrk="0" hangingPunct="0">
              <a:defRPr>
                <a:solidFill>
                  <a:schemeClr val="tx1"/>
                </a:solidFill>
                <a:latin typeface="Cambria" pitchFamily="18" charset="0"/>
                <a:cs typeface="Arial" pitchFamily="34" charset="0"/>
              </a:defRPr>
            </a:lvl2pPr>
            <a:lvl3pPr marL="1160743" indent="-232148" eaLnBrk="0" hangingPunct="0">
              <a:defRPr>
                <a:solidFill>
                  <a:schemeClr val="tx1"/>
                </a:solidFill>
                <a:latin typeface="Cambria" pitchFamily="18" charset="0"/>
                <a:cs typeface="Arial" pitchFamily="34" charset="0"/>
              </a:defRPr>
            </a:lvl3pPr>
            <a:lvl4pPr marL="1625041" indent="-232148" eaLnBrk="0" hangingPunct="0">
              <a:defRPr>
                <a:solidFill>
                  <a:schemeClr val="tx1"/>
                </a:solidFill>
                <a:latin typeface="Cambria" pitchFamily="18" charset="0"/>
                <a:cs typeface="Arial" pitchFamily="34" charset="0"/>
              </a:defRPr>
            </a:lvl4pPr>
            <a:lvl5pPr marL="2089339" indent="-232148" eaLnBrk="0" hangingPunct="0">
              <a:defRPr>
                <a:solidFill>
                  <a:schemeClr val="tx1"/>
                </a:solidFill>
                <a:latin typeface="Cambria" pitchFamily="18" charset="0"/>
                <a:cs typeface="Arial" pitchFamily="34" charset="0"/>
              </a:defRPr>
            </a:lvl5pPr>
            <a:lvl6pPr marL="2553635" indent="-232148" eaLnBrk="0" fontAlgn="base" hangingPunct="0">
              <a:spcBef>
                <a:spcPct val="0"/>
              </a:spcBef>
              <a:spcAft>
                <a:spcPct val="0"/>
              </a:spcAft>
              <a:defRPr>
                <a:solidFill>
                  <a:schemeClr val="tx1"/>
                </a:solidFill>
                <a:latin typeface="Cambria" pitchFamily="18" charset="0"/>
                <a:cs typeface="Arial" pitchFamily="34" charset="0"/>
              </a:defRPr>
            </a:lvl6pPr>
            <a:lvl7pPr marL="3017933" indent="-232148" eaLnBrk="0" fontAlgn="base" hangingPunct="0">
              <a:spcBef>
                <a:spcPct val="0"/>
              </a:spcBef>
              <a:spcAft>
                <a:spcPct val="0"/>
              </a:spcAft>
              <a:defRPr>
                <a:solidFill>
                  <a:schemeClr val="tx1"/>
                </a:solidFill>
                <a:latin typeface="Cambria" pitchFamily="18" charset="0"/>
                <a:cs typeface="Arial" pitchFamily="34" charset="0"/>
              </a:defRPr>
            </a:lvl7pPr>
            <a:lvl8pPr marL="3482230" indent="-232148" eaLnBrk="0" fontAlgn="base" hangingPunct="0">
              <a:spcBef>
                <a:spcPct val="0"/>
              </a:spcBef>
              <a:spcAft>
                <a:spcPct val="0"/>
              </a:spcAft>
              <a:defRPr>
                <a:solidFill>
                  <a:schemeClr val="tx1"/>
                </a:solidFill>
                <a:latin typeface="Cambria" pitchFamily="18" charset="0"/>
                <a:cs typeface="Arial" pitchFamily="34" charset="0"/>
              </a:defRPr>
            </a:lvl8pPr>
            <a:lvl9pPr marL="3946528" indent="-232148"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9EF33A-B078-4083-BAC1-7BBF08838629}"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24931" name="Rectangle 2"/>
          <p:cNvSpPr>
            <a:spLocks noGrp="1" noRot="1" noChangeAspect="1" noChangeArrowheads="1" noTextEdit="1"/>
          </p:cNvSpPr>
          <p:nvPr>
            <p:ph type="sldImg"/>
          </p:nvPr>
        </p:nvSpPr>
        <p:spPr>
          <a:xfrm>
            <a:off x="2874963" y="527050"/>
            <a:ext cx="3489325" cy="2617788"/>
          </a:xfrm>
          <a:ln w="12700" cap="flat">
            <a:solidFill>
              <a:schemeClr val="tx1"/>
            </a:solidFill>
          </a:ln>
        </p:spPr>
      </p:sp>
      <p:sp>
        <p:nvSpPr>
          <p:cNvPr id="124932" name="Rectangle 3"/>
          <p:cNvSpPr>
            <a:spLocks noGrp="1" noChangeArrowheads="1"/>
          </p:cNvSpPr>
          <p:nvPr>
            <p:ph type="body" idx="1"/>
          </p:nvPr>
        </p:nvSpPr>
        <p:spPr>
          <a:xfrm>
            <a:off x="1537849" y="3382524"/>
            <a:ext cx="6775930" cy="3158883"/>
          </a:xfrm>
          <a:noFill/>
        </p:spPr>
        <p:txBody>
          <a:bodyPr lIns="93328" tIns="45842" rIns="93328" bIns="45842"/>
          <a:lstStyle/>
          <a:p>
            <a:pPr marL="180560" indent="-180560">
              <a:buFontTx/>
              <a:buChar char="•"/>
            </a:pPr>
            <a:endParaRPr lang="en-US" dirty="0" smtClean="0"/>
          </a:p>
        </p:txBody>
      </p:sp>
    </p:spTree>
    <p:extLst>
      <p:ext uri="{BB962C8B-B14F-4D97-AF65-F5344CB8AC3E}">
        <p14:creationId xmlns:p14="http://schemas.microsoft.com/office/powerpoint/2010/main" val="23041102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83" indent="-290186" eaLnBrk="0" hangingPunct="0">
              <a:defRPr>
                <a:solidFill>
                  <a:schemeClr val="tx1"/>
                </a:solidFill>
                <a:latin typeface="Cambria" pitchFamily="18" charset="0"/>
                <a:cs typeface="Arial" pitchFamily="34" charset="0"/>
              </a:defRPr>
            </a:lvl2pPr>
            <a:lvl3pPr marL="1160743" indent="-232148" eaLnBrk="0" hangingPunct="0">
              <a:defRPr>
                <a:solidFill>
                  <a:schemeClr val="tx1"/>
                </a:solidFill>
                <a:latin typeface="Cambria" pitchFamily="18" charset="0"/>
                <a:cs typeface="Arial" pitchFamily="34" charset="0"/>
              </a:defRPr>
            </a:lvl3pPr>
            <a:lvl4pPr marL="1625041" indent="-232148" eaLnBrk="0" hangingPunct="0">
              <a:defRPr>
                <a:solidFill>
                  <a:schemeClr val="tx1"/>
                </a:solidFill>
                <a:latin typeface="Cambria" pitchFamily="18" charset="0"/>
                <a:cs typeface="Arial" pitchFamily="34" charset="0"/>
              </a:defRPr>
            </a:lvl4pPr>
            <a:lvl5pPr marL="2089339" indent="-232148" eaLnBrk="0" hangingPunct="0">
              <a:defRPr>
                <a:solidFill>
                  <a:schemeClr val="tx1"/>
                </a:solidFill>
                <a:latin typeface="Cambria" pitchFamily="18" charset="0"/>
                <a:cs typeface="Arial" pitchFamily="34" charset="0"/>
              </a:defRPr>
            </a:lvl5pPr>
            <a:lvl6pPr marL="2553635" indent="-232148" eaLnBrk="0" fontAlgn="base" hangingPunct="0">
              <a:spcBef>
                <a:spcPct val="0"/>
              </a:spcBef>
              <a:spcAft>
                <a:spcPct val="0"/>
              </a:spcAft>
              <a:defRPr>
                <a:solidFill>
                  <a:schemeClr val="tx1"/>
                </a:solidFill>
                <a:latin typeface="Cambria" pitchFamily="18" charset="0"/>
                <a:cs typeface="Arial" pitchFamily="34" charset="0"/>
              </a:defRPr>
            </a:lvl6pPr>
            <a:lvl7pPr marL="3017933" indent="-232148" eaLnBrk="0" fontAlgn="base" hangingPunct="0">
              <a:spcBef>
                <a:spcPct val="0"/>
              </a:spcBef>
              <a:spcAft>
                <a:spcPct val="0"/>
              </a:spcAft>
              <a:defRPr>
                <a:solidFill>
                  <a:schemeClr val="tx1"/>
                </a:solidFill>
                <a:latin typeface="Cambria" pitchFamily="18" charset="0"/>
                <a:cs typeface="Arial" pitchFamily="34" charset="0"/>
              </a:defRPr>
            </a:lvl7pPr>
            <a:lvl8pPr marL="3482230" indent="-232148" eaLnBrk="0" fontAlgn="base" hangingPunct="0">
              <a:spcBef>
                <a:spcPct val="0"/>
              </a:spcBef>
              <a:spcAft>
                <a:spcPct val="0"/>
              </a:spcAft>
              <a:defRPr>
                <a:solidFill>
                  <a:schemeClr val="tx1"/>
                </a:solidFill>
                <a:latin typeface="Cambria" pitchFamily="18" charset="0"/>
                <a:cs typeface="Arial" pitchFamily="34" charset="0"/>
              </a:defRPr>
            </a:lvl8pPr>
            <a:lvl9pPr marL="3946528" indent="-232148"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09EF33A-B078-4083-BAC1-7BBF08838629}"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24931" name="Rectangle 2"/>
          <p:cNvSpPr>
            <a:spLocks noGrp="1" noRot="1" noChangeAspect="1" noChangeArrowheads="1" noTextEdit="1"/>
          </p:cNvSpPr>
          <p:nvPr>
            <p:ph type="sldImg"/>
          </p:nvPr>
        </p:nvSpPr>
        <p:spPr>
          <a:xfrm>
            <a:off x="2874963" y="527050"/>
            <a:ext cx="3489325" cy="2617788"/>
          </a:xfrm>
          <a:ln w="12700" cap="flat">
            <a:solidFill>
              <a:schemeClr val="tx1"/>
            </a:solidFill>
          </a:ln>
        </p:spPr>
      </p:sp>
      <p:sp>
        <p:nvSpPr>
          <p:cNvPr id="124932" name="Rectangle 3"/>
          <p:cNvSpPr>
            <a:spLocks noGrp="1" noChangeArrowheads="1"/>
          </p:cNvSpPr>
          <p:nvPr>
            <p:ph type="body" idx="1"/>
          </p:nvPr>
        </p:nvSpPr>
        <p:spPr>
          <a:xfrm>
            <a:off x="1537849" y="3382524"/>
            <a:ext cx="6775930" cy="3158883"/>
          </a:xfrm>
          <a:noFill/>
        </p:spPr>
        <p:txBody>
          <a:bodyPr lIns="93328" tIns="45842" rIns="93328" bIns="45842"/>
          <a:lstStyle/>
          <a:p>
            <a:pPr marL="180560" indent="-180560">
              <a:buFontTx/>
              <a:buChar char="•"/>
            </a:pPr>
            <a:r>
              <a:rPr lang="en-US" b="1" dirty="0" smtClean="0"/>
              <a:t>Developing</a:t>
            </a:r>
            <a:r>
              <a:rPr lang="en-US" b="1" baseline="0" dirty="0" smtClean="0"/>
              <a:t> targeted lesson plans like in the previous activity can be extremely beneficial, but we know that teachers don’t always have the time to track down supporting material. Quick Search helps to give you that head start.</a:t>
            </a:r>
            <a:endParaRPr lang="en-US" b="1" dirty="0" smtClean="0"/>
          </a:p>
          <a:p>
            <a:pPr marL="180560" indent="-180560">
              <a:buFontTx/>
              <a:buChar char="•"/>
            </a:pPr>
            <a:r>
              <a:rPr lang="en-US" dirty="0" smtClean="0"/>
              <a:t>Instructional Materials Quick Search help program coordinators and instructors select materials to match their curriculum.</a:t>
            </a:r>
          </a:p>
          <a:p>
            <a:pPr marL="180560" indent="-180560">
              <a:buFontTx/>
              <a:buChar char="•"/>
            </a:pPr>
            <a:r>
              <a:rPr lang="en-US" dirty="0" smtClean="0"/>
              <a:t>Programs</a:t>
            </a:r>
            <a:r>
              <a:rPr lang="en-US" baseline="0" dirty="0" smtClean="0"/>
              <a:t> can use the CASAS Life and Work Test Series Competency Content </a:t>
            </a:r>
            <a:endParaRPr lang="en-US" dirty="0" smtClean="0"/>
          </a:p>
          <a:p>
            <a:pPr marL="180560" indent="-180560">
              <a:buFontTx/>
              <a:buChar char="•"/>
            </a:pPr>
            <a:r>
              <a:rPr lang="en-US" dirty="0" smtClean="0"/>
              <a:t>Review points and benefits of Instructional Materials Quick Search Updated annually  to include new materials from publishers and software companies.</a:t>
            </a:r>
          </a:p>
        </p:txBody>
      </p:sp>
    </p:spTree>
    <p:extLst>
      <p:ext uri="{BB962C8B-B14F-4D97-AF65-F5344CB8AC3E}">
        <p14:creationId xmlns:p14="http://schemas.microsoft.com/office/powerpoint/2010/main" val="35432136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lvl1pPr eaLnBrk="0" hangingPunct="0">
              <a:defRPr>
                <a:solidFill>
                  <a:schemeClr val="tx1"/>
                </a:solidFill>
                <a:latin typeface="Cambria" pitchFamily="18" charset="0"/>
                <a:cs typeface="Arial" pitchFamily="34" charset="0"/>
              </a:defRPr>
            </a:lvl1pPr>
            <a:lvl2pPr marL="754483" indent="-290186" eaLnBrk="0" hangingPunct="0">
              <a:defRPr>
                <a:solidFill>
                  <a:schemeClr val="tx1"/>
                </a:solidFill>
                <a:latin typeface="Cambria" pitchFamily="18" charset="0"/>
                <a:cs typeface="Arial" pitchFamily="34" charset="0"/>
              </a:defRPr>
            </a:lvl2pPr>
            <a:lvl3pPr marL="1160743" indent="-232148" eaLnBrk="0" hangingPunct="0">
              <a:defRPr>
                <a:solidFill>
                  <a:schemeClr val="tx1"/>
                </a:solidFill>
                <a:latin typeface="Cambria" pitchFamily="18" charset="0"/>
                <a:cs typeface="Arial" pitchFamily="34" charset="0"/>
              </a:defRPr>
            </a:lvl3pPr>
            <a:lvl4pPr marL="1625041" indent="-232148" eaLnBrk="0" hangingPunct="0">
              <a:defRPr>
                <a:solidFill>
                  <a:schemeClr val="tx1"/>
                </a:solidFill>
                <a:latin typeface="Cambria" pitchFamily="18" charset="0"/>
                <a:cs typeface="Arial" pitchFamily="34" charset="0"/>
              </a:defRPr>
            </a:lvl4pPr>
            <a:lvl5pPr marL="2089339" indent="-232148" eaLnBrk="0" hangingPunct="0">
              <a:defRPr>
                <a:solidFill>
                  <a:schemeClr val="tx1"/>
                </a:solidFill>
                <a:latin typeface="Cambria" pitchFamily="18" charset="0"/>
                <a:cs typeface="Arial" pitchFamily="34" charset="0"/>
              </a:defRPr>
            </a:lvl5pPr>
            <a:lvl6pPr marL="2553635" indent="-232148" eaLnBrk="0" fontAlgn="base" hangingPunct="0">
              <a:spcBef>
                <a:spcPct val="0"/>
              </a:spcBef>
              <a:spcAft>
                <a:spcPct val="0"/>
              </a:spcAft>
              <a:defRPr>
                <a:solidFill>
                  <a:schemeClr val="tx1"/>
                </a:solidFill>
                <a:latin typeface="Cambria" pitchFamily="18" charset="0"/>
                <a:cs typeface="Arial" pitchFamily="34" charset="0"/>
              </a:defRPr>
            </a:lvl6pPr>
            <a:lvl7pPr marL="3017933" indent="-232148" eaLnBrk="0" fontAlgn="base" hangingPunct="0">
              <a:spcBef>
                <a:spcPct val="0"/>
              </a:spcBef>
              <a:spcAft>
                <a:spcPct val="0"/>
              </a:spcAft>
              <a:defRPr>
                <a:solidFill>
                  <a:schemeClr val="tx1"/>
                </a:solidFill>
                <a:latin typeface="Cambria" pitchFamily="18" charset="0"/>
                <a:cs typeface="Arial" pitchFamily="34" charset="0"/>
              </a:defRPr>
            </a:lvl7pPr>
            <a:lvl8pPr marL="3482230" indent="-232148" eaLnBrk="0" fontAlgn="base" hangingPunct="0">
              <a:spcBef>
                <a:spcPct val="0"/>
              </a:spcBef>
              <a:spcAft>
                <a:spcPct val="0"/>
              </a:spcAft>
              <a:defRPr>
                <a:solidFill>
                  <a:schemeClr val="tx1"/>
                </a:solidFill>
                <a:latin typeface="Cambria" pitchFamily="18" charset="0"/>
                <a:cs typeface="Arial" pitchFamily="34" charset="0"/>
              </a:defRPr>
            </a:lvl8pPr>
            <a:lvl9pPr marL="3946528" indent="-232148"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F6FC226E-702B-4626-A5B3-524CAC9F2764}" type="slidenum">
              <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smtClean="0">
              <a:ln>
                <a:noFill/>
              </a:ln>
              <a:solidFill>
                <a:prstClr val="black"/>
              </a:solidFill>
              <a:effectLst/>
              <a:uLnTx/>
              <a:uFillTx/>
              <a:latin typeface="Arial" pitchFamily="34" charset="0"/>
              <a:ea typeface="+mn-ea"/>
              <a:cs typeface="Arial" pitchFamily="34" charset="0"/>
            </a:endParaRPr>
          </a:p>
        </p:txBody>
      </p:sp>
      <p:sp>
        <p:nvSpPr>
          <p:cNvPr id="126979" name="Rectangle 2"/>
          <p:cNvSpPr>
            <a:spLocks noGrp="1" noRot="1" noChangeAspect="1" noChangeArrowheads="1" noTextEdit="1"/>
          </p:cNvSpPr>
          <p:nvPr>
            <p:ph type="sldImg"/>
          </p:nvPr>
        </p:nvSpPr>
        <p:spPr>
          <a:xfrm>
            <a:off x="2876550" y="528638"/>
            <a:ext cx="3489325" cy="2616200"/>
          </a:xfrm>
          <a:ln/>
        </p:spPr>
      </p:sp>
      <p:sp>
        <p:nvSpPr>
          <p:cNvPr id="126980" name="Rectangle 3"/>
          <p:cNvSpPr>
            <a:spLocks noGrp="1" noChangeArrowheads="1"/>
          </p:cNvSpPr>
          <p:nvPr>
            <p:ph type="body" idx="1"/>
          </p:nvPr>
        </p:nvSpPr>
        <p:spPr>
          <a:xfrm>
            <a:off x="1227713" y="3325398"/>
            <a:ext cx="6784486" cy="3151592"/>
          </a:xfrm>
          <a:noFill/>
        </p:spPr>
        <p:txBody>
          <a:bodyPr lIns="90965" tIns="45483" rIns="90965" bIns="45483"/>
          <a:lstStyle/>
          <a:p>
            <a:pPr marL="174112" indent="-174112" defTabSz="911291">
              <a:buFontTx/>
              <a:buChar char="•"/>
              <a:defRPr/>
            </a:pPr>
            <a:r>
              <a:rPr lang="en-US" b="1" dirty="0">
                <a:cs typeface="Times New Roman" pitchFamily="18" charset="0"/>
              </a:rPr>
              <a:t>Competency selected for this report: 4.1.2</a:t>
            </a:r>
            <a:endParaRPr lang="en-US" dirty="0" smtClean="0"/>
          </a:p>
          <a:p>
            <a:pPr marL="174112" indent="-174112">
              <a:buFontTx/>
              <a:buChar char="•"/>
            </a:pPr>
            <a:r>
              <a:rPr lang="en-US" dirty="0" smtClean="0"/>
              <a:t>This QS screen lists the results of a search by competency</a:t>
            </a:r>
          </a:p>
          <a:p>
            <a:pPr marL="174112" indent="-174112">
              <a:buFontTx/>
              <a:buChar char="•"/>
            </a:pPr>
            <a:r>
              <a:rPr lang="en-US" dirty="0" smtClean="0"/>
              <a:t>Mention that multiple competency searches are possible. The books that address all or most of the competencies appear first;  the books that address only one of the selected competencies appear last</a:t>
            </a:r>
          </a:p>
          <a:p>
            <a:pPr marL="174112" indent="-174112">
              <a:buFontTx/>
              <a:buChar char="•"/>
            </a:pPr>
            <a:endParaRPr lang="en-US" dirty="0" smtClean="0"/>
          </a:p>
          <a:p>
            <a:pPr marL="174112" indent="-174112">
              <a:buFontTx/>
              <a:buChar char="•"/>
            </a:pPr>
            <a:r>
              <a:rPr lang="en-US" b="1" dirty="0" smtClean="0"/>
              <a:t>TIME PERMITTING:</a:t>
            </a:r>
          </a:p>
          <a:p>
            <a:pPr marL="174112" indent="-174112">
              <a:buFontTx/>
              <a:buChar char="•"/>
            </a:pPr>
            <a:r>
              <a:rPr lang="en-US" dirty="0" smtClean="0"/>
              <a:t>Pull up </a:t>
            </a:r>
            <a:r>
              <a:rPr lang="en-US" dirty="0" err="1" smtClean="0"/>
              <a:t>QuickSearch</a:t>
            </a:r>
            <a:r>
              <a:rPr lang="en-US" baseline="0" dirty="0" smtClean="0"/>
              <a:t> and show functionality. The trainer should already have logged in prior to the start of the session.</a:t>
            </a:r>
            <a:endParaRPr lang="en-US" dirty="0" smtClean="0"/>
          </a:p>
          <a:p>
            <a:pPr marL="174112" indent="-174112">
              <a:buFontTx/>
              <a:buChar char="•"/>
            </a:pPr>
            <a:endParaRPr lang="en-US" dirty="0" smtClean="0"/>
          </a:p>
          <a:p>
            <a:pPr marL="174112" indent="-174112"/>
            <a:endParaRPr lang="en-US" dirty="0" smtClean="0"/>
          </a:p>
        </p:txBody>
      </p:sp>
    </p:spTree>
    <p:extLst>
      <p:ext uri="{BB962C8B-B14F-4D97-AF65-F5344CB8AC3E}">
        <p14:creationId xmlns:p14="http://schemas.microsoft.com/office/powerpoint/2010/main" val="65745707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63</a:t>
            </a:fld>
            <a:endParaRPr lang="en-US"/>
          </a:p>
        </p:txBody>
      </p:sp>
    </p:spTree>
    <p:extLst>
      <p:ext uri="{BB962C8B-B14F-4D97-AF65-F5344CB8AC3E}">
        <p14:creationId xmlns:p14="http://schemas.microsoft.com/office/powerpoint/2010/main" val="220659094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64</a:t>
            </a:fld>
            <a:endParaRPr lang="en-US"/>
          </a:p>
        </p:txBody>
      </p:sp>
    </p:spTree>
    <p:extLst>
      <p:ext uri="{BB962C8B-B14F-4D97-AF65-F5344CB8AC3E}">
        <p14:creationId xmlns:p14="http://schemas.microsoft.com/office/powerpoint/2010/main" val="3176076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Test item example.</a:t>
            </a:r>
          </a:p>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6</a:t>
            </a:fld>
            <a:endParaRPr lang="en-US"/>
          </a:p>
        </p:txBody>
      </p:sp>
    </p:spTree>
    <p:extLst>
      <p:ext uri="{BB962C8B-B14F-4D97-AF65-F5344CB8AC3E}">
        <p14:creationId xmlns:p14="http://schemas.microsoft.com/office/powerpoint/2010/main" val="563707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6EF10B-C02B-4535-89AD-C3F9C6D55C9A}" type="slidenum">
              <a:rPr lang="en-US" smtClean="0"/>
              <a:t>8</a:t>
            </a:fld>
            <a:endParaRPr lang="en-US"/>
          </a:p>
        </p:txBody>
      </p:sp>
    </p:spTree>
    <p:extLst>
      <p:ext uri="{BB962C8B-B14F-4D97-AF65-F5344CB8AC3E}">
        <p14:creationId xmlns:p14="http://schemas.microsoft.com/office/powerpoint/2010/main" val="42320630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Each </a:t>
            </a:r>
            <a:r>
              <a:rPr lang="en-US" b="1" dirty="0"/>
              <a:t>of these standards is then broken down into 5 level descriptors addressing the application of the standard at each level. </a:t>
            </a:r>
            <a:r>
              <a:rPr lang="en-US" dirty="0" smtClean="0"/>
              <a:t>Here you have </a:t>
            </a:r>
            <a:r>
              <a:rPr lang="en-US" baseline="0" dirty="0" smtClean="0"/>
              <a:t>CCR Reading Anchor 4 and level descriptors for 5 CCR levels, A to E. </a:t>
            </a:r>
            <a:br>
              <a:rPr lang="en-US" baseline="0" dirty="0" smtClean="0"/>
            </a:br>
            <a:r>
              <a:rPr lang="en-US" baseline="0" dirty="0" smtClean="0"/>
              <a:t>Level E has been truncated because of length.</a:t>
            </a:r>
          </a:p>
          <a:p>
            <a:endParaRPr lang="en-US" dirty="0"/>
          </a:p>
        </p:txBody>
      </p:sp>
      <p:sp>
        <p:nvSpPr>
          <p:cNvPr id="4" name="Slide Number Placeholder 3"/>
          <p:cNvSpPr>
            <a:spLocks noGrp="1"/>
          </p:cNvSpPr>
          <p:nvPr>
            <p:ph type="sldNum" sz="quarter" idx="10"/>
          </p:nvPr>
        </p:nvSpPr>
        <p:spPr/>
        <p:txBody>
          <a:bodyPr/>
          <a:lstStyle/>
          <a:p>
            <a:fld id="{CA8C6D4B-20F2-FB47-8219-E520841E92EC}" type="slidenum">
              <a:rPr lang="en-US" smtClean="0"/>
              <a:pPr/>
              <a:t>9</a:t>
            </a:fld>
            <a:endParaRPr lang="en-US"/>
          </a:p>
        </p:txBody>
      </p:sp>
    </p:spTree>
    <p:extLst>
      <p:ext uri="{BB962C8B-B14F-4D97-AF65-F5344CB8AC3E}">
        <p14:creationId xmlns:p14="http://schemas.microsoft.com/office/powerpoint/2010/main" val="1011193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Refer back to slide 9 for specific descriptions of R4.  CCR levels B and C</a:t>
            </a:r>
          </a:p>
          <a:p>
            <a:endParaRPr lang="en-US" b="1" baseline="0" dirty="0" smtClean="0"/>
          </a:p>
          <a:p>
            <a:endParaRPr lang="en-US" dirty="0" smtClean="0"/>
          </a:p>
        </p:txBody>
      </p:sp>
      <p:sp>
        <p:nvSpPr>
          <p:cNvPr id="4" name="Slide Number Placeholder 3"/>
          <p:cNvSpPr>
            <a:spLocks noGrp="1"/>
          </p:cNvSpPr>
          <p:nvPr>
            <p:ph type="sldNum" sz="quarter" idx="10"/>
          </p:nvPr>
        </p:nvSpPr>
        <p:spPr/>
        <p:txBody>
          <a:bodyPr/>
          <a:lstStyle/>
          <a:p>
            <a:fld id="{E56EF10B-C02B-4535-89AD-C3F9C6D55C9A}" type="slidenum">
              <a:rPr lang="en-US" smtClean="0"/>
              <a:t>10</a:t>
            </a:fld>
            <a:endParaRPr lang="en-US"/>
          </a:p>
        </p:txBody>
      </p:sp>
    </p:spTree>
    <p:extLst>
      <p:ext uri="{BB962C8B-B14F-4D97-AF65-F5344CB8AC3E}">
        <p14:creationId xmlns:p14="http://schemas.microsoft.com/office/powerpoint/2010/main" val="3462606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Tree>
    <p:extLst>
      <p:ext uri="{BB962C8B-B14F-4D97-AF65-F5344CB8AC3E}">
        <p14:creationId xmlns:p14="http://schemas.microsoft.com/office/powerpoint/2010/main" val="923249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8"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0371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Photo 3">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A7D77123-FDC4-48FD-9EFB-8A84F6069060}"/>
              </a:ext>
            </a:extLst>
          </p:cNvPr>
          <p:cNvSpPr>
            <a:spLocks noGrp="1"/>
          </p:cNvSpPr>
          <p:nvPr>
            <p:ph type="pic" sz="quarter" idx="14" hasCustomPrompt="1"/>
          </p:nvPr>
        </p:nvSpPr>
        <p:spPr>
          <a:xfrm>
            <a:off x="5109128" y="2376299"/>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2" name="Title 1">
            <a:extLst>
              <a:ext uri="{FF2B5EF4-FFF2-40B4-BE49-F238E27FC236}">
                <a16:creationId xmlns:a16="http://schemas.microsoft.com/office/drawing/2014/main" id="{40EE479C-D1F6-4BAC-80D2-90EF74E3261A}"/>
              </a:ext>
            </a:extLst>
          </p:cNvPr>
          <p:cNvSpPr>
            <a:spLocks noGrp="1"/>
          </p:cNvSpPr>
          <p:nvPr>
            <p:ph type="title" hasCustomPrompt="1"/>
          </p:nvPr>
        </p:nvSpPr>
        <p:spPr>
          <a:xfrm>
            <a:off x="324000" y="432000"/>
            <a:ext cx="4104000" cy="432000"/>
          </a:xfrm>
        </p:spPr>
        <p:txBody>
          <a:bodyPr/>
          <a:lstStyle>
            <a:lvl1pPr>
              <a:defRPr>
                <a:solidFill>
                  <a:schemeClr val="tx1"/>
                </a:solidFill>
              </a:defRPr>
            </a:lvl1pPr>
          </a:lstStyle>
          <a:p>
            <a:r>
              <a:rPr lang="en-US" dirty="0"/>
              <a:t>Click to edit page title</a:t>
            </a:r>
            <a:endParaRPr lang="en-ZA" dirty="0"/>
          </a:p>
        </p:txBody>
      </p:sp>
      <p:sp>
        <p:nvSpPr>
          <p:cNvPr id="10" name="Subtitle 2">
            <a:extLst>
              <a:ext uri="{FF2B5EF4-FFF2-40B4-BE49-F238E27FC236}">
                <a16:creationId xmlns:a16="http://schemas.microsoft.com/office/drawing/2014/main" id="{3FAEED1D-0E66-4F74-9455-675F5CB7EAD4}"/>
              </a:ext>
            </a:extLst>
          </p:cNvPr>
          <p:cNvSpPr>
            <a:spLocks noGrp="1"/>
          </p:cNvSpPr>
          <p:nvPr>
            <p:ph type="body" sz="quarter" idx="32" hasCustomPrompt="1"/>
          </p:nvPr>
        </p:nvSpPr>
        <p:spPr>
          <a:xfrm>
            <a:off x="323851" y="1008000"/>
            <a:ext cx="4104000" cy="360000"/>
          </a:xfrm>
        </p:spPr>
        <p:txBody>
          <a:bodyPr/>
          <a:lstStyle>
            <a:lvl1pPr marL="0" indent="0">
              <a:buNone/>
              <a:defRPr>
                <a:solidFill>
                  <a:schemeClr val="tx1"/>
                </a:solidFill>
              </a:defRPr>
            </a:lvl1pPr>
            <a:lvl2pPr marL="200025" indent="0">
              <a:buNone/>
              <a:defRPr/>
            </a:lvl2pPr>
            <a:lvl3pPr marL="407194" indent="0">
              <a:buNone/>
              <a:defRPr/>
            </a:lvl3pPr>
            <a:lvl4pPr marL="607219" indent="0">
              <a:buNone/>
              <a:defRPr/>
            </a:lvl4pPr>
            <a:lvl5pPr marL="807244" indent="0">
              <a:buNone/>
              <a:defRPr/>
            </a:lvl5pPr>
          </a:lstStyle>
          <a:p>
            <a:pPr lvl="0"/>
            <a:r>
              <a:rPr lang="en-US" dirty="0"/>
              <a:t>Subtitle</a:t>
            </a:r>
            <a:endParaRPr lang="en-ZA" dirty="0"/>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324000" y="1511566"/>
            <a:ext cx="4104000" cy="468043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ZA" dirty="0"/>
          </a:p>
        </p:txBody>
      </p:sp>
      <p:sp>
        <p:nvSpPr>
          <p:cNvPr id="8" name="Picture Placeholder 7">
            <a:extLst>
              <a:ext uri="{FF2B5EF4-FFF2-40B4-BE49-F238E27FC236}">
                <a16:creationId xmlns:a16="http://schemas.microsoft.com/office/drawing/2014/main" id="{01317B12-44C8-4227-9EB8-973D2226E63F}"/>
              </a:ext>
            </a:extLst>
          </p:cNvPr>
          <p:cNvSpPr>
            <a:spLocks noGrp="1"/>
          </p:cNvSpPr>
          <p:nvPr>
            <p:ph type="pic" sz="quarter" idx="34" hasCustomPrompt="1"/>
          </p:nvPr>
        </p:nvSpPr>
        <p:spPr>
          <a:xfrm>
            <a:off x="6609315" y="1176149"/>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9" name="Picture Placeholder 8">
            <a:extLst>
              <a:ext uri="{FF2B5EF4-FFF2-40B4-BE49-F238E27FC236}">
                <a16:creationId xmlns:a16="http://schemas.microsoft.com/office/drawing/2014/main" id="{1AD2255F-36DA-4BDE-B54D-F94F14B68B6C}"/>
              </a:ext>
            </a:extLst>
          </p:cNvPr>
          <p:cNvSpPr>
            <a:spLocks noGrp="1"/>
          </p:cNvSpPr>
          <p:nvPr>
            <p:ph type="pic" sz="quarter" idx="35" hasCustomPrompt="1"/>
          </p:nvPr>
        </p:nvSpPr>
        <p:spPr>
          <a:xfrm>
            <a:off x="6609315" y="3552740"/>
            <a:ext cx="1803946" cy="2125239"/>
          </a:xfrm>
          <a:custGeom>
            <a:avLst/>
            <a:gdLst>
              <a:gd name="connsiteX0" fmla="*/ 1412122 w 4904790"/>
              <a:gd name="connsiteY0" fmla="*/ 0 h 4333769"/>
              <a:gd name="connsiteX1" fmla="*/ 3492669 w 4904790"/>
              <a:gd name="connsiteY1" fmla="*/ 0 h 4333769"/>
              <a:gd name="connsiteX2" fmla="*/ 3811717 w 4904790"/>
              <a:gd name="connsiteY2" fmla="*/ 188036 h 4333769"/>
              <a:gd name="connsiteX3" fmla="*/ 4854237 w 4904790"/>
              <a:gd name="connsiteY3" fmla="*/ 1983326 h 4333769"/>
              <a:gd name="connsiteX4" fmla="*/ 4854237 w 4904790"/>
              <a:gd name="connsiteY4" fmla="*/ 2350443 h 4333769"/>
              <a:gd name="connsiteX5" fmla="*/ 3811717 w 4904790"/>
              <a:gd name="connsiteY5" fmla="*/ 4145734 h 4333769"/>
              <a:gd name="connsiteX6" fmla="*/ 3492669 w 4904790"/>
              <a:gd name="connsiteY6" fmla="*/ 4333769 h 4333769"/>
              <a:gd name="connsiteX7" fmla="*/ 1412122 w 4904790"/>
              <a:gd name="connsiteY7" fmla="*/ 4333769 h 4333769"/>
              <a:gd name="connsiteX8" fmla="*/ 1088581 w 4904790"/>
              <a:gd name="connsiteY8" fmla="*/ 4145734 h 4333769"/>
              <a:gd name="connsiteX9" fmla="*/ 50554 w 4904790"/>
              <a:gd name="connsiteY9" fmla="*/ 2350443 h 4333769"/>
              <a:gd name="connsiteX10" fmla="*/ 50554 w 4904790"/>
              <a:gd name="connsiteY10" fmla="*/ 1983326 h 4333769"/>
              <a:gd name="connsiteX11" fmla="*/ 1088581 w 4904790"/>
              <a:gd name="connsiteY11" fmla="*/ 188036 h 4333769"/>
              <a:gd name="connsiteX12" fmla="*/ 1412122 w 4904790"/>
              <a:gd name="connsiteY12" fmla="*/ 0 h 4333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4790" h="4333769">
                <a:moveTo>
                  <a:pt x="1412122" y="0"/>
                </a:moveTo>
                <a:cubicBezTo>
                  <a:pt x="1412122" y="0"/>
                  <a:pt x="1412122" y="0"/>
                  <a:pt x="3492669" y="0"/>
                </a:cubicBezTo>
                <a:cubicBezTo>
                  <a:pt x="3622985" y="0"/>
                  <a:pt x="3748806" y="71633"/>
                  <a:pt x="3811717" y="188036"/>
                </a:cubicBezTo>
                <a:cubicBezTo>
                  <a:pt x="3811717" y="188036"/>
                  <a:pt x="3811717" y="188036"/>
                  <a:pt x="4854237" y="1983326"/>
                </a:cubicBezTo>
                <a:cubicBezTo>
                  <a:pt x="4921642" y="2095252"/>
                  <a:pt x="4921642" y="2238517"/>
                  <a:pt x="4854237" y="2350443"/>
                </a:cubicBezTo>
                <a:cubicBezTo>
                  <a:pt x="4854237" y="2350443"/>
                  <a:pt x="4854237" y="2350443"/>
                  <a:pt x="3811717" y="4145734"/>
                </a:cubicBezTo>
                <a:cubicBezTo>
                  <a:pt x="3748806" y="4262137"/>
                  <a:pt x="3622985" y="4333769"/>
                  <a:pt x="3492669" y="4333769"/>
                </a:cubicBezTo>
                <a:cubicBezTo>
                  <a:pt x="3492669" y="4333769"/>
                  <a:pt x="3492669" y="4333769"/>
                  <a:pt x="1412122" y="4333769"/>
                </a:cubicBezTo>
                <a:cubicBezTo>
                  <a:pt x="1277313" y="4333769"/>
                  <a:pt x="1155985" y="4262137"/>
                  <a:pt x="1088581" y="4145734"/>
                </a:cubicBezTo>
                <a:cubicBezTo>
                  <a:pt x="1088581" y="4145734"/>
                  <a:pt x="1088581" y="4145734"/>
                  <a:pt x="50554" y="2350443"/>
                </a:cubicBezTo>
                <a:cubicBezTo>
                  <a:pt x="-16851" y="2238517"/>
                  <a:pt x="-16851" y="2095252"/>
                  <a:pt x="50554" y="1983326"/>
                </a:cubicBezTo>
                <a:cubicBezTo>
                  <a:pt x="50554" y="1983326"/>
                  <a:pt x="50554" y="1983326"/>
                  <a:pt x="1088581" y="188036"/>
                </a:cubicBezTo>
                <a:cubicBezTo>
                  <a:pt x="1155985" y="71633"/>
                  <a:pt x="1277313" y="0"/>
                  <a:pt x="1412122" y="0"/>
                </a:cubicBezTo>
                <a:close/>
              </a:path>
            </a:pathLst>
          </a:custGeom>
          <a:solidFill>
            <a:schemeClr val="bg1">
              <a:lumMod val="95000"/>
            </a:schemeClr>
          </a:solidFill>
        </p:spPr>
        <p:txBody>
          <a:bodyPr wrap="square" anchor="ctr">
            <a:noAutofit/>
          </a:bodyPr>
          <a:lstStyle>
            <a:lvl1pPr marL="0" indent="0" algn="ctr">
              <a:buNone/>
              <a:defRPr sz="900" i="1">
                <a:latin typeface="Times New Roman" panose="02020603050405020304" pitchFamily="18" charset="0"/>
                <a:cs typeface="Times New Roman" panose="02020603050405020304" pitchFamily="18" charset="0"/>
              </a:defRPr>
            </a:lvl1pPr>
          </a:lstStyle>
          <a:p>
            <a:r>
              <a:rPr lang="en-ZA" dirty="0"/>
              <a:t>Insert or Drag &amp; Drop your photo</a:t>
            </a:r>
          </a:p>
        </p:txBody>
      </p:sp>
      <p:sp>
        <p:nvSpPr>
          <p:cNvPr id="12"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13"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1432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28600" indent="-228600">
              <a:defRPr sz="2800">
                <a:solidFill>
                  <a:schemeClr val="tx1"/>
                </a:solidFill>
              </a:defRPr>
            </a:lvl1pPr>
            <a:lvl2pPr marL="511175" indent="-161925">
              <a:defRPr>
                <a:solidFill>
                  <a:schemeClr val="tx1"/>
                </a:solidFill>
              </a:defRPr>
            </a:lvl2pPr>
            <a:lvl3pPr marL="511175" indent="-161925">
              <a:defRPr sz="2400"/>
            </a:lvl3pPr>
            <a:lvl4pPr>
              <a:defRPr sz="2000">
                <a:solidFill>
                  <a:schemeClr val="tx1"/>
                </a:solidFill>
              </a:defRPr>
            </a:lvl4pPr>
            <a:lvl5pPr>
              <a:defRPr sz="2000">
                <a:solidFill>
                  <a:schemeClr val="tx1"/>
                </a:solidFill>
              </a:defRPr>
            </a:lvl5pPr>
            <a:lvl6pPr>
              <a:defRPr sz="2000">
                <a:solidFill>
                  <a:schemeClr val="tx1"/>
                </a:solidFill>
              </a:defRPr>
            </a:lvl6pPr>
          </a:lstStyle>
          <a:p>
            <a:pPr lvl="0"/>
            <a:r>
              <a:rPr lang="en-US" dirty="0" smtClean="0"/>
              <a:t>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Footer Placeholder 4"/>
          <p:cNvSpPr>
            <a:spLocks noGrp="1"/>
          </p:cNvSpPr>
          <p:nvPr>
            <p:ph type="ftr" sz="quarter" idx="11"/>
          </p:nvPr>
        </p:nvSpPr>
        <p:spPr>
          <a:xfrm>
            <a:off x="304800" y="6459785"/>
            <a:ext cx="6076942" cy="365125"/>
          </a:xfrm>
        </p:spPr>
        <p:txBody>
          <a:bodyPr/>
          <a:lstStyle>
            <a:lvl1pPr>
              <a:defRPr sz="1200"/>
            </a:lvl1p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799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Edit Master text styles</a:t>
            </a:r>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Tree>
    <p:extLst>
      <p:ext uri="{BB962C8B-B14F-4D97-AF65-F5344CB8AC3E}">
        <p14:creationId xmlns:p14="http://schemas.microsoft.com/office/powerpoint/2010/main" val="194231213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lvl1pPr>
              <a:defRPr>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10"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200">
                <a:solidFill>
                  <a:schemeClr val="tx1"/>
                </a:solidFill>
              </a:defRPr>
            </a:lvl1pPr>
          </a:lstStyle>
          <a:p>
            <a:pPr>
              <a:defRPr/>
            </a:pPr>
            <a:fld id="{0F10CCFA-9720-4B79-87AD-568ED3307F7B}" type="slidenum">
              <a:rPr lang="en-US" b="0" smtClean="0"/>
              <a:pPr>
                <a:defRPr/>
              </a:pPr>
              <a:t>‹#›</a:t>
            </a:fld>
            <a:endParaRPr lang="en-US" sz="1050" b="0" dirty="0"/>
          </a:p>
        </p:txBody>
      </p:sp>
    </p:spTree>
    <p:extLst>
      <p:ext uri="{BB962C8B-B14F-4D97-AF65-F5344CB8AC3E}">
        <p14:creationId xmlns:p14="http://schemas.microsoft.com/office/powerpoint/2010/main" val="195951494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lvl1pPr>
              <a:defRPr>
                <a:solidFill>
                  <a:schemeClr val="tx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22960" y="2582334"/>
            <a:ext cx="370332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440" y="2582334"/>
            <a:ext cx="3703320" cy="328676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Footer Placeholder 4"/>
          <p:cNvSpPr>
            <a:spLocks noGrp="1"/>
          </p:cNvSpPr>
          <p:nvPr>
            <p:ph type="ftr" sz="quarter" idx="10"/>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9" name="Slide Number Placeholder 5"/>
          <p:cNvSpPr txBox="1">
            <a:spLocks/>
          </p:cNvSpPr>
          <p:nvPr userDrawn="1"/>
        </p:nvSpPr>
        <p:spPr>
          <a:xfrm>
            <a:off x="7543800" y="6462557"/>
            <a:ext cx="1337655"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F10CCFA-9720-4B79-87AD-568ED3307F7B}" type="slidenum">
              <a:rPr lang="en-US" b="0" smtClean="0"/>
              <a:pPr>
                <a:defRPr/>
              </a:pPr>
              <a:t>‹#›</a:t>
            </a:fld>
            <a:endParaRPr lang="en-US" sz="1050" b="0" dirty="0"/>
          </a:p>
        </p:txBody>
      </p:sp>
    </p:spTree>
    <p:extLst>
      <p:ext uri="{BB962C8B-B14F-4D97-AF65-F5344CB8AC3E}">
        <p14:creationId xmlns:p14="http://schemas.microsoft.com/office/powerpoint/2010/main" val="412776722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dirty="0" smtClean="0"/>
              <a:t>Click to edit Master title style</a:t>
            </a:r>
            <a:endParaRPr lang="en-US" dirty="0"/>
          </a:p>
        </p:txBody>
      </p:sp>
      <p:sp>
        <p:nvSpPr>
          <p:cNvPr id="6"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5"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200">
                <a:solidFill>
                  <a:schemeClr val="tx1"/>
                </a:solidFill>
              </a:defRPr>
            </a:lvl1pPr>
          </a:lstStyle>
          <a:p>
            <a:pPr>
              <a:defRPr/>
            </a:pPr>
            <a:fld id="{0F10CCFA-9720-4B79-87AD-568ED3307F7B}" type="slidenum">
              <a:rPr lang="en-US" b="0" smtClean="0"/>
              <a:pPr>
                <a:defRPr/>
              </a:pPr>
              <a:t>‹#›</a:t>
            </a:fld>
            <a:endParaRPr lang="en-US" sz="1050" b="0" dirty="0"/>
          </a:p>
        </p:txBody>
      </p:sp>
    </p:spTree>
    <p:extLst>
      <p:ext uri="{BB962C8B-B14F-4D97-AF65-F5344CB8AC3E}">
        <p14:creationId xmlns:p14="http://schemas.microsoft.com/office/powerpoint/2010/main" val="399145894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11"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7227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6" name="Footer Placeholder 5"/>
          <p:cNvSpPr>
            <a:spLocks noGrp="1"/>
          </p:cNvSpPr>
          <p:nvPr>
            <p:ph type="ftr" sz="quarter" idx="11"/>
          </p:nvPr>
        </p:nvSpPr>
        <p:spPr>
          <a:xfrm>
            <a:off x="3600450" y="6459786"/>
            <a:ext cx="3486150" cy="365125"/>
          </a:xfrm>
        </p:spPr>
        <p:txBody>
          <a:bodyPr/>
          <a:lstStyle>
            <a:lvl1pPr algn="l">
              <a:defRPr sz="1200">
                <a:solidFill>
                  <a:schemeClr val="tx2"/>
                </a:solidFill>
              </a:defRPr>
            </a:lvl1pPr>
          </a:lstStyle>
          <a:p>
            <a:pPr>
              <a:defRPr/>
            </a:pPr>
            <a:r>
              <a:rPr lang="en-US" smtClean="0"/>
              <a:t>Module 4: Interpreting Test Results and Reports</a:t>
            </a:r>
            <a:endParaRPr lang="en-US" dirty="0" smtClean="0"/>
          </a:p>
        </p:txBody>
      </p:sp>
      <p:sp>
        <p:nvSpPr>
          <p:cNvPr id="7" name="Slide Number Placeholder 6"/>
          <p:cNvSpPr>
            <a:spLocks noGrp="1"/>
          </p:cNvSpPr>
          <p:nvPr>
            <p:ph type="sldNum" sz="quarter" idx="12"/>
          </p:nvPr>
        </p:nvSpPr>
        <p:spPr/>
        <p:txBody>
          <a:bodyPr/>
          <a:lstStyle>
            <a:lvl1pPr>
              <a:defRPr>
                <a:solidFill>
                  <a:schemeClr val="tx2"/>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24285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a:ln>
                <a:noFill/>
              </a:ln>
              <a:solidFill>
                <a:srgbClr val="2428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363309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smtClean="0"/>
          </a:p>
        </p:txBody>
      </p:sp>
      <p:sp>
        <p:nvSpPr>
          <p:cNvPr id="11"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28225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304800" y="286605"/>
            <a:ext cx="8458200" cy="986020"/>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1331611"/>
            <a:ext cx="8458199" cy="4840589"/>
          </a:xfrm>
          <a:prstGeom prst="rect">
            <a:avLst/>
          </a:prstGeom>
        </p:spPr>
        <p:txBody>
          <a:bodyPr vert="horz" lIns="0" tIns="45720" rIns="0" bIns="45720" rtlCol="0">
            <a:normAutofit/>
          </a:bodyPr>
          <a:lstStyle/>
          <a:p>
            <a:pPr lvl="0"/>
            <a:r>
              <a:rPr lang="en-US" dirty="0" smtClean="0"/>
              <a:t>Edit Master text styles</a:t>
            </a:r>
          </a:p>
          <a:p>
            <a:pPr lvl="1"/>
            <a:r>
              <a:rPr lang="en-US" dirty="0" smtClean="0"/>
              <a:t>Second level</a:t>
            </a:r>
          </a:p>
          <a:p>
            <a:pPr lvl="3"/>
            <a:r>
              <a:rPr lang="en-US" dirty="0" smtClean="0"/>
              <a:t>Third level</a:t>
            </a:r>
          </a:p>
          <a:p>
            <a:pPr lvl="4"/>
            <a:r>
              <a:rPr lang="en-US" dirty="0" smtClean="0"/>
              <a:t>Fourth level</a:t>
            </a:r>
          </a:p>
          <a:p>
            <a:pPr lvl="5"/>
            <a:r>
              <a:rPr lang="en-US" dirty="0" smtClean="0"/>
              <a:t>Fifth level</a:t>
            </a:r>
            <a:endParaRPr lang="en-US" dirty="0"/>
          </a:p>
        </p:txBody>
      </p:sp>
      <p:sp>
        <p:nvSpPr>
          <p:cNvPr id="5" name="Footer Placeholder 4"/>
          <p:cNvSpPr>
            <a:spLocks noGrp="1"/>
          </p:cNvSpPr>
          <p:nvPr>
            <p:ph type="ftr" sz="quarter" idx="3"/>
          </p:nvPr>
        </p:nvSpPr>
        <p:spPr>
          <a:xfrm>
            <a:off x="304801" y="6459786"/>
            <a:ext cx="6076942" cy="365125"/>
          </a:xfrm>
          <a:prstGeom prst="rect">
            <a:avLst/>
          </a:prstGeom>
        </p:spPr>
        <p:txBody>
          <a:bodyPr vert="horz" lIns="91440" tIns="45720" rIns="91440" bIns="45720" rtlCol="0" anchor="ctr"/>
          <a:lstStyle>
            <a:lvl1pPr algn="l">
              <a:defRPr sz="1200" cap="none" baseline="0">
                <a:solidFill>
                  <a:srgbClr val="FFFFFF"/>
                </a:solidFill>
              </a:defRPr>
            </a:lvl1pPr>
          </a:lstStyle>
          <a:p>
            <a:pPr>
              <a:defRPr/>
            </a:pPr>
            <a:r>
              <a:rPr lang="en-US" smtClean="0"/>
              <a:t>Module 4: Interpreting Test Results and Reports</a:t>
            </a:r>
            <a:endParaRPr lang="en-US" dirty="0"/>
          </a:p>
        </p:txBody>
      </p:sp>
      <p:sp>
        <p:nvSpPr>
          <p:cNvPr id="6" name="Slide Number Placeholder 5"/>
          <p:cNvSpPr>
            <a:spLocks noGrp="1"/>
          </p:cNvSpPr>
          <p:nvPr>
            <p:ph type="sldNum" sz="quarter" idx="4"/>
          </p:nvPr>
        </p:nvSpPr>
        <p:spPr>
          <a:xfrm>
            <a:off x="7425344" y="6459786"/>
            <a:ext cx="1337655" cy="365125"/>
          </a:xfrm>
          <a:prstGeom prst="rect">
            <a:avLst/>
          </a:prstGeom>
        </p:spPr>
        <p:txBody>
          <a:bodyPr vert="horz" lIns="91440" tIns="45720" rIns="91440" bIns="45720" rtlCol="0" anchor="ctr"/>
          <a:lstStyle>
            <a:lvl1pPr algn="r">
              <a:defRPr sz="1200" b="0">
                <a:solidFill>
                  <a:schemeClr val="bg1"/>
                </a:solidFill>
              </a:defRPr>
            </a:lvl1pPr>
          </a:lstStyle>
          <a:p>
            <a:pPr>
              <a:defRPr/>
            </a:pPr>
            <a:fld id="{0F10CCFA-9720-4B79-87AD-568ED3307F7B}" type="slidenum">
              <a:rPr lang="en-US" smtClean="0"/>
              <a:pPr>
                <a:defRPr/>
              </a:pPr>
              <a:t>‹#›</a:t>
            </a:fld>
            <a:endParaRPr lang="en-US" dirty="0"/>
          </a:p>
        </p:txBody>
      </p:sp>
      <p:cxnSp>
        <p:nvCxnSpPr>
          <p:cNvPr id="10" name="Straight Connector 9"/>
          <p:cNvCxnSpPr/>
          <p:nvPr/>
        </p:nvCxnSpPr>
        <p:spPr>
          <a:xfrm>
            <a:off x="304800" y="1272625"/>
            <a:ext cx="8458199"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8529978"/>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Lst>
  <p:timing>
    <p:tnLst>
      <p:par>
        <p:cTn id="1" dur="indefinite" restart="never" nodeType="tmRoot"/>
      </p:par>
    </p:tnLst>
  </p:timing>
  <p:hf hdr="0" dt="0"/>
  <p:txStyles>
    <p:title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solidFill>
          <a:latin typeface="+mn-lt"/>
          <a:ea typeface="+mn-ea"/>
          <a:cs typeface="+mn-cs"/>
        </a:defRPr>
      </a:lvl1pPr>
      <a:lvl2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jpeg"/><Relationship Id="rId11" Type="http://schemas.openxmlformats.org/officeDocument/2006/relationships/image" Target="../media/image20.jpeg"/><Relationship Id="rId5" Type="http://schemas.openxmlformats.org/officeDocument/2006/relationships/image" Target="../media/image14.jpeg"/><Relationship Id="rId10" Type="http://schemas.openxmlformats.org/officeDocument/2006/relationships/image" Target="../media/image19.jpeg"/><Relationship Id="rId4" Type="http://schemas.openxmlformats.org/officeDocument/2006/relationships/image" Target="../media/image13.jpeg"/><Relationship Id="rId9" Type="http://schemas.openxmlformats.org/officeDocument/2006/relationships/image" Target="../media/image18.jpe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hyperlink" Target="https://www.casas.org/product-overviews/curriculum-management-instruction/sample-test-items"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4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6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6.gif"/><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2" name="Title 1"/>
          <p:cNvSpPr>
            <a:spLocks noGrp="1"/>
          </p:cNvSpPr>
          <p:nvPr>
            <p:ph type="title"/>
          </p:nvPr>
        </p:nvSpPr>
        <p:spPr>
          <a:xfrm>
            <a:off x="457200" y="758952"/>
            <a:ext cx="8305800" cy="3566160"/>
          </a:xfrm>
        </p:spPr>
        <p:txBody>
          <a:bodyPr>
            <a:normAutofit/>
          </a:bodyPr>
          <a:lstStyle/>
          <a:p>
            <a:pPr algn="ctr"/>
            <a:r>
              <a:rPr lang="en-US" sz="8900" dirty="0" smtClean="0"/>
              <a:t>Interpreting               </a:t>
            </a:r>
            <a:br>
              <a:rPr lang="en-US" sz="8900" dirty="0" smtClean="0"/>
            </a:br>
            <a:r>
              <a:rPr lang="en-US" sz="8900" dirty="0" smtClean="0"/>
              <a:t>		   Test Results </a:t>
            </a:r>
            <a:br>
              <a:rPr lang="en-US" sz="8900" dirty="0" smtClean="0"/>
            </a:br>
            <a:r>
              <a:rPr lang="en-US" sz="8900" dirty="0" smtClean="0"/>
              <a:t>&amp; Reports</a:t>
            </a:r>
            <a:endParaRPr lang="en-US" sz="8900" b="1" dirty="0"/>
          </a:p>
        </p:txBody>
      </p:sp>
      <p:sp>
        <p:nvSpPr>
          <p:cNvPr id="3" name="Subtitle 2"/>
          <p:cNvSpPr>
            <a:spLocks noGrp="1"/>
          </p:cNvSpPr>
          <p:nvPr>
            <p:ph type="body" idx="1"/>
          </p:nvPr>
        </p:nvSpPr>
        <p:spPr/>
        <p:txBody>
          <a:bodyPr>
            <a:normAutofit/>
          </a:bodyPr>
          <a:lstStyle/>
          <a:p>
            <a:pPr algn="ctr"/>
            <a:r>
              <a:rPr lang="en-US" sz="3600" b="1" dirty="0" smtClean="0"/>
              <a:t>Module 4</a:t>
            </a:r>
            <a:endParaRPr lang="en-US" sz="3600" b="1"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133600"/>
            <a:ext cx="2650149" cy="886780"/>
          </a:xfrm>
          <a:prstGeom prst="rect">
            <a:avLst/>
          </a:prstGeom>
        </p:spPr>
      </p:pic>
      <p:sp>
        <p:nvSpPr>
          <p:cNvPr id="4" name="Footer Placeholder 3"/>
          <p:cNvSpPr>
            <a:spLocks noGrp="1"/>
          </p:cNvSpPr>
          <p:nvPr>
            <p:ph type="ftr" sz="quarter" idx="3"/>
          </p:nvPr>
        </p:nvSpPr>
        <p:spPr/>
        <p:txBody>
          <a:bodyPr/>
          <a:lstStyle/>
          <a:p>
            <a:pPr>
              <a:defRPr/>
            </a:pPr>
            <a:r>
              <a:rPr lang="en-US" smtClean="0"/>
              <a:t>Module 4: Interpreting Test Results and Reports</a:t>
            </a:r>
            <a:endParaRPr lang="en-US" dirty="0" smtClean="0"/>
          </a:p>
        </p:txBody>
      </p:sp>
    </p:spTree>
    <p:extLst>
      <p:ext uri="{BB962C8B-B14F-4D97-AF65-F5344CB8AC3E}">
        <p14:creationId xmlns:p14="http://schemas.microsoft.com/office/powerpoint/2010/main" val="18846901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p:cNvSpPr txBox="1"/>
          <p:nvPr/>
        </p:nvSpPr>
        <p:spPr>
          <a:xfrm>
            <a:off x="3581400" y="5177840"/>
            <a:ext cx="6248400" cy="1431161"/>
          </a:xfrm>
          <a:prstGeom prst="rect">
            <a:avLst/>
          </a:prstGeom>
          <a:noFill/>
        </p:spPr>
        <p:txBody>
          <a:bodyPr wrap="square" rtlCol="0">
            <a:spAutoFit/>
          </a:bodyPr>
          <a:lstStyle/>
          <a:p>
            <a:r>
              <a:rPr lang="en-US" sz="2800" b="1" dirty="0" smtClean="0">
                <a:solidFill>
                  <a:srgbClr val="7030A0"/>
                </a:solidFill>
              </a:rPr>
              <a:t>CCR Standard</a:t>
            </a:r>
          </a:p>
          <a:p>
            <a:endParaRPr lang="en-US" sz="1100" dirty="0" smtClean="0">
              <a:solidFill>
                <a:srgbClr val="7030A0"/>
              </a:solidFill>
            </a:endParaRPr>
          </a:p>
          <a:p>
            <a:r>
              <a:rPr lang="en-US" sz="2400" dirty="0" smtClean="0">
                <a:solidFill>
                  <a:srgbClr val="7030A0"/>
                </a:solidFill>
              </a:rPr>
              <a:t>R4.B, C:  Interpret words and phrases </a:t>
            </a:r>
            <a:br>
              <a:rPr lang="en-US" sz="2400" dirty="0" smtClean="0">
                <a:solidFill>
                  <a:srgbClr val="7030A0"/>
                </a:solidFill>
              </a:rPr>
            </a:br>
            <a:r>
              <a:rPr lang="en-US" sz="2400" dirty="0" smtClean="0">
                <a:solidFill>
                  <a:srgbClr val="7030A0"/>
                </a:solidFill>
              </a:rPr>
              <a:t>	  in a text</a:t>
            </a:r>
            <a:endParaRPr lang="en-US" sz="2400" dirty="0">
              <a:solidFill>
                <a:srgbClr val="7030A0"/>
              </a:solidFill>
            </a:endParaRPr>
          </a:p>
        </p:txBody>
      </p:sp>
      <p:sp>
        <p:nvSpPr>
          <p:cNvPr id="2" name="Footer Placeholder 1"/>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8" name="TextBox 7"/>
          <p:cNvSpPr txBox="1"/>
          <p:nvPr/>
        </p:nvSpPr>
        <p:spPr>
          <a:xfrm>
            <a:off x="533400" y="4038600"/>
            <a:ext cx="7373389" cy="2677656"/>
          </a:xfrm>
          <a:prstGeom prst="rect">
            <a:avLst/>
          </a:prstGeom>
          <a:noFill/>
        </p:spPr>
        <p:txBody>
          <a:bodyPr wrap="square" rtlCol="0">
            <a:spAutoFit/>
          </a:bodyPr>
          <a:lstStyle/>
          <a:p>
            <a:r>
              <a:rPr lang="en-US" sz="2400" dirty="0" smtClean="0"/>
              <a:t>In line 2, which word means the same as the underlined word </a:t>
            </a:r>
            <a:r>
              <a:rPr lang="en-US" sz="2400" u="sng" dirty="0" smtClean="0"/>
              <a:t>liberal</a:t>
            </a:r>
            <a:r>
              <a:rPr lang="en-US" sz="2400" dirty="0" smtClean="0"/>
              <a:t> in this announcement?</a:t>
            </a:r>
          </a:p>
          <a:p>
            <a:endParaRPr lang="en-US" sz="2400" dirty="0" smtClean="0"/>
          </a:p>
          <a:p>
            <a:pPr marL="342900" indent="-342900">
              <a:buAutoNum type="alphaUcPeriod"/>
            </a:pPr>
            <a:r>
              <a:rPr lang="en-US" sz="2400" dirty="0" smtClean="0"/>
              <a:t>generous</a:t>
            </a:r>
          </a:p>
          <a:p>
            <a:pPr marL="342900" indent="-342900">
              <a:buAutoNum type="alphaUcPeriod"/>
            </a:pPr>
            <a:r>
              <a:rPr lang="en-US" sz="2400" dirty="0" smtClean="0"/>
              <a:t>radical</a:t>
            </a:r>
          </a:p>
          <a:p>
            <a:pPr marL="342900" indent="-342900">
              <a:buAutoNum type="alphaUcPeriod"/>
            </a:pPr>
            <a:r>
              <a:rPr lang="en-US" sz="2400" dirty="0" smtClean="0"/>
              <a:t>traditional</a:t>
            </a:r>
          </a:p>
          <a:p>
            <a:pPr marL="342900" indent="-342900">
              <a:buAutoNum type="alphaUcPeriod"/>
            </a:pPr>
            <a:r>
              <a:rPr lang="en-US" sz="2400" dirty="0" smtClean="0"/>
              <a:t>widespread</a:t>
            </a:r>
            <a:endParaRPr lang="en-US" sz="2400"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8341821" cy="3828896"/>
          </a:xfrm>
          <a:prstGeom prst="rect">
            <a:avLst/>
          </a:prstGeom>
        </p:spPr>
      </p:pic>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10</a:t>
            </a:fld>
            <a:endParaRPr lang="en-US" sz="1050" b="0" dirty="0"/>
          </a:p>
        </p:txBody>
      </p:sp>
    </p:spTree>
    <p:extLst>
      <p:ext uri="{BB962C8B-B14F-4D97-AF65-F5344CB8AC3E}">
        <p14:creationId xmlns:p14="http://schemas.microsoft.com/office/powerpoint/2010/main" val="34019034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CASAS Reading Standards Categories</a:t>
            </a:r>
            <a:endParaRPr lang="en-US" b="1" dirty="0">
              <a:solidFill>
                <a:srgbClr val="00B050"/>
              </a:solidFill>
            </a:endParaRPr>
          </a:p>
        </p:txBody>
      </p:sp>
      <p:sp>
        <p:nvSpPr>
          <p:cNvPr id="4" name="TextBox 3"/>
          <p:cNvSpPr txBox="1"/>
          <p:nvPr/>
        </p:nvSpPr>
        <p:spPr>
          <a:xfrm>
            <a:off x="277812" y="1679578"/>
            <a:ext cx="8866188" cy="4401205"/>
          </a:xfrm>
          <a:prstGeom prst="rect">
            <a:avLst/>
          </a:prstGeom>
          <a:noFill/>
        </p:spPr>
        <p:txBody>
          <a:bodyPr wrap="square" rtlCol="0">
            <a:spAutoFit/>
          </a:bodyPr>
          <a:lstStyle/>
          <a:p>
            <a:r>
              <a:rPr lang="en-US" sz="2800" dirty="0" smtClean="0"/>
              <a:t>RDG 1 - Foundational Literacy</a:t>
            </a:r>
          </a:p>
          <a:p>
            <a:endParaRPr lang="en-US" sz="2800" dirty="0" smtClean="0"/>
          </a:p>
          <a:p>
            <a:r>
              <a:rPr lang="en-US" sz="2800" dirty="0" smtClean="0"/>
              <a:t>RDG 2 - Language and Vocabulary</a:t>
            </a:r>
          </a:p>
          <a:p>
            <a:endParaRPr lang="en-US" sz="2800" dirty="0" smtClean="0"/>
          </a:p>
          <a:p>
            <a:r>
              <a:rPr lang="en-US" sz="2800" dirty="0" smtClean="0"/>
              <a:t>RDG 3 - Reading Comprehension Skills and Strategies</a:t>
            </a:r>
          </a:p>
          <a:p>
            <a:endParaRPr lang="en-US" sz="2800" dirty="0" smtClean="0"/>
          </a:p>
          <a:p>
            <a:r>
              <a:rPr lang="en-US" sz="2800" dirty="0" smtClean="0"/>
              <a:t>RDG 4 - Higher Order Reading Skills and Strategies</a:t>
            </a:r>
          </a:p>
          <a:p>
            <a:endParaRPr lang="en-US" sz="2800" dirty="0" smtClean="0"/>
          </a:p>
          <a:p>
            <a:r>
              <a:rPr lang="en-US" sz="2800" dirty="0" smtClean="0"/>
              <a:t>RDG 5 - Higher Order Reading Skills and Strategies – </a:t>
            </a:r>
            <a:br>
              <a:rPr lang="en-US" sz="2800" dirty="0" smtClean="0"/>
            </a:br>
            <a:r>
              <a:rPr lang="en-US" sz="2800" dirty="0" smtClean="0"/>
              <a:t>		Literary Texts Only</a:t>
            </a:r>
            <a:endParaRPr lang="en-US" sz="2800"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4"/>
          </p:nvPr>
        </p:nvSpPr>
        <p:spPr/>
        <p:txBody>
          <a:bodyPr/>
          <a:lstStyle/>
          <a:p>
            <a:pPr>
              <a:defRPr/>
            </a:pPr>
            <a:fld id="{0F10CCFA-9720-4B79-87AD-568ED3307F7B}" type="slidenum">
              <a:rPr lang="en-US" b="0" smtClean="0"/>
              <a:pPr>
                <a:defRPr/>
              </a:pPr>
              <a:t>11</a:t>
            </a:fld>
            <a:endParaRPr lang="en-US" sz="1050" b="0" dirty="0"/>
          </a:p>
        </p:txBody>
      </p:sp>
    </p:spTree>
    <p:extLst>
      <p:ext uri="{BB962C8B-B14F-4D97-AF65-F5344CB8AC3E}">
        <p14:creationId xmlns:p14="http://schemas.microsoft.com/office/powerpoint/2010/main" val="2727884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1" y="152401"/>
            <a:ext cx="8458200" cy="685799"/>
          </a:xfrm>
        </p:spPr>
        <p:txBody>
          <a:bodyPr/>
          <a:lstStyle/>
          <a:p>
            <a:r>
              <a:rPr lang="en-US" b="1" dirty="0" smtClean="0">
                <a:solidFill>
                  <a:srgbClr val="00B050"/>
                </a:solidFill>
              </a:rPr>
              <a:t>CASAS Reading Standards </a:t>
            </a:r>
            <a:r>
              <a:rPr lang="en-US" b="1" dirty="0" smtClean="0"/>
              <a:t>example</a:t>
            </a:r>
            <a:endParaRPr lang="en-US" b="1" dirty="0"/>
          </a:p>
        </p:txBody>
      </p:sp>
      <p:sp>
        <p:nvSpPr>
          <p:cNvPr id="10" name="TextBox 9"/>
          <p:cNvSpPr txBox="1"/>
          <p:nvPr/>
        </p:nvSpPr>
        <p:spPr>
          <a:xfrm>
            <a:off x="327838" y="795634"/>
            <a:ext cx="6743700" cy="461665"/>
          </a:xfrm>
          <a:prstGeom prst="rect">
            <a:avLst/>
          </a:prstGeom>
          <a:noFill/>
        </p:spPr>
        <p:txBody>
          <a:bodyPr wrap="square" rtlCol="0">
            <a:spAutoFit/>
          </a:bodyPr>
          <a:lstStyle/>
          <a:p>
            <a:r>
              <a:rPr lang="en-US" sz="2400" b="1" dirty="0" smtClean="0"/>
              <a:t>RDG 2  </a:t>
            </a:r>
            <a:r>
              <a:rPr lang="en-US" sz="2400" dirty="0" smtClean="0"/>
              <a:t>Language and Vocabulary</a:t>
            </a:r>
            <a:endParaRPr lang="en-US" sz="2400"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graphicFrame>
        <p:nvGraphicFramePr>
          <p:cNvPr id="11" name="Table 10"/>
          <p:cNvGraphicFramePr>
            <a:graphicFrameLocks noGrp="1"/>
          </p:cNvGraphicFramePr>
          <p:nvPr>
            <p:extLst>
              <p:ext uri="{D42A27DB-BD31-4B8C-83A1-F6EECF244321}">
                <p14:modId xmlns:p14="http://schemas.microsoft.com/office/powerpoint/2010/main" val="2186094908"/>
              </p:ext>
            </p:extLst>
          </p:nvPr>
        </p:nvGraphicFramePr>
        <p:xfrm>
          <a:off x="457203" y="2346960"/>
          <a:ext cx="7924796" cy="3977640"/>
        </p:xfrm>
        <a:graphic>
          <a:graphicData uri="http://schemas.openxmlformats.org/drawingml/2006/table">
            <a:tbl>
              <a:tblPr firstRow="1" firstCol="1" lastRow="1" lastCol="1" bandRow="1" bandCol="1"/>
              <a:tblGrid>
                <a:gridCol w="796907">
                  <a:extLst>
                    <a:ext uri="{9D8B030D-6E8A-4147-A177-3AD203B41FA5}">
                      <a16:colId xmlns:a16="http://schemas.microsoft.com/office/drawing/2014/main" val="1446791971"/>
                    </a:ext>
                  </a:extLst>
                </a:gridCol>
                <a:gridCol w="5312714">
                  <a:extLst>
                    <a:ext uri="{9D8B030D-6E8A-4147-A177-3AD203B41FA5}">
                      <a16:colId xmlns:a16="http://schemas.microsoft.com/office/drawing/2014/main" val="3622605942"/>
                    </a:ext>
                  </a:extLst>
                </a:gridCol>
                <a:gridCol w="225790">
                  <a:extLst>
                    <a:ext uri="{9D8B030D-6E8A-4147-A177-3AD203B41FA5}">
                      <a16:colId xmlns:a16="http://schemas.microsoft.com/office/drawing/2014/main" val="3911612366"/>
                    </a:ext>
                  </a:extLst>
                </a:gridCol>
                <a:gridCol w="225790">
                  <a:extLst>
                    <a:ext uri="{9D8B030D-6E8A-4147-A177-3AD203B41FA5}">
                      <a16:colId xmlns:a16="http://schemas.microsoft.com/office/drawing/2014/main" val="3658101407"/>
                    </a:ext>
                  </a:extLst>
                </a:gridCol>
                <a:gridCol w="225790">
                  <a:extLst>
                    <a:ext uri="{9D8B030D-6E8A-4147-A177-3AD203B41FA5}">
                      <a16:colId xmlns:a16="http://schemas.microsoft.com/office/drawing/2014/main" val="969324143"/>
                    </a:ext>
                  </a:extLst>
                </a:gridCol>
                <a:gridCol w="225790">
                  <a:extLst>
                    <a:ext uri="{9D8B030D-6E8A-4147-A177-3AD203B41FA5}">
                      <a16:colId xmlns:a16="http://schemas.microsoft.com/office/drawing/2014/main" val="502316708"/>
                    </a:ext>
                  </a:extLst>
                </a:gridCol>
                <a:gridCol w="225790">
                  <a:extLst>
                    <a:ext uri="{9D8B030D-6E8A-4147-A177-3AD203B41FA5}">
                      <a16:colId xmlns:a16="http://schemas.microsoft.com/office/drawing/2014/main" val="1338511076"/>
                    </a:ext>
                  </a:extLst>
                </a:gridCol>
                <a:gridCol w="225790">
                  <a:extLst>
                    <a:ext uri="{9D8B030D-6E8A-4147-A177-3AD203B41FA5}">
                      <a16:colId xmlns:a16="http://schemas.microsoft.com/office/drawing/2014/main" val="4091265360"/>
                    </a:ext>
                  </a:extLst>
                </a:gridCol>
                <a:gridCol w="225790">
                  <a:extLst>
                    <a:ext uri="{9D8B030D-6E8A-4147-A177-3AD203B41FA5}">
                      <a16:colId xmlns:a16="http://schemas.microsoft.com/office/drawing/2014/main" val="2224791811"/>
                    </a:ext>
                  </a:extLst>
                </a:gridCol>
                <a:gridCol w="234645">
                  <a:extLst>
                    <a:ext uri="{9D8B030D-6E8A-4147-A177-3AD203B41FA5}">
                      <a16:colId xmlns:a16="http://schemas.microsoft.com/office/drawing/2014/main" val="721646203"/>
                    </a:ext>
                  </a:extLst>
                </a:gridCol>
              </a:tblGrid>
              <a:tr h="206611">
                <a:tc>
                  <a:txBody>
                    <a:bodyPr/>
                    <a:lstStyle/>
                    <a:p>
                      <a:pPr marL="0" marR="0">
                        <a:spcBef>
                          <a:spcPts val="200"/>
                        </a:spcBef>
                        <a:spcAft>
                          <a:spcPts val="200"/>
                        </a:spcAft>
                      </a:pPr>
                      <a:r>
                        <a:rPr lang="en-US" sz="1600" b="1" dirty="0">
                          <a:effectLst/>
                          <a:latin typeface="Times New Roman" panose="02020603050405020304" pitchFamily="18" charset="0"/>
                          <a:ea typeface="Malgun Gothic" panose="020B0503020000020004" pitchFamily="34" charset="-127"/>
                        </a:rPr>
                        <a:t>RDG 2</a:t>
                      </a:r>
                      <a:endParaRPr lang="en-US" sz="16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200"/>
                        </a:spcBef>
                        <a:spcAft>
                          <a:spcPts val="200"/>
                        </a:spcAft>
                      </a:pPr>
                      <a:r>
                        <a:rPr lang="en-US" sz="1600" b="1" dirty="0">
                          <a:effectLst/>
                          <a:latin typeface="Times New Roman" panose="02020603050405020304" pitchFamily="18" charset="0"/>
                          <a:ea typeface="Malgun Gothic" panose="020B0503020000020004" pitchFamily="34" charset="-127"/>
                        </a:rPr>
                        <a:t>Language and Vocabulary</a:t>
                      </a:r>
                      <a:endParaRPr lang="en-US" sz="1600" dirty="0">
                        <a:effectLst/>
                        <a:latin typeface="Times New Roman" panose="02020603050405020304" pitchFamily="18" charset="0"/>
                        <a:ea typeface="Malgun Gothic" panose="020B0503020000020004" pitchFamily="34" charset="-127"/>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tc>
                  <a:txBody>
                    <a:bodyPr/>
                    <a:lstStyle/>
                    <a:p>
                      <a:pPr marL="0" marR="0" algn="ctr">
                        <a:spcBef>
                          <a:spcPts val="4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1DD"/>
                    </a:solidFill>
                  </a:tcPr>
                </a:tc>
                <a:extLst>
                  <a:ext uri="{0D108BD9-81ED-4DB2-BD59-A6C34878D82A}">
                    <a16:rowId xmlns:a16="http://schemas.microsoft.com/office/drawing/2014/main" val="1423415365"/>
                  </a:ext>
                </a:extLst>
              </a:tr>
              <a:tr h="705556">
                <a:tc>
                  <a:txBody>
                    <a:bodyPr/>
                    <a:lstStyle/>
                    <a:p>
                      <a:pPr marL="0" marR="0">
                        <a:spcBef>
                          <a:spcPts val="200"/>
                        </a:spcBef>
                        <a:spcAft>
                          <a:spcPts val="200"/>
                        </a:spcAft>
                      </a:pPr>
                      <a:r>
                        <a:rPr lang="en-US" sz="1600" dirty="0">
                          <a:effectLst/>
                          <a:latin typeface="Times New Roman" panose="02020603050405020304" pitchFamily="18" charset="0"/>
                          <a:ea typeface="Malgun Gothic" panose="020B0503020000020004" pitchFamily="34" charset="-127"/>
                        </a:rPr>
                        <a:t>RDG 2.1</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Interpret the conventions of standard English including </a:t>
                      </a:r>
                      <a:r>
                        <a:rPr lang="en-US" sz="1600" b="1" dirty="0">
                          <a:effectLst/>
                          <a:latin typeface="Times New Roman" panose="02020603050405020304" pitchFamily="18" charset="0"/>
                          <a:ea typeface="Malgun Gothic" panose="020B0503020000020004" pitchFamily="34" charset="-127"/>
                          <a:cs typeface="Calibri" panose="020F0502020204030204" pitchFamily="34" charset="0"/>
                        </a:rPr>
                        <a:t>punctuation</a:t>
                      </a: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 (e.g., periods, appropriate placement of commas, quotation marks) and </a:t>
                      </a:r>
                      <a:r>
                        <a:rPr lang="en-US" sz="1600" b="1" dirty="0">
                          <a:effectLst/>
                          <a:latin typeface="Times New Roman" panose="02020603050405020304" pitchFamily="18" charset="0"/>
                          <a:ea typeface="Malgun Gothic" panose="020B0503020000020004" pitchFamily="34" charset="-127"/>
                          <a:cs typeface="Calibri" panose="020F0502020204030204" pitchFamily="34" charset="0"/>
                        </a:rPr>
                        <a:t>capitalization</a:t>
                      </a: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 (e.g., at the beginning of a sentence, proper nouns). </a:t>
                      </a:r>
                      <a:endParaRPr lang="en-US" sz="1600" dirty="0">
                        <a:effectLst/>
                        <a:latin typeface="Times New Roman" panose="02020603050405020304" pitchFamily="18" charset="0"/>
                        <a:ea typeface="Malgun Gothic" panose="020B0503020000020004" pitchFamily="34" charset="-127"/>
                      </a:endParaRPr>
                    </a:p>
                    <a:p>
                      <a:pPr marL="0" marR="0">
                        <a:spcBef>
                          <a:spcPts val="200"/>
                        </a:spcBef>
                        <a:spcAft>
                          <a:spcPts val="200"/>
                        </a:spcAft>
                      </a:pP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[L2. A, B, C, D, E]</a:t>
                      </a:r>
                      <a:endParaRPr lang="en-US" sz="1600" dirty="0">
                        <a:effectLst/>
                        <a:latin typeface="Times New Roman" panose="02020603050405020304" pitchFamily="18" charset="0"/>
                        <a:ea typeface="Malgun Gothic" panose="020B0503020000020004" pitchFamily="34" charset="-127"/>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0323309"/>
                  </a:ext>
                </a:extLst>
              </a:tr>
              <a:tr h="536222">
                <a:tc>
                  <a:txBody>
                    <a:bodyPr/>
                    <a:lstStyle/>
                    <a:p>
                      <a:pPr marL="0" marR="0">
                        <a:spcBef>
                          <a:spcPts val="200"/>
                        </a:spcBef>
                        <a:spcAft>
                          <a:spcPts val="200"/>
                        </a:spcAft>
                      </a:pPr>
                      <a:r>
                        <a:rPr lang="en-US" sz="1600">
                          <a:effectLst/>
                          <a:latin typeface="Times New Roman" panose="02020603050405020304" pitchFamily="18" charset="0"/>
                          <a:ea typeface="Malgun Gothic" panose="020B0503020000020004" pitchFamily="34" charset="-127"/>
                        </a:rPr>
                        <a:t>RDG 2.2</a:t>
                      </a:r>
                    </a:p>
                    <a:p>
                      <a:pPr marL="0" marR="0">
                        <a:spcBef>
                          <a:spcPts val="0"/>
                        </a:spcBef>
                        <a:spcAft>
                          <a:spcPts val="0"/>
                        </a:spcAft>
                      </a:pPr>
                      <a:r>
                        <a:rPr lang="en-US" sz="1600">
                          <a:effectLst/>
                          <a:latin typeface="Times New Roman" panose="02020603050405020304" pitchFamily="18" charset="0"/>
                          <a:ea typeface="Malgun Gothic" panose="020B0503020000020004" pitchFamily="34" charset="-127"/>
                        </a:rPr>
                        <a:t> </a:t>
                      </a:r>
                    </a:p>
                    <a:p>
                      <a:pPr marL="0" marR="0">
                        <a:spcBef>
                          <a:spcPts val="0"/>
                        </a:spcBef>
                        <a:spcAft>
                          <a:spcPts val="0"/>
                        </a:spcAft>
                        <a:tabLst>
                          <a:tab pos="476885" algn="l"/>
                        </a:tabLs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Read and interpret </a:t>
                      </a:r>
                      <a:r>
                        <a:rPr lang="en-US" sz="1600" b="1" dirty="0">
                          <a:effectLst/>
                          <a:latin typeface="Times New Roman" panose="02020603050405020304" pitchFamily="18" charset="0"/>
                          <a:ea typeface="Malgun Gothic" panose="020B0503020000020004" pitchFamily="34" charset="-127"/>
                          <a:cs typeface="Calibri" panose="020F0502020204030204" pitchFamily="34" charset="0"/>
                        </a:rPr>
                        <a:t>high-frequency words, phrases, and abbreviations</a:t>
                      </a: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 in everyday contexts (e.g., signs, ads, labels, forms).</a:t>
                      </a:r>
                      <a:endParaRPr lang="en-US" sz="1600" dirty="0">
                        <a:effectLst/>
                        <a:latin typeface="Times New Roman" panose="02020603050405020304" pitchFamily="18" charset="0"/>
                        <a:ea typeface="Malgun Gothic" panose="020B0503020000020004" pitchFamily="34" charset="-127"/>
                      </a:endParaRPr>
                    </a:p>
                    <a:p>
                      <a:pPr marL="0" marR="0">
                        <a:spcBef>
                          <a:spcPts val="200"/>
                        </a:spcBef>
                        <a:spcAft>
                          <a:spcPts val="200"/>
                        </a:spcAft>
                      </a:pPr>
                      <a:r>
                        <a:rPr lang="en-US" sz="1600" dirty="0">
                          <a:effectLst/>
                          <a:latin typeface="Times New Roman" panose="02020603050405020304" pitchFamily="18" charset="0"/>
                          <a:ea typeface="Malgun Gothic" panose="020B0503020000020004" pitchFamily="34" charset="-127"/>
                          <a:cs typeface="Calibri" panose="020F0502020204030204" pitchFamily="34" charset="0"/>
                        </a:rPr>
                        <a:t>[L6. A, B] [R4. A]</a:t>
                      </a:r>
                      <a:endParaRPr lang="en-US" sz="1600" dirty="0">
                        <a:effectLst/>
                        <a:latin typeface="Times New Roman" panose="02020603050405020304" pitchFamily="18" charset="0"/>
                        <a:ea typeface="Malgun Gothic" panose="020B0503020000020004" pitchFamily="34" charset="-127"/>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35885985"/>
                  </a:ext>
                </a:extLst>
              </a:tr>
              <a:tr h="874889">
                <a:tc>
                  <a:txBody>
                    <a:bodyPr/>
                    <a:lstStyle/>
                    <a:p>
                      <a:pPr marL="0" marR="0">
                        <a:spcBef>
                          <a:spcPts val="200"/>
                        </a:spcBef>
                        <a:spcAft>
                          <a:spcPts val="200"/>
                        </a:spcAft>
                      </a:pPr>
                      <a:r>
                        <a:rPr lang="en-US" sz="1600" dirty="0">
                          <a:effectLst/>
                          <a:latin typeface="Times New Roman" panose="02020603050405020304" pitchFamily="18" charset="0"/>
                          <a:ea typeface="Malgun Gothic" panose="020B0503020000020004" pitchFamily="34" charset="-127"/>
                        </a:rPr>
                        <a:t>RDG 2.3</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600"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Interpret accurately a range of general </a:t>
                      </a:r>
                      <a:r>
                        <a:rPr lang="en-US" sz="1600" b="1"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academic</a:t>
                      </a:r>
                      <a:r>
                        <a:rPr lang="en-US" sz="1600"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 (e.g., indicate, procedure, evidence), </a:t>
                      </a:r>
                      <a:r>
                        <a:rPr lang="en-US" sz="1600" b="1"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technical</a:t>
                      </a:r>
                      <a:r>
                        <a:rPr lang="en-US" sz="1600"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 (e.g., phlebotomist), </a:t>
                      </a:r>
                      <a:r>
                        <a:rPr lang="en-US" sz="1600" b="1"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and domain-specific words and phrases</a:t>
                      </a:r>
                      <a:r>
                        <a:rPr lang="en-US" sz="1600" dirty="0">
                          <a:solidFill>
                            <a:srgbClr val="000000"/>
                          </a:solidFill>
                          <a:effectLst/>
                          <a:latin typeface="Times New Roman" panose="02020603050405020304" pitchFamily="18" charset="0"/>
                          <a:ea typeface="Malgun Gothic" panose="020B0503020000020004" pitchFamily="34" charset="-127"/>
                          <a:cs typeface="Calibri" panose="020F0502020204030204" pitchFamily="34" charset="0"/>
                        </a:rPr>
                        <a:t> (e.g., endangered species, peace treaty) in context, including collocations (e.g., count on, happen to).</a:t>
                      </a:r>
                      <a:endParaRPr lang="en-US" sz="1600" dirty="0">
                        <a:effectLst/>
                        <a:latin typeface="Times New Roman" panose="02020603050405020304" pitchFamily="18" charset="0"/>
                        <a:ea typeface="Malgun Gothic" panose="020B0503020000020004" pitchFamily="34" charset="-127"/>
                      </a:endParaRPr>
                    </a:p>
                    <a:p>
                      <a:pPr marL="0" marR="0">
                        <a:spcBef>
                          <a:spcPts val="200"/>
                        </a:spcBef>
                        <a:spcAft>
                          <a:spcPts val="200"/>
                        </a:spcAft>
                      </a:pPr>
                      <a:r>
                        <a:rPr lang="es-MX" sz="1600" dirty="0">
                          <a:effectLst/>
                          <a:latin typeface="Times New Roman" panose="02020603050405020304" pitchFamily="18" charset="0"/>
                          <a:ea typeface="Malgun Gothic" panose="020B0503020000020004" pitchFamily="34" charset="-127"/>
                          <a:cs typeface="Calibri" panose="020F0502020204030204" pitchFamily="34" charset="0"/>
                        </a:rPr>
                        <a:t>[L6. B, C, D, E] [R4. B, C, D, E]</a:t>
                      </a:r>
                      <a:endParaRPr lang="en-US" sz="1600" dirty="0">
                        <a:effectLst/>
                        <a:latin typeface="Times New Roman" panose="02020603050405020304" pitchFamily="18" charset="0"/>
                        <a:ea typeface="Malgun Gothic" panose="020B0503020000020004" pitchFamily="34" charset="-127"/>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s-MX" sz="1600">
                          <a:effectLst/>
                          <a:latin typeface="Times New Roman" panose="02020603050405020304" pitchFamily="18" charset="0"/>
                          <a:ea typeface="Malgun Gothic" panose="020B0503020000020004" pitchFamily="34" charset="-127"/>
                        </a:rPr>
                        <a:t> </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s-MX" sz="1600">
                          <a:effectLst/>
                          <a:latin typeface="Times New Roman" panose="02020603050405020304" pitchFamily="18" charset="0"/>
                          <a:ea typeface="Malgun Gothic" panose="020B0503020000020004" pitchFamily="34" charset="-127"/>
                        </a:rPr>
                        <a:t> </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s-MX" sz="1600">
                          <a:effectLst/>
                          <a:latin typeface="Times New Roman" panose="02020603050405020304" pitchFamily="18" charset="0"/>
                          <a:ea typeface="Malgun Gothic" panose="020B0503020000020004" pitchFamily="34" charset="-127"/>
                        </a:rPr>
                        <a:t> </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n-US" sz="16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0" marR="0" algn="ctr">
                        <a:spcBef>
                          <a:spcPts val="600"/>
                        </a:spcBef>
                        <a:spcAft>
                          <a:spcPts val="0"/>
                        </a:spcAft>
                      </a:pPr>
                      <a:r>
                        <a:rPr lang="en-US" sz="1600" dirty="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16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4154770514"/>
                  </a:ext>
                </a:extLst>
              </a:tr>
            </a:tbl>
          </a:graphicData>
        </a:graphic>
      </p:graphicFrame>
      <p:graphicFrame>
        <p:nvGraphicFramePr>
          <p:cNvPr id="12" name="Table 11"/>
          <p:cNvGraphicFramePr>
            <a:graphicFrameLocks noGrp="1"/>
          </p:cNvGraphicFramePr>
          <p:nvPr>
            <p:extLst>
              <p:ext uri="{D42A27DB-BD31-4B8C-83A1-F6EECF244321}">
                <p14:modId xmlns:p14="http://schemas.microsoft.com/office/powerpoint/2010/main" val="1048434377"/>
              </p:ext>
            </p:extLst>
          </p:nvPr>
        </p:nvGraphicFramePr>
        <p:xfrm>
          <a:off x="451814" y="1371600"/>
          <a:ext cx="7930185" cy="975360"/>
        </p:xfrm>
        <a:graphic>
          <a:graphicData uri="http://schemas.openxmlformats.org/drawingml/2006/table">
            <a:tbl>
              <a:tblPr firstRow="1" firstCol="1" lastRow="1" lastCol="1" bandRow="1" bandCol="1"/>
              <a:tblGrid>
                <a:gridCol w="797449">
                  <a:extLst>
                    <a:ext uri="{9D8B030D-6E8A-4147-A177-3AD203B41FA5}">
                      <a16:colId xmlns:a16="http://schemas.microsoft.com/office/drawing/2014/main" val="1718350378"/>
                    </a:ext>
                  </a:extLst>
                </a:gridCol>
                <a:gridCol w="5316324">
                  <a:extLst>
                    <a:ext uri="{9D8B030D-6E8A-4147-A177-3AD203B41FA5}">
                      <a16:colId xmlns:a16="http://schemas.microsoft.com/office/drawing/2014/main" val="2560501290"/>
                    </a:ext>
                  </a:extLst>
                </a:gridCol>
                <a:gridCol w="225944">
                  <a:extLst>
                    <a:ext uri="{9D8B030D-6E8A-4147-A177-3AD203B41FA5}">
                      <a16:colId xmlns:a16="http://schemas.microsoft.com/office/drawing/2014/main" val="607905299"/>
                    </a:ext>
                  </a:extLst>
                </a:gridCol>
                <a:gridCol w="225944">
                  <a:extLst>
                    <a:ext uri="{9D8B030D-6E8A-4147-A177-3AD203B41FA5}">
                      <a16:colId xmlns:a16="http://schemas.microsoft.com/office/drawing/2014/main" val="1078405896"/>
                    </a:ext>
                  </a:extLst>
                </a:gridCol>
                <a:gridCol w="225944">
                  <a:extLst>
                    <a:ext uri="{9D8B030D-6E8A-4147-A177-3AD203B41FA5}">
                      <a16:colId xmlns:a16="http://schemas.microsoft.com/office/drawing/2014/main" val="1363356058"/>
                    </a:ext>
                  </a:extLst>
                </a:gridCol>
                <a:gridCol w="225944">
                  <a:extLst>
                    <a:ext uri="{9D8B030D-6E8A-4147-A177-3AD203B41FA5}">
                      <a16:colId xmlns:a16="http://schemas.microsoft.com/office/drawing/2014/main" val="4066429833"/>
                    </a:ext>
                  </a:extLst>
                </a:gridCol>
                <a:gridCol w="225944">
                  <a:extLst>
                    <a:ext uri="{9D8B030D-6E8A-4147-A177-3AD203B41FA5}">
                      <a16:colId xmlns:a16="http://schemas.microsoft.com/office/drawing/2014/main" val="2456082524"/>
                    </a:ext>
                  </a:extLst>
                </a:gridCol>
                <a:gridCol w="225944">
                  <a:extLst>
                    <a:ext uri="{9D8B030D-6E8A-4147-A177-3AD203B41FA5}">
                      <a16:colId xmlns:a16="http://schemas.microsoft.com/office/drawing/2014/main" val="2674973248"/>
                    </a:ext>
                  </a:extLst>
                </a:gridCol>
                <a:gridCol w="225944">
                  <a:extLst>
                    <a:ext uri="{9D8B030D-6E8A-4147-A177-3AD203B41FA5}">
                      <a16:colId xmlns:a16="http://schemas.microsoft.com/office/drawing/2014/main" val="1687263314"/>
                    </a:ext>
                  </a:extLst>
                </a:gridCol>
                <a:gridCol w="234804">
                  <a:extLst>
                    <a:ext uri="{9D8B030D-6E8A-4147-A177-3AD203B41FA5}">
                      <a16:colId xmlns:a16="http://schemas.microsoft.com/office/drawing/2014/main" val="3718205189"/>
                    </a:ext>
                  </a:extLst>
                </a:gridCol>
              </a:tblGrid>
              <a:tr h="201571">
                <a:tc gridSpan="2">
                  <a:txBody>
                    <a:bodyPr/>
                    <a:lstStyle/>
                    <a:p>
                      <a:pPr marL="0" marR="0" algn="r">
                        <a:spcBef>
                          <a:spcPts val="300"/>
                        </a:spcBef>
                        <a:spcAft>
                          <a:spcPts val="300"/>
                        </a:spcAft>
                      </a:pPr>
                      <a:r>
                        <a:rPr lang="en-US" sz="1600" b="1" dirty="0">
                          <a:effectLst/>
                          <a:latin typeface="Times New Roman" panose="02020603050405020304" pitchFamily="18" charset="0"/>
                          <a:ea typeface="Malgun Gothic" panose="020B0503020000020004" pitchFamily="34" charset="-127"/>
                        </a:rPr>
                        <a:t>ABE/ASE  NRS Level</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spcBef>
                          <a:spcPts val="300"/>
                        </a:spcBef>
                        <a:spcAft>
                          <a:spcPts val="300"/>
                        </a:spcAft>
                      </a:pPr>
                      <a:r>
                        <a:rPr lang="en-US" sz="1600" b="1" dirty="0">
                          <a:effectLst/>
                          <a:latin typeface="Times New Roman" panose="02020603050405020304" pitchFamily="18" charset="0"/>
                          <a:ea typeface="Malgun Gothic" panose="020B0503020000020004" pitchFamily="34" charset="-127"/>
                        </a:rPr>
                        <a:t> </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 </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1</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2</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3</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4</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5</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6</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300852957"/>
                  </a:ext>
                </a:extLst>
              </a:tr>
              <a:tr h="233486">
                <a:tc gridSpan="2">
                  <a:txBody>
                    <a:bodyPr/>
                    <a:lstStyle/>
                    <a:p>
                      <a:pPr marL="0" marR="0" algn="r">
                        <a:spcBef>
                          <a:spcPts val="300"/>
                        </a:spcBef>
                        <a:spcAft>
                          <a:spcPts val="300"/>
                        </a:spcAft>
                      </a:pPr>
                      <a:r>
                        <a:rPr lang="en-US" sz="1600" b="1" dirty="0">
                          <a:effectLst/>
                          <a:latin typeface="Times New Roman" panose="02020603050405020304" pitchFamily="18" charset="0"/>
                          <a:ea typeface="Malgun Gothic" panose="020B0503020000020004" pitchFamily="34" charset="-127"/>
                        </a:rPr>
                        <a:t>ESL  NRS Level</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spcBef>
                          <a:spcPts val="300"/>
                        </a:spcBef>
                        <a:spcAft>
                          <a:spcPts val="300"/>
                        </a:spcAft>
                      </a:pPr>
                      <a:r>
                        <a:rPr lang="en-US" sz="1600" b="1" dirty="0">
                          <a:effectLst/>
                          <a:latin typeface="Times New Roman" panose="02020603050405020304" pitchFamily="18" charset="0"/>
                          <a:ea typeface="Malgun Gothic" panose="020B0503020000020004" pitchFamily="34" charset="-127"/>
                        </a:rPr>
                        <a:t>1</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dirty="0">
                          <a:effectLst/>
                          <a:latin typeface="Times New Roman" panose="02020603050405020304" pitchFamily="18" charset="0"/>
                          <a:ea typeface="Malgun Gothic" panose="020B0503020000020004" pitchFamily="34" charset="-127"/>
                        </a:rPr>
                        <a:t>2</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3</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4</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5</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6</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 </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600" b="1">
                          <a:effectLst/>
                          <a:latin typeface="Times New Roman" panose="02020603050405020304" pitchFamily="18" charset="0"/>
                          <a:ea typeface="Malgun Gothic" panose="020B0503020000020004" pitchFamily="34" charset="-127"/>
                        </a:rPr>
                        <a:t> </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115505531"/>
                  </a:ext>
                </a:extLst>
              </a:tr>
              <a:tr h="403142">
                <a:tc>
                  <a:txBody>
                    <a:bodyPr/>
                    <a:lstStyle/>
                    <a:p>
                      <a:pPr marL="0" marR="0">
                        <a:spcBef>
                          <a:spcPts val="200"/>
                        </a:spcBef>
                        <a:spcAft>
                          <a:spcPts val="200"/>
                        </a:spcAft>
                      </a:pPr>
                      <a:r>
                        <a:rPr lang="en-US" sz="1600" b="1">
                          <a:effectLst/>
                          <a:latin typeface="Times New Roman" panose="02020603050405020304" pitchFamily="18" charset="0"/>
                          <a:ea typeface="Malgun Gothic" panose="020B0503020000020004" pitchFamily="34" charset="-127"/>
                        </a:rPr>
                        <a:t>CS #</a:t>
                      </a:r>
                      <a:endParaRPr lang="en-US" sz="16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600" b="1" dirty="0">
                          <a:effectLst/>
                          <a:latin typeface="Times New Roman" panose="02020603050405020304" pitchFamily="18" charset="0"/>
                          <a:ea typeface="Malgun Gothic" panose="020B0503020000020004" pitchFamily="34" charset="-127"/>
                        </a:rPr>
                        <a:t>Content Standard   	</a:t>
                      </a:r>
                      <a:r>
                        <a:rPr lang="en-US" sz="1600" b="1" dirty="0" smtClean="0">
                          <a:effectLst/>
                          <a:latin typeface="Times New Roman" panose="02020603050405020304" pitchFamily="18" charset="0"/>
                          <a:ea typeface="Malgun Gothic" panose="020B0503020000020004" pitchFamily="34" charset="-127"/>
                        </a:rPr>
                        <a:t>		 CASAS Instructional </a:t>
                      </a:r>
                      <a:r>
                        <a:rPr lang="en-US" sz="1600" b="1" dirty="0">
                          <a:effectLst/>
                          <a:latin typeface="Times New Roman" panose="02020603050405020304" pitchFamily="18" charset="0"/>
                          <a:ea typeface="Malgun Gothic" panose="020B0503020000020004" pitchFamily="34" charset="-127"/>
                        </a:rPr>
                        <a:t>Level</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smtClean="0">
                          <a:effectLst/>
                          <a:latin typeface="Times New Roman" panose="02020603050405020304" pitchFamily="18" charset="0"/>
                          <a:ea typeface="Malgun Gothic" panose="020B0503020000020004" pitchFamily="34" charset="-127"/>
                        </a:rPr>
                        <a:t>A</a:t>
                      </a:r>
                      <a:endParaRPr lang="en-US" sz="16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C</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600" dirty="0">
                          <a:effectLst/>
                          <a:latin typeface="Times New Roman" panose="02020603050405020304" pitchFamily="18" charset="0"/>
                          <a:ea typeface="Malgun Gothic" panose="020B0503020000020004" pitchFamily="34" charset="-127"/>
                        </a:rPr>
                        <a:t>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115248475"/>
                  </a:ext>
                </a:extLst>
              </a:tr>
            </a:tbl>
          </a:graphicData>
        </a:graphic>
      </p:graphicFrame>
      <p:sp>
        <p:nvSpPr>
          <p:cNvPr id="5" name="Slide Number Placeholder 4"/>
          <p:cNvSpPr>
            <a:spLocks noGrp="1"/>
          </p:cNvSpPr>
          <p:nvPr>
            <p:ph type="sldNum" sz="quarter" idx="4"/>
          </p:nvPr>
        </p:nvSpPr>
        <p:spPr/>
        <p:txBody>
          <a:bodyPr/>
          <a:lstStyle/>
          <a:p>
            <a:pPr>
              <a:defRPr/>
            </a:pPr>
            <a:fld id="{0F10CCFA-9720-4B79-87AD-568ED3307F7B}" type="slidenum">
              <a:rPr lang="en-US" b="0" smtClean="0"/>
              <a:pPr>
                <a:defRPr/>
              </a:pPr>
              <a:t>12</a:t>
            </a:fld>
            <a:endParaRPr lang="en-US" sz="1050" b="0" dirty="0"/>
          </a:p>
        </p:txBody>
      </p:sp>
    </p:spTree>
    <p:extLst>
      <p:ext uri="{BB962C8B-B14F-4D97-AF65-F5344CB8AC3E}">
        <p14:creationId xmlns:p14="http://schemas.microsoft.com/office/powerpoint/2010/main" val="13770676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8" name="TextBox 7"/>
          <p:cNvSpPr txBox="1"/>
          <p:nvPr/>
        </p:nvSpPr>
        <p:spPr>
          <a:xfrm>
            <a:off x="533400" y="4038600"/>
            <a:ext cx="737338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 line 2, which word means the same as the underlined word </a:t>
            </a:r>
            <a:r>
              <a:rPr kumimoji="0" lang="en-US" sz="2400" b="0" i="0" u="sng" strike="noStrike" kern="1200" cap="none" spc="0" normalizeH="0" baseline="0" noProof="0" dirty="0" smtClean="0">
                <a:ln>
                  <a:noFill/>
                </a:ln>
                <a:solidFill>
                  <a:prstClr val="black"/>
                </a:solidFill>
                <a:effectLst/>
                <a:uLnTx/>
                <a:uFillTx/>
                <a:latin typeface="Calibri" panose="020F0502020204030204"/>
                <a:ea typeface="+mn-ea"/>
                <a:cs typeface="+mn-cs"/>
              </a:rPr>
              <a:t>liberal</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in this announcement?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generous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radical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widespread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8341821" cy="3828896"/>
          </a:xfrm>
          <a:prstGeom prst="rect">
            <a:avLst/>
          </a:prstGeom>
        </p:spPr>
      </p:pic>
      <p:sp>
        <p:nvSpPr>
          <p:cNvPr id="10" name="TextBox 9"/>
          <p:cNvSpPr txBox="1"/>
          <p:nvPr/>
        </p:nvSpPr>
        <p:spPr>
          <a:xfrm>
            <a:off x="3482677" y="5157058"/>
            <a:ext cx="5798131" cy="1061829"/>
          </a:xfrm>
          <a:prstGeom prst="rect">
            <a:avLst/>
          </a:prstGeom>
          <a:noFill/>
        </p:spPr>
        <p:txBody>
          <a:bodyPr wrap="square" rtlCol="0">
            <a:spAutoFit/>
          </a:bodyPr>
          <a:lstStyle/>
          <a:p>
            <a:r>
              <a:rPr lang="en-US" sz="2800" b="1" dirty="0" smtClean="0">
                <a:solidFill>
                  <a:srgbClr val="00B050"/>
                </a:solidFill>
              </a:rPr>
              <a:t>CASAS Reading Standard</a:t>
            </a:r>
          </a:p>
          <a:p>
            <a:endParaRPr lang="en-US" sz="1100" b="1" dirty="0" smtClean="0">
              <a:solidFill>
                <a:srgbClr val="00B050"/>
              </a:solidFill>
            </a:endParaRPr>
          </a:p>
          <a:p>
            <a:r>
              <a:rPr lang="en-US" sz="2400" dirty="0" smtClean="0">
                <a:solidFill>
                  <a:srgbClr val="00B050"/>
                </a:solidFill>
              </a:rPr>
              <a:t>RDG 2.8 - Interpret multiple-meaning words</a:t>
            </a:r>
            <a:endParaRPr lang="en-US" sz="2400" dirty="0">
              <a:solidFill>
                <a:srgbClr val="00B050"/>
              </a:solidFill>
            </a:endParaRPr>
          </a:p>
        </p:txBody>
      </p:sp>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13</a:t>
            </a:fld>
            <a:endParaRPr lang="en-US" sz="1050" b="0" dirty="0"/>
          </a:p>
        </p:txBody>
      </p:sp>
    </p:spTree>
    <p:extLst>
      <p:ext uri="{BB962C8B-B14F-4D97-AF65-F5344CB8AC3E}">
        <p14:creationId xmlns:p14="http://schemas.microsoft.com/office/powerpoint/2010/main" val="30619305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49" y="83323"/>
            <a:ext cx="7886700" cy="1158874"/>
          </a:xfrm>
        </p:spPr>
        <p:txBody>
          <a:bodyPr/>
          <a:lstStyle/>
          <a:p>
            <a:r>
              <a:rPr lang="en-US" b="1" dirty="0">
                <a:solidFill>
                  <a:srgbClr val="00B050"/>
                </a:solidFill>
              </a:rPr>
              <a:t>CASAS Reading </a:t>
            </a:r>
            <a:r>
              <a:rPr lang="en-US" b="1" dirty="0" smtClean="0">
                <a:solidFill>
                  <a:srgbClr val="00B050"/>
                </a:solidFill>
              </a:rPr>
              <a:t>Standards </a:t>
            </a:r>
            <a:r>
              <a:rPr lang="en-US" b="1" dirty="0" smtClean="0">
                <a:solidFill>
                  <a:srgbClr val="7030A0"/>
                </a:solidFill>
              </a:rPr>
              <a:t>–</a:t>
            </a:r>
            <a:r>
              <a:rPr lang="en-US" b="1" dirty="0" smtClean="0">
                <a:solidFill>
                  <a:srgbClr val="00B050"/>
                </a:solidFill>
              </a:rPr>
              <a:t> </a:t>
            </a:r>
            <a:r>
              <a:rPr lang="en-US" b="1" dirty="0" smtClean="0">
                <a:solidFill>
                  <a:srgbClr val="7030A0"/>
                </a:solidFill>
              </a:rPr>
              <a:t>CCR Alignment</a:t>
            </a:r>
            <a:endParaRPr lang="en-US" b="1" dirty="0">
              <a:solidFill>
                <a:srgbClr val="7030A0"/>
              </a:solidFill>
            </a:endParaRPr>
          </a:p>
        </p:txBody>
      </p:sp>
      <p:sp>
        <p:nvSpPr>
          <p:cNvPr id="7" name="TextBox 6"/>
          <p:cNvSpPr txBox="1"/>
          <p:nvPr/>
        </p:nvSpPr>
        <p:spPr>
          <a:xfrm>
            <a:off x="512426" y="4267200"/>
            <a:ext cx="7391400" cy="1754326"/>
          </a:xfrm>
          <a:prstGeom prst="rect">
            <a:avLst/>
          </a:prstGeom>
          <a:noFill/>
        </p:spPr>
        <p:txBody>
          <a:bodyPr wrap="square" rtlCol="0">
            <a:spAutoFit/>
          </a:bodyPr>
          <a:lstStyle/>
          <a:p>
            <a:endParaRPr lang="en-US" b="1" dirty="0" smtClean="0">
              <a:solidFill>
                <a:srgbClr val="7030A0"/>
              </a:solidFill>
            </a:endParaRPr>
          </a:p>
          <a:p>
            <a:endParaRPr lang="en-US" b="1" dirty="0">
              <a:solidFill>
                <a:srgbClr val="7030A0"/>
              </a:solidFill>
            </a:endParaRPr>
          </a:p>
          <a:p>
            <a:endParaRPr lang="en-US" b="1" dirty="0" smtClean="0">
              <a:solidFill>
                <a:srgbClr val="7030A0"/>
              </a:solidFill>
            </a:endParaRPr>
          </a:p>
          <a:p>
            <a:r>
              <a:rPr lang="en-US" b="1" dirty="0" smtClean="0">
                <a:solidFill>
                  <a:srgbClr val="7030A0"/>
                </a:solidFill>
              </a:rPr>
              <a:t>CCR Anchor R4</a:t>
            </a:r>
            <a:r>
              <a:rPr lang="en-US" dirty="0" smtClean="0"/>
              <a:t>: </a:t>
            </a:r>
            <a:r>
              <a:rPr lang="en-US" dirty="0">
                <a:solidFill>
                  <a:srgbClr val="7030A0"/>
                </a:solidFill>
              </a:rPr>
              <a:t>Interpret words and phrases as they are used in a text, including determining technical, connotative, and figurative meanings, and analyze how specific word choices shape meaning or tone.</a:t>
            </a:r>
          </a:p>
        </p:txBody>
      </p:sp>
      <p:sp>
        <p:nvSpPr>
          <p:cNvPr id="6" name="Footer Placeholder 5"/>
          <p:cNvSpPr>
            <a:spLocks noGrp="1"/>
          </p:cNvSpPr>
          <p:nvPr>
            <p:ph type="ftr" sz="quarter" idx="3"/>
          </p:nvPr>
        </p:nvSpPr>
        <p:spPr/>
        <p:txBody>
          <a:bodyPr/>
          <a:lstStyle/>
          <a:p>
            <a:pPr>
              <a:defRPr/>
            </a:pPr>
            <a:r>
              <a:rPr lang="en-US" smtClean="0"/>
              <a:t>Module 4: Interpreting Test Results and Reports</a:t>
            </a:r>
            <a:endParaRPr lang="en-US" dirty="0" smtClean="0"/>
          </a:p>
        </p:txBody>
      </p:sp>
      <p:graphicFrame>
        <p:nvGraphicFramePr>
          <p:cNvPr id="12" name="Table 11"/>
          <p:cNvGraphicFramePr>
            <a:graphicFrameLocks noGrp="1"/>
          </p:cNvGraphicFramePr>
          <p:nvPr>
            <p:extLst>
              <p:ext uri="{D42A27DB-BD31-4B8C-83A1-F6EECF244321}">
                <p14:modId xmlns:p14="http://schemas.microsoft.com/office/powerpoint/2010/main" val="980877479"/>
              </p:ext>
            </p:extLst>
          </p:nvPr>
        </p:nvGraphicFramePr>
        <p:xfrm>
          <a:off x="563332" y="1371600"/>
          <a:ext cx="7879281" cy="1097280"/>
        </p:xfrm>
        <a:graphic>
          <a:graphicData uri="http://schemas.openxmlformats.org/drawingml/2006/table">
            <a:tbl>
              <a:tblPr firstRow="1" firstCol="1" lastRow="1" lastCol="1" bandRow="1" bandCol="1"/>
              <a:tblGrid>
                <a:gridCol w="792330">
                  <a:extLst>
                    <a:ext uri="{9D8B030D-6E8A-4147-A177-3AD203B41FA5}">
                      <a16:colId xmlns:a16="http://schemas.microsoft.com/office/drawing/2014/main" val="1718350378"/>
                    </a:ext>
                  </a:extLst>
                </a:gridCol>
                <a:gridCol w="5282196">
                  <a:extLst>
                    <a:ext uri="{9D8B030D-6E8A-4147-A177-3AD203B41FA5}">
                      <a16:colId xmlns:a16="http://schemas.microsoft.com/office/drawing/2014/main" val="2560501290"/>
                    </a:ext>
                  </a:extLst>
                </a:gridCol>
                <a:gridCol w="224494">
                  <a:extLst>
                    <a:ext uri="{9D8B030D-6E8A-4147-A177-3AD203B41FA5}">
                      <a16:colId xmlns:a16="http://schemas.microsoft.com/office/drawing/2014/main" val="607905299"/>
                    </a:ext>
                  </a:extLst>
                </a:gridCol>
                <a:gridCol w="224494">
                  <a:extLst>
                    <a:ext uri="{9D8B030D-6E8A-4147-A177-3AD203B41FA5}">
                      <a16:colId xmlns:a16="http://schemas.microsoft.com/office/drawing/2014/main" val="1078405896"/>
                    </a:ext>
                  </a:extLst>
                </a:gridCol>
                <a:gridCol w="224494">
                  <a:extLst>
                    <a:ext uri="{9D8B030D-6E8A-4147-A177-3AD203B41FA5}">
                      <a16:colId xmlns:a16="http://schemas.microsoft.com/office/drawing/2014/main" val="1363356058"/>
                    </a:ext>
                  </a:extLst>
                </a:gridCol>
                <a:gridCol w="224494">
                  <a:extLst>
                    <a:ext uri="{9D8B030D-6E8A-4147-A177-3AD203B41FA5}">
                      <a16:colId xmlns:a16="http://schemas.microsoft.com/office/drawing/2014/main" val="4066429833"/>
                    </a:ext>
                  </a:extLst>
                </a:gridCol>
                <a:gridCol w="224494">
                  <a:extLst>
                    <a:ext uri="{9D8B030D-6E8A-4147-A177-3AD203B41FA5}">
                      <a16:colId xmlns:a16="http://schemas.microsoft.com/office/drawing/2014/main" val="2456082524"/>
                    </a:ext>
                  </a:extLst>
                </a:gridCol>
                <a:gridCol w="224494">
                  <a:extLst>
                    <a:ext uri="{9D8B030D-6E8A-4147-A177-3AD203B41FA5}">
                      <a16:colId xmlns:a16="http://schemas.microsoft.com/office/drawing/2014/main" val="2674973248"/>
                    </a:ext>
                  </a:extLst>
                </a:gridCol>
                <a:gridCol w="224494">
                  <a:extLst>
                    <a:ext uri="{9D8B030D-6E8A-4147-A177-3AD203B41FA5}">
                      <a16:colId xmlns:a16="http://schemas.microsoft.com/office/drawing/2014/main" val="1687263314"/>
                    </a:ext>
                  </a:extLst>
                </a:gridCol>
                <a:gridCol w="233297">
                  <a:extLst>
                    <a:ext uri="{9D8B030D-6E8A-4147-A177-3AD203B41FA5}">
                      <a16:colId xmlns:a16="http://schemas.microsoft.com/office/drawing/2014/main" val="3718205189"/>
                    </a:ext>
                  </a:extLst>
                </a:gridCol>
              </a:tblGrid>
              <a:tr h="203251">
                <a:tc gridSpan="2">
                  <a:txBody>
                    <a:bodyPr/>
                    <a:lstStyle/>
                    <a:p>
                      <a:pPr marL="0" marR="0" algn="r">
                        <a:spcBef>
                          <a:spcPts val="300"/>
                        </a:spcBef>
                        <a:spcAft>
                          <a:spcPts val="300"/>
                        </a:spcAft>
                      </a:pPr>
                      <a:r>
                        <a:rPr lang="en-US" sz="1800" b="1" dirty="0">
                          <a:effectLst/>
                          <a:latin typeface="Times New Roman" panose="02020603050405020304" pitchFamily="18" charset="0"/>
                          <a:ea typeface="Malgun Gothic" panose="020B0503020000020004" pitchFamily="34" charset="-127"/>
                        </a:rPr>
                        <a:t>ABE/ASE  NRS Level</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spcBef>
                          <a:spcPts val="300"/>
                        </a:spcBef>
                        <a:spcAft>
                          <a:spcPts val="300"/>
                        </a:spcAft>
                      </a:pPr>
                      <a:r>
                        <a:rPr lang="en-US" sz="1800" b="1" dirty="0">
                          <a:effectLst/>
                          <a:latin typeface="Times New Roman" panose="02020603050405020304" pitchFamily="18" charset="0"/>
                          <a:ea typeface="Malgun Gothic" panose="020B0503020000020004" pitchFamily="34" charset="-127"/>
                        </a:rPr>
                        <a:t> </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 </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1</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2</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3</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4</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5</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6</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300852957"/>
                  </a:ext>
                </a:extLst>
              </a:tr>
              <a:tr h="222424">
                <a:tc gridSpan="2">
                  <a:txBody>
                    <a:bodyPr/>
                    <a:lstStyle/>
                    <a:p>
                      <a:pPr marL="0" marR="0" algn="r">
                        <a:spcBef>
                          <a:spcPts val="300"/>
                        </a:spcBef>
                        <a:spcAft>
                          <a:spcPts val="300"/>
                        </a:spcAft>
                      </a:pPr>
                      <a:r>
                        <a:rPr lang="en-US" sz="1800" b="1" dirty="0">
                          <a:effectLst/>
                          <a:latin typeface="Times New Roman" panose="02020603050405020304" pitchFamily="18" charset="0"/>
                          <a:ea typeface="Malgun Gothic" panose="020B0503020000020004" pitchFamily="34" charset="-127"/>
                        </a:rPr>
                        <a:t>ESL  NRS Level</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hMerge="1">
                  <a:txBody>
                    <a:bodyPr/>
                    <a:lstStyle/>
                    <a:p>
                      <a:endParaRPr lang="en-US"/>
                    </a:p>
                  </a:txBody>
                  <a:tcPr/>
                </a:tc>
                <a:tc>
                  <a:txBody>
                    <a:bodyPr/>
                    <a:lstStyle/>
                    <a:p>
                      <a:pPr marL="0" marR="0" algn="ctr">
                        <a:spcBef>
                          <a:spcPts val="300"/>
                        </a:spcBef>
                        <a:spcAft>
                          <a:spcPts val="300"/>
                        </a:spcAft>
                      </a:pPr>
                      <a:r>
                        <a:rPr lang="en-US" sz="1800" b="1" dirty="0">
                          <a:effectLst/>
                          <a:latin typeface="Times New Roman" panose="02020603050405020304" pitchFamily="18" charset="0"/>
                          <a:ea typeface="Malgun Gothic" panose="020B0503020000020004" pitchFamily="34" charset="-127"/>
                        </a:rPr>
                        <a:t>1</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dirty="0">
                          <a:effectLst/>
                          <a:latin typeface="Times New Roman" panose="02020603050405020304" pitchFamily="18" charset="0"/>
                          <a:ea typeface="Malgun Gothic" panose="020B0503020000020004" pitchFamily="34" charset="-127"/>
                        </a:rPr>
                        <a:t>2</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3</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4</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5</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dirty="0">
                          <a:effectLst/>
                          <a:latin typeface="Times New Roman" panose="02020603050405020304" pitchFamily="18" charset="0"/>
                          <a:ea typeface="Malgun Gothic" panose="020B0503020000020004" pitchFamily="34" charset="-127"/>
                        </a:rPr>
                        <a:t>6</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 </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300"/>
                        </a:spcBef>
                        <a:spcAft>
                          <a:spcPts val="300"/>
                        </a:spcAft>
                      </a:pPr>
                      <a:r>
                        <a:rPr lang="en-US" sz="1800" b="1">
                          <a:effectLst/>
                          <a:latin typeface="Times New Roman" panose="02020603050405020304" pitchFamily="18" charset="0"/>
                          <a:ea typeface="Malgun Gothic" panose="020B0503020000020004" pitchFamily="34" charset="-127"/>
                        </a:rPr>
                        <a:t> </a:t>
                      </a:r>
                      <a:endParaRPr lang="en-US" sz="180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1115505531"/>
                  </a:ext>
                </a:extLst>
              </a:tr>
              <a:tr h="406502">
                <a:tc>
                  <a:txBody>
                    <a:bodyPr/>
                    <a:lstStyle/>
                    <a:p>
                      <a:pPr marL="0" marR="0">
                        <a:spcBef>
                          <a:spcPts val="200"/>
                        </a:spcBef>
                        <a:spcAft>
                          <a:spcPts val="200"/>
                        </a:spcAft>
                      </a:pPr>
                      <a:r>
                        <a:rPr lang="en-US" sz="1800" b="1" dirty="0">
                          <a:effectLst/>
                          <a:latin typeface="Times New Roman" panose="02020603050405020304" pitchFamily="18" charset="0"/>
                          <a:ea typeface="Malgun Gothic" panose="020B0503020000020004" pitchFamily="34" charset="-127"/>
                        </a:rPr>
                        <a:t>CS #</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spcBef>
                          <a:spcPts val="0"/>
                        </a:spcBef>
                        <a:spcAft>
                          <a:spcPts val="0"/>
                        </a:spcAft>
                      </a:pPr>
                      <a:r>
                        <a:rPr lang="en-US" sz="1800" b="1" dirty="0">
                          <a:effectLst/>
                          <a:latin typeface="Times New Roman" panose="02020603050405020304" pitchFamily="18" charset="0"/>
                          <a:ea typeface="Malgun Gothic" panose="020B0503020000020004" pitchFamily="34" charset="-127"/>
                        </a:rPr>
                        <a:t>Content Standard   	</a:t>
                      </a:r>
                      <a:r>
                        <a:rPr lang="en-US" sz="1800" b="1" dirty="0" smtClean="0">
                          <a:effectLst/>
                          <a:latin typeface="Times New Roman" panose="02020603050405020304" pitchFamily="18" charset="0"/>
                          <a:ea typeface="Malgun Gothic" panose="020B0503020000020004" pitchFamily="34" charset="-127"/>
                        </a:rPr>
                        <a:t>		 CASAS Instructional </a:t>
                      </a:r>
                      <a:r>
                        <a:rPr lang="en-US" sz="1800" b="1" dirty="0">
                          <a:effectLst/>
                          <a:latin typeface="Times New Roman" panose="02020603050405020304" pitchFamily="18" charset="0"/>
                          <a:ea typeface="Malgun Gothic" panose="020B0503020000020004" pitchFamily="34" charset="-127"/>
                        </a:rPr>
                        <a:t>Level</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smtClean="0">
                          <a:effectLst/>
                          <a:latin typeface="Times New Roman" panose="02020603050405020304" pitchFamily="18" charset="0"/>
                          <a:ea typeface="Malgun Gothic" panose="020B0503020000020004" pitchFamily="34" charset="-127"/>
                        </a:rPr>
                        <a:t>A</a:t>
                      </a:r>
                      <a:endParaRPr lang="en-US" sz="1800" dirty="0">
                        <a:effectLst/>
                        <a:latin typeface="Times New Roman" panose="02020603050405020304" pitchFamily="18" charset="0"/>
                        <a:ea typeface="Malgun Gothic" panose="020B0503020000020004" pitchFamily="34" charset="-127"/>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A</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B</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C</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D</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marL="0" marR="0" algn="ctr">
                        <a:spcBef>
                          <a:spcPts val="400"/>
                        </a:spcBef>
                        <a:spcAft>
                          <a:spcPts val="0"/>
                        </a:spcAft>
                      </a:pPr>
                      <a:r>
                        <a:rPr lang="en-US" sz="1800" dirty="0">
                          <a:effectLst/>
                          <a:latin typeface="Times New Roman" panose="02020603050405020304" pitchFamily="18" charset="0"/>
                          <a:ea typeface="Malgun Gothic" panose="020B0503020000020004" pitchFamily="34" charset="-127"/>
                        </a:rPr>
                        <a:t>E</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extLst>
                  <a:ext uri="{0D108BD9-81ED-4DB2-BD59-A6C34878D82A}">
                    <a16:rowId xmlns:a16="http://schemas.microsoft.com/office/drawing/2014/main" val="3115248475"/>
                  </a:ext>
                </a:extLst>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1671773822"/>
              </p:ext>
            </p:extLst>
          </p:nvPr>
        </p:nvGraphicFramePr>
        <p:xfrm>
          <a:off x="563335" y="2514600"/>
          <a:ext cx="7879275" cy="2463800"/>
        </p:xfrm>
        <a:graphic>
          <a:graphicData uri="http://schemas.openxmlformats.org/drawingml/2006/table">
            <a:tbl>
              <a:tblPr firstRow="1" firstCol="1" lastRow="1" lastCol="1" bandRow="1" bandCol="1"/>
              <a:tblGrid>
                <a:gridCol w="792330">
                  <a:extLst>
                    <a:ext uri="{9D8B030D-6E8A-4147-A177-3AD203B41FA5}">
                      <a16:colId xmlns:a16="http://schemas.microsoft.com/office/drawing/2014/main" val="2403871831"/>
                    </a:ext>
                  </a:extLst>
                </a:gridCol>
                <a:gridCol w="5282197">
                  <a:extLst>
                    <a:ext uri="{9D8B030D-6E8A-4147-A177-3AD203B41FA5}">
                      <a16:colId xmlns:a16="http://schemas.microsoft.com/office/drawing/2014/main" val="4054215330"/>
                    </a:ext>
                  </a:extLst>
                </a:gridCol>
                <a:gridCol w="224493">
                  <a:extLst>
                    <a:ext uri="{9D8B030D-6E8A-4147-A177-3AD203B41FA5}">
                      <a16:colId xmlns:a16="http://schemas.microsoft.com/office/drawing/2014/main" val="618568556"/>
                    </a:ext>
                  </a:extLst>
                </a:gridCol>
                <a:gridCol w="224493">
                  <a:extLst>
                    <a:ext uri="{9D8B030D-6E8A-4147-A177-3AD203B41FA5}">
                      <a16:colId xmlns:a16="http://schemas.microsoft.com/office/drawing/2014/main" val="3653289146"/>
                    </a:ext>
                  </a:extLst>
                </a:gridCol>
                <a:gridCol w="224493">
                  <a:extLst>
                    <a:ext uri="{9D8B030D-6E8A-4147-A177-3AD203B41FA5}">
                      <a16:colId xmlns:a16="http://schemas.microsoft.com/office/drawing/2014/main" val="2029730893"/>
                    </a:ext>
                  </a:extLst>
                </a:gridCol>
                <a:gridCol w="224493">
                  <a:extLst>
                    <a:ext uri="{9D8B030D-6E8A-4147-A177-3AD203B41FA5}">
                      <a16:colId xmlns:a16="http://schemas.microsoft.com/office/drawing/2014/main" val="3114692867"/>
                    </a:ext>
                  </a:extLst>
                </a:gridCol>
                <a:gridCol w="224493">
                  <a:extLst>
                    <a:ext uri="{9D8B030D-6E8A-4147-A177-3AD203B41FA5}">
                      <a16:colId xmlns:a16="http://schemas.microsoft.com/office/drawing/2014/main" val="3815552753"/>
                    </a:ext>
                  </a:extLst>
                </a:gridCol>
                <a:gridCol w="224493">
                  <a:extLst>
                    <a:ext uri="{9D8B030D-6E8A-4147-A177-3AD203B41FA5}">
                      <a16:colId xmlns:a16="http://schemas.microsoft.com/office/drawing/2014/main" val="594961254"/>
                    </a:ext>
                  </a:extLst>
                </a:gridCol>
                <a:gridCol w="224493">
                  <a:extLst>
                    <a:ext uri="{9D8B030D-6E8A-4147-A177-3AD203B41FA5}">
                      <a16:colId xmlns:a16="http://schemas.microsoft.com/office/drawing/2014/main" val="2454565140"/>
                    </a:ext>
                  </a:extLst>
                </a:gridCol>
                <a:gridCol w="233297">
                  <a:extLst>
                    <a:ext uri="{9D8B030D-6E8A-4147-A177-3AD203B41FA5}">
                      <a16:colId xmlns:a16="http://schemas.microsoft.com/office/drawing/2014/main" val="1130597563"/>
                    </a:ext>
                  </a:extLst>
                </a:gridCol>
              </a:tblGrid>
              <a:tr h="1207736">
                <a:tc>
                  <a:txBody>
                    <a:bodyPr/>
                    <a:lstStyle/>
                    <a:p>
                      <a:pPr marL="0" marR="0">
                        <a:spcBef>
                          <a:spcPts val="200"/>
                        </a:spcBef>
                        <a:spcAft>
                          <a:spcPts val="200"/>
                        </a:spcAft>
                      </a:pPr>
                      <a:r>
                        <a:rPr lang="en-US" sz="2000" dirty="0">
                          <a:effectLst/>
                          <a:highlight>
                            <a:srgbClr val="FFFF00"/>
                          </a:highlight>
                          <a:latin typeface="Times New Roman" panose="02020603050405020304" pitchFamily="18" charset="0"/>
                          <a:ea typeface="Malgun Gothic" panose="020B0503020000020004" pitchFamily="34" charset="-127"/>
                        </a:rPr>
                        <a:t>RDG 2.7</a:t>
                      </a:r>
                      <a:endParaRPr lang="en-US" sz="20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54000" algn="l"/>
                          <a:tab pos="3886200" algn="r"/>
                          <a:tab pos="3886200" algn="r"/>
                        </a:tabLst>
                      </a:pPr>
                      <a:r>
                        <a:rPr lang="en-US" sz="2000" b="0" dirty="0">
                          <a:effectLst/>
                          <a:latin typeface="Times New Roman" panose="02020603050405020304" pitchFamily="18" charset="0"/>
                          <a:ea typeface="Times New Roman" panose="02020603050405020304" pitchFamily="18" charset="0"/>
                          <a:cs typeface="Estrangelo Edessa"/>
                        </a:rPr>
                        <a:t>Interpret </a:t>
                      </a:r>
                      <a:r>
                        <a:rPr lang="en-US" sz="2000" b="1" dirty="0">
                          <a:effectLst/>
                          <a:latin typeface="Times New Roman" panose="02020603050405020304" pitchFamily="18" charset="0"/>
                          <a:ea typeface="Times New Roman" panose="02020603050405020304" pitchFamily="18" charset="0"/>
                          <a:cs typeface="Estrangelo Edessa"/>
                        </a:rPr>
                        <a:t>nuances, connotative meaning of words, and figurative language </a:t>
                      </a:r>
                      <a:r>
                        <a:rPr lang="en-US" sz="2000" b="0" dirty="0">
                          <a:effectLst/>
                          <a:latin typeface="Times New Roman" panose="02020603050405020304" pitchFamily="18" charset="0"/>
                          <a:ea typeface="Times New Roman" panose="02020603050405020304" pitchFamily="18" charset="0"/>
                          <a:cs typeface="Estrangelo Edessa"/>
                        </a:rPr>
                        <a:t>(e.g., analogies, idioms, similes and metaphors) as used in the text. </a:t>
                      </a:r>
                      <a:endParaRPr lang="en-US" sz="2000" b="1" dirty="0">
                        <a:effectLst/>
                        <a:latin typeface="Book Antiqua" panose="02040602050305030304" pitchFamily="18" charset="0"/>
                        <a:ea typeface="Times New Roman" panose="02020603050405020304" pitchFamily="18" charset="0"/>
                        <a:cs typeface="Estrangelo Edessa"/>
                      </a:endParaRPr>
                    </a:p>
                    <a:p>
                      <a:pPr marL="0" marR="0">
                        <a:spcBef>
                          <a:spcPts val="0"/>
                        </a:spcBef>
                        <a:spcAft>
                          <a:spcPts val="0"/>
                        </a:spcAft>
                      </a:pPr>
                      <a:r>
                        <a:rPr lang="en-US" sz="2000" dirty="0">
                          <a:effectLst/>
                          <a:highlight>
                            <a:srgbClr val="FFFF00"/>
                          </a:highlight>
                          <a:latin typeface="Times New Roman" panose="02020603050405020304" pitchFamily="18" charset="0"/>
                          <a:ea typeface="Malgun Gothic" panose="020B0503020000020004" pitchFamily="34" charset="-127"/>
                        </a:rPr>
                        <a:t>[L5. A, B, C] [R4. C, D, E]</a:t>
                      </a:r>
                      <a:endParaRPr lang="en-US" sz="2000" dirty="0">
                        <a:effectLst/>
                        <a:latin typeface="Times New Roman" panose="02020603050405020304" pitchFamily="18" charset="0"/>
                        <a:ea typeface="Malgun Gothic" panose="020B0503020000020004" pitchFamily="34" charset="-127"/>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endParaRPr lang="en-US" sz="2000" dirty="0" smtClean="0">
                        <a:effectLst/>
                        <a:latin typeface="Times New Roman" panose="02020603050405020304" pitchFamily="18" charset="0"/>
                        <a:ea typeface="Malgun Gothic" panose="020B0503020000020004" pitchFamily="34" charset="-127"/>
                        <a:sym typeface="Wingdings 2" panose="05020102010507070707" pitchFamily="18" charset="2"/>
                      </a:endParaRPr>
                    </a:p>
                    <a:p>
                      <a:pPr marL="0" marR="0" algn="ctr">
                        <a:spcBef>
                          <a:spcPts val="600"/>
                        </a:spcBef>
                        <a:spcAft>
                          <a:spcPts val="0"/>
                        </a:spcAft>
                      </a:pPr>
                      <a:r>
                        <a:rPr lang="en-US" sz="2000" dirty="0" smtClean="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dirty="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86299524"/>
                  </a:ext>
                </a:extLst>
              </a:tr>
              <a:tr h="1011487">
                <a:tc>
                  <a:txBody>
                    <a:bodyPr/>
                    <a:lstStyle/>
                    <a:p>
                      <a:pPr marL="0" marR="0">
                        <a:spcBef>
                          <a:spcPts val="200"/>
                        </a:spcBef>
                        <a:spcAft>
                          <a:spcPts val="200"/>
                        </a:spcAft>
                      </a:pPr>
                      <a:r>
                        <a:rPr lang="en-US" sz="2000" dirty="0">
                          <a:effectLst/>
                          <a:highlight>
                            <a:srgbClr val="FFFF00"/>
                          </a:highlight>
                          <a:latin typeface="Times New Roman" panose="02020603050405020304" pitchFamily="18" charset="0"/>
                          <a:ea typeface="Malgun Gothic" panose="020B0503020000020004" pitchFamily="34" charset="-127"/>
                        </a:rPr>
                        <a:t>RDG 2.8</a:t>
                      </a:r>
                      <a:endParaRPr lang="en-US" sz="20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spcBef>
                          <a:spcPts val="0"/>
                        </a:spcBef>
                        <a:spcAft>
                          <a:spcPts val="0"/>
                        </a:spcAft>
                        <a:tabLst>
                          <a:tab pos="254000" algn="l"/>
                          <a:tab pos="3886200" algn="r"/>
                          <a:tab pos="3886200" algn="r"/>
                        </a:tabLst>
                      </a:pPr>
                      <a:r>
                        <a:rPr lang="en-US" sz="2000" b="0" dirty="0">
                          <a:effectLst/>
                          <a:latin typeface="Times New Roman" panose="02020603050405020304" pitchFamily="18" charset="0"/>
                          <a:ea typeface="Times New Roman" panose="02020603050405020304" pitchFamily="18" charset="0"/>
                          <a:cs typeface="Estrangelo Edessa"/>
                        </a:rPr>
                        <a:t>Interpret </a:t>
                      </a:r>
                      <a:r>
                        <a:rPr lang="en-US" sz="2000" b="1" dirty="0">
                          <a:effectLst/>
                          <a:latin typeface="Times New Roman" panose="02020603050405020304" pitchFamily="18" charset="0"/>
                          <a:ea typeface="Times New Roman" panose="02020603050405020304" pitchFamily="18" charset="0"/>
                          <a:cs typeface="Estrangelo Edessa"/>
                        </a:rPr>
                        <a:t>unknown and multiple-meaning words</a:t>
                      </a:r>
                      <a:r>
                        <a:rPr lang="en-US" sz="2000" b="0" dirty="0">
                          <a:effectLst/>
                          <a:latin typeface="Times New Roman" panose="02020603050405020304" pitchFamily="18" charset="0"/>
                          <a:ea typeface="Times New Roman" panose="02020603050405020304" pitchFamily="18" charset="0"/>
                          <a:cs typeface="Estrangelo Edessa"/>
                        </a:rPr>
                        <a:t> as used in the text, choosing from level-appropriate strategies (e.g., context clues).  </a:t>
                      </a:r>
                      <a:endParaRPr lang="en-US" sz="2000" b="1" dirty="0">
                        <a:effectLst/>
                        <a:latin typeface="Book Antiqua" panose="02040602050305030304" pitchFamily="18" charset="0"/>
                        <a:ea typeface="Times New Roman" panose="02020603050405020304" pitchFamily="18" charset="0"/>
                        <a:cs typeface="Estrangelo Edessa"/>
                      </a:endParaRPr>
                    </a:p>
                    <a:p>
                      <a:pPr marL="0" marR="0">
                        <a:spcBef>
                          <a:spcPts val="200"/>
                        </a:spcBef>
                        <a:spcAft>
                          <a:spcPts val="200"/>
                        </a:spcAft>
                      </a:pPr>
                      <a:r>
                        <a:rPr lang="es-MX" sz="2000" dirty="0">
                          <a:effectLst/>
                          <a:highlight>
                            <a:srgbClr val="FFFF00"/>
                          </a:highlight>
                          <a:latin typeface="Times New Roman" panose="02020603050405020304" pitchFamily="18" charset="0"/>
                          <a:ea typeface="Malgun Gothic" panose="020B0503020000020004" pitchFamily="34" charset="-127"/>
                        </a:rPr>
                        <a:t>[L4. A, B, C, D, E] [R4. A, B, C, D, E]</a:t>
                      </a:r>
                      <a:endParaRPr lang="en-US" sz="2000" dirty="0">
                        <a:effectLst/>
                        <a:latin typeface="Times New Roman" panose="02020603050405020304" pitchFamily="18" charset="0"/>
                        <a:ea typeface="Malgun Gothic" panose="020B0503020000020004" pitchFamily="34" charset="-127"/>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600"/>
                        </a:spcBef>
                        <a:spcAft>
                          <a:spcPts val="0"/>
                        </a:spcAft>
                      </a:pPr>
                      <a:r>
                        <a:rPr lang="en-US" sz="2000" dirty="0">
                          <a:effectLst/>
                          <a:latin typeface="Times New Roman" panose="02020603050405020304" pitchFamily="18" charset="0"/>
                          <a:ea typeface="Malgun Gothic" panose="020B0503020000020004" pitchFamily="34" charset="-127"/>
                          <a:sym typeface="Wingdings 2" panose="05020102010507070707" pitchFamily="18" charset="2"/>
                        </a:rPr>
                        <a:t></a:t>
                      </a:r>
                      <a:endParaRPr lang="en-US" sz="2000" dirty="0">
                        <a:effectLst/>
                        <a:latin typeface="Times New Roman" panose="02020603050405020304" pitchFamily="18" charset="0"/>
                        <a:ea typeface="Malgun Gothic" panose="020B0503020000020004" pitchFamily="34" charset="-127"/>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820388"/>
                  </a:ext>
                </a:extLst>
              </a:tr>
            </a:tbl>
          </a:graphicData>
        </a:graphic>
      </p:graphicFrame>
      <p:sp>
        <p:nvSpPr>
          <p:cNvPr id="3" name="Slide Number Placeholder 2"/>
          <p:cNvSpPr>
            <a:spLocks noGrp="1"/>
          </p:cNvSpPr>
          <p:nvPr>
            <p:ph type="sldNum" sz="quarter" idx="4"/>
          </p:nvPr>
        </p:nvSpPr>
        <p:spPr/>
        <p:txBody>
          <a:bodyPr/>
          <a:lstStyle/>
          <a:p>
            <a:pPr>
              <a:defRPr/>
            </a:pPr>
            <a:fld id="{0F10CCFA-9720-4B79-87AD-568ED3307F7B}" type="slidenum">
              <a:rPr lang="en-US" b="0" smtClean="0"/>
              <a:pPr>
                <a:defRPr/>
              </a:pPr>
              <a:t>14</a:t>
            </a:fld>
            <a:endParaRPr lang="en-US" sz="1050" b="0" dirty="0"/>
          </a:p>
        </p:txBody>
      </p:sp>
    </p:spTree>
    <p:extLst>
      <p:ext uri="{BB962C8B-B14F-4D97-AF65-F5344CB8AC3E}">
        <p14:creationId xmlns:p14="http://schemas.microsoft.com/office/powerpoint/2010/main" val="24268957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Competency</a:t>
            </a:r>
            <a:endParaRPr lang="en-US" b="1" dirty="0">
              <a:solidFill>
                <a:srgbClr val="00B0F0"/>
              </a:solidFill>
            </a:endParaRPr>
          </a:p>
        </p:txBody>
      </p:sp>
      <p:sp>
        <p:nvSpPr>
          <p:cNvPr id="4" name="Rectangle 3"/>
          <p:cNvSpPr/>
          <p:nvPr/>
        </p:nvSpPr>
        <p:spPr>
          <a:xfrm>
            <a:off x="838200" y="2286000"/>
            <a:ext cx="7391400" cy="1754326"/>
          </a:xfrm>
          <a:prstGeom prst="rect">
            <a:avLst/>
          </a:prstGeom>
        </p:spPr>
        <p:txBody>
          <a:bodyPr wrap="square">
            <a:spAutoFit/>
          </a:bodyPr>
          <a:lstStyle/>
          <a:p>
            <a:r>
              <a:rPr lang="en-US" sz="3600" dirty="0" smtClean="0"/>
              <a:t>The functional life skills context in which the learning objective is being measured</a:t>
            </a:r>
            <a:endParaRPr lang="en-US" sz="3600"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4"/>
          </p:nvPr>
        </p:nvSpPr>
        <p:spPr/>
        <p:txBody>
          <a:bodyPr/>
          <a:lstStyle/>
          <a:p>
            <a:pPr>
              <a:defRPr/>
            </a:pPr>
            <a:fld id="{0F10CCFA-9720-4B79-87AD-568ED3307F7B}" type="slidenum">
              <a:rPr lang="en-US" b="0" smtClean="0"/>
              <a:pPr>
                <a:defRPr/>
              </a:pPr>
              <a:t>15</a:t>
            </a:fld>
            <a:endParaRPr lang="en-US" sz="1050" b="0" dirty="0"/>
          </a:p>
        </p:txBody>
      </p:sp>
    </p:spTree>
    <p:extLst>
      <p:ext uri="{BB962C8B-B14F-4D97-AF65-F5344CB8AC3E}">
        <p14:creationId xmlns:p14="http://schemas.microsoft.com/office/powerpoint/2010/main" val="13333815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CASAS Competency Categories</a:t>
            </a:r>
            <a:endParaRPr lang="en-US" b="1" dirty="0">
              <a:solidFill>
                <a:srgbClr val="00B0F0"/>
              </a:solidFill>
            </a:endParaRPr>
          </a:p>
        </p:txBody>
      </p:sp>
      <p:sp>
        <p:nvSpPr>
          <p:cNvPr id="4" name="TextBox 3"/>
          <p:cNvSpPr txBox="1"/>
          <p:nvPr/>
        </p:nvSpPr>
        <p:spPr>
          <a:xfrm>
            <a:off x="457200" y="1600200"/>
            <a:ext cx="6629400" cy="3970318"/>
          </a:xfrm>
          <a:prstGeom prst="rect">
            <a:avLst/>
          </a:prstGeom>
          <a:noFill/>
        </p:spPr>
        <p:txBody>
          <a:bodyPr wrap="square" rtlCol="0">
            <a:spAutoFit/>
          </a:bodyPr>
          <a:lstStyle/>
          <a:p>
            <a:r>
              <a:rPr lang="en-US" sz="2800" dirty="0" smtClean="0"/>
              <a:t>0.  Basic Communication</a:t>
            </a:r>
          </a:p>
          <a:p>
            <a:pPr marL="342900" indent="-342900">
              <a:buAutoNum type="arabicPeriod"/>
            </a:pPr>
            <a:r>
              <a:rPr lang="en-US" sz="2800" dirty="0"/>
              <a:t> </a:t>
            </a:r>
            <a:r>
              <a:rPr lang="en-US" sz="2800" dirty="0" smtClean="0"/>
              <a:t>Consumer Economics</a:t>
            </a:r>
          </a:p>
          <a:p>
            <a:pPr marL="342900" indent="-342900">
              <a:buAutoNum type="arabicPeriod"/>
            </a:pPr>
            <a:r>
              <a:rPr lang="en-US" sz="2800" dirty="0" smtClean="0"/>
              <a:t> Community Resources</a:t>
            </a:r>
          </a:p>
          <a:p>
            <a:pPr marL="342900" indent="-342900">
              <a:buAutoNum type="arabicPeriod"/>
            </a:pPr>
            <a:r>
              <a:rPr lang="en-US" sz="2800" dirty="0" smtClean="0"/>
              <a:t> Health</a:t>
            </a:r>
          </a:p>
          <a:p>
            <a:pPr marL="342900" indent="-342900">
              <a:buAutoNum type="arabicPeriod"/>
            </a:pPr>
            <a:r>
              <a:rPr lang="en-US" sz="2800" dirty="0" smtClean="0"/>
              <a:t> Employment</a:t>
            </a:r>
          </a:p>
          <a:p>
            <a:pPr marL="342900" indent="-342900">
              <a:buAutoNum type="arabicPeriod"/>
            </a:pPr>
            <a:r>
              <a:rPr lang="en-US" sz="2800" dirty="0" smtClean="0"/>
              <a:t> Government and Law</a:t>
            </a:r>
          </a:p>
          <a:p>
            <a:pPr marL="342900" indent="-342900">
              <a:buAutoNum type="arabicPeriod"/>
            </a:pPr>
            <a:r>
              <a:rPr lang="en-US" sz="2800" dirty="0" smtClean="0"/>
              <a:t> Math</a:t>
            </a:r>
          </a:p>
          <a:p>
            <a:pPr marL="342900" indent="-342900">
              <a:buAutoNum type="arabicPeriod"/>
            </a:pPr>
            <a:r>
              <a:rPr lang="en-US" sz="2800" dirty="0" smtClean="0"/>
              <a:t> Learning and Thinking Skills</a:t>
            </a:r>
          </a:p>
          <a:p>
            <a:pPr marL="342900" indent="-342900">
              <a:buAutoNum type="arabicPeriod"/>
            </a:pPr>
            <a:r>
              <a:rPr lang="en-US" sz="2800" dirty="0" smtClean="0"/>
              <a:t> Independent Living</a:t>
            </a:r>
            <a:endParaRPr lang="en-US" sz="2800"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4"/>
          </p:nvPr>
        </p:nvSpPr>
        <p:spPr/>
        <p:txBody>
          <a:bodyPr/>
          <a:lstStyle/>
          <a:p>
            <a:pPr>
              <a:defRPr/>
            </a:pPr>
            <a:fld id="{0F10CCFA-9720-4B79-87AD-568ED3307F7B}" type="slidenum">
              <a:rPr lang="en-US" b="0" smtClean="0"/>
              <a:pPr>
                <a:defRPr/>
              </a:pPr>
              <a:t>16</a:t>
            </a:fld>
            <a:endParaRPr lang="en-US" sz="1050" b="0" dirty="0"/>
          </a:p>
        </p:txBody>
      </p:sp>
    </p:spTree>
    <p:extLst>
      <p:ext uri="{BB962C8B-B14F-4D97-AF65-F5344CB8AC3E}">
        <p14:creationId xmlns:p14="http://schemas.microsoft.com/office/powerpoint/2010/main" val="5750340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F0"/>
                </a:solidFill>
              </a:rPr>
              <a:t>CASAS Competencies </a:t>
            </a:r>
            <a:r>
              <a:rPr lang="en-US" b="1" dirty="0" smtClean="0"/>
              <a:t>– example</a:t>
            </a:r>
            <a:endParaRPr lang="en-US" b="1" dirty="0"/>
          </a:p>
        </p:txBody>
      </p:sp>
      <p:sp>
        <p:nvSpPr>
          <p:cNvPr id="6" name="TextBox 5"/>
          <p:cNvSpPr txBox="1"/>
          <p:nvPr/>
        </p:nvSpPr>
        <p:spPr>
          <a:xfrm>
            <a:off x="533400" y="1699548"/>
            <a:ext cx="3810000" cy="523220"/>
          </a:xfrm>
          <a:prstGeom prst="rect">
            <a:avLst/>
          </a:prstGeom>
          <a:noFill/>
        </p:spPr>
        <p:txBody>
          <a:bodyPr wrap="square" rtlCol="0">
            <a:spAutoFit/>
          </a:bodyPr>
          <a:lstStyle/>
          <a:p>
            <a:r>
              <a:rPr lang="en-US" sz="2800" b="1" dirty="0" smtClean="0"/>
              <a:t>4.  Employment</a:t>
            </a:r>
            <a:endParaRPr lang="en-US" sz="2800" b="1"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8" name="Rectangle 7"/>
          <p:cNvSpPr/>
          <p:nvPr/>
        </p:nvSpPr>
        <p:spPr>
          <a:xfrm>
            <a:off x="1066800" y="2286000"/>
            <a:ext cx="7543800" cy="3139321"/>
          </a:xfrm>
          <a:prstGeom prst="rect">
            <a:avLst/>
          </a:prstGeom>
        </p:spPr>
        <p:txBody>
          <a:bodyPr wrap="square">
            <a:spAutoFit/>
          </a:bodyPr>
          <a:lstStyle/>
          <a:p>
            <a:r>
              <a:rPr lang="en-US" b="1" dirty="0"/>
              <a:t>4.6 Communicate effectively in the workplace </a:t>
            </a:r>
            <a:endParaRPr lang="en-US" b="1" dirty="0" smtClean="0"/>
          </a:p>
          <a:p>
            <a:r>
              <a:rPr lang="en-US" dirty="0" smtClean="0"/>
              <a:t>	4.6.1 	Follow</a:t>
            </a:r>
            <a:r>
              <a:rPr lang="en-US" dirty="0"/>
              <a:t>, clarify, give, or provide feedback to instructions; </a:t>
            </a:r>
            <a:r>
              <a:rPr lang="en-US" dirty="0" smtClean="0"/>
              <a:t>			give </a:t>
            </a:r>
            <a:r>
              <a:rPr lang="en-US" dirty="0"/>
              <a:t>and respond appropriately to criticism </a:t>
            </a:r>
          </a:p>
          <a:p>
            <a:r>
              <a:rPr lang="en-US" dirty="0" smtClean="0"/>
              <a:t>	4.6.2 	Interpret </a:t>
            </a:r>
            <a:r>
              <a:rPr lang="en-US" dirty="0"/>
              <a:t>and write work-related correspondence, including </a:t>
            </a:r>
            <a:r>
              <a:rPr lang="en-US" dirty="0" smtClean="0"/>
              <a:t>		notes</a:t>
            </a:r>
            <a:r>
              <a:rPr lang="en-US" dirty="0"/>
              <a:t>, memos, letters, and e-mail </a:t>
            </a:r>
            <a:r>
              <a:rPr lang="en-US" dirty="0" smtClean="0"/>
              <a:t>	</a:t>
            </a:r>
          </a:p>
          <a:p>
            <a:r>
              <a:rPr lang="en-US" dirty="0"/>
              <a:t>	</a:t>
            </a:r>
            <a:r>
              <a:rPr lang="en-US" dirty="0" smtClean="0"/>
              <a:t>4.6.3	 </a:t>
            </a:r>
            <a:r>
              <a:rPr lang="en-US" dirty="0"/>
              <a:t>Interpret written workplace announcements and notices </a:t>
            </a:r>
            <a:r>
              <a:rPr lang="en-US" dirty="0" smtClean="0"/>
              <a:t>			(</a:t>
            </a:r>
            <a:r>
              <a:rPr lang="en-US" dirty="0"/>
              <a:t>see also 4.4.3) </a:t>
            </a:r>
            <a:endParaRPr lang="en-US" dirty="0" smtClean="0"/>
          </a:p>
          <a:p>
            <a:r>
              <a:rPr lang="en-US" dirty="0"/>
              <a:t>	</a:t>
            </a:r>
            <a:r>
              <a:rPr lang="en-US" dirty="0" smtClean="0"/>
              <a:t>4.6.4 	Report </a:t>
            </a:r>
            <a:r>
              <a:rPr lang="en-US" dirty="0"/>
              <a:t>progress on activities, status of assigned tasks, and </a:t>
            </a:r>
            <a:r>
              <a:rPr lang="en-US" dirty="0" smtClean="0"/>
              <a:t>			problems </a:t>
            </a:r>
            <a:r>
              <a:rPr lang="en-US" dirty="0"/>
              <a:t>and other situations affecting job </a:t>
            </a:r>
            <a:r>
              <a:rPr lang="en-US" dirty="0" smtClean="0"/>
              <a:t>completion</a:t>
            </a:r>
          </a:p>
          <a:p>
            <a:r>
              <a:rPr lang="en-US" dirty="0"/>
              <a:t>	</a:t>
            </a:r>
            <a:r>
              <a:rPr lang="en-US" dirty="0" smtClean="0"/>
              <a:t>4.6.5 	Select </a:t>
            </a:r>
            <a:r>
              <a:rPr lang="en-US" dirty="0"/>
              <a:t>and analyze work-related information for a given </a:t>
            </a:r>
            <a:r>
              <a:rPr lang="en-US" dirty="0" smtClean="0"/>
              <a:t>			purpose </a:t>
            </a:r>
            <a:r>
              <a:rPr lang="en-US" dirty="0"/>
              <a:t>and communicate it to others orally or in writing</a:t>
            </a:r>
          </a:p>
        </p:txBody>
      </p:sp>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17</a:t>
            </a:fld>
            <a:endParaRPr lang="en-US" sz="1050" b="0" dirty="0"/>
          </a:p>
        </p:txBody>
      </p:sp>
    </p:spTree>
    <p:extLst>
      <p:ext uri="{BB962C8B-B14F-4D97-AF65-F5344CB8AC3E}">
        <p14:creationId xmlns:p14="http://schemas.microsoft.com/office/powerpoint/2010/main" val="32639393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8" name="TextBox 7"/>
          <p:cNvSpPr txBox="1"/>
          <p:nvPr/>
        </p:nvSpPr>
        <p:spPr>
          <a:xfrm>
            <a:off x="533400" y="4038600"/>
            <a:ext cx="737338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 line 2, which word means the same as the underlined word </a:t>
            </a:r>
            <a:r>
              <a:rPr kumimoji="0" lang="en-US" sz="2400" b="0" i="0" u="sng" strike="noStrike" kern="1200" cap="none" spc="0" normalizeH="0" baseline="0" noProof="0" dirty="0" smtClean="0">
                <a:ln>
                  <a:noFill/>
                </a:ln>
                <a:solidFill>
                  <a:prstClr val="black"/>
                </a:solidFill>
                <a:effectLst/>
                <a:uLnTx/>
                <a:uFillTx/>
                <a:latin typeface="Calibri" panose="020F0502020204030204"/>
                <a:ea typeface="+mn-ea"/>
                <a:cs typeface="+mn-cs"/>
              </a:rPr>
              <a:t>liberal</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in this announcement?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generous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radical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widespread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8341821" cy="3828896"/>
          </a:xfrm>
          <a:prstGeom prst="rect">
            <a:avLst/>
          </a:prstGeom>
        </p:spPr>
      </p:pic>
      <p:sp>
        <p:nvSpPr>
          <p:cNvPr id="10" name="TextBox 9"/>
          <p:cNvSpPr txBox="1"/>
          <p:nvPr/>
        </p:nvSpPr>
        <p:spPr>
          <a:xfrm>
            <a:off x="3000895" y="5002301"/>
            <a:ext cx="6172200" cy="1431161"/>
          </a:xfrm>
          <a:prstGeom prst="rect">
            <a:avLst/>
          </a:prstGeom>
          <a:noFill/>
        </p:spPr>
        <p:txBody>
          <a:bodyPr wrap="square" rtlCol="0">
            <a:spAutoFit/>
          </a:bodyPr>
          <a:lstStyle/>
          <a:p>
            <a:r>
              <a:rPr lang="en-US" sz="2800" b="1" dirty="0" smtClean="0">
                <a:solidFill>
                  <a:srgbClr val="00B0F0"/>
                </a:solidFill>
              </a:rPr>
              <a:t>CASAS Competency</a:t>
            </a:r>
          </a:p>
          <a:p>
            <a:endParaRPr lang="en-US" sz="1100" b="1" dirty="0">
              <a:solidFill>
                <a:srgbClr val="00B0F0"/>
              </a:solidFill>
            </a:endParaRPr>
          </a:p>
          <a:p>
            <a:r>
              <a:rPr lang="en-US" sz="2400" b="1" dirty="0" smtClean="0">
                <a:solidFill>
                  <a:srgbClr val="00B0F0"/>
                </a:solidFill>
              </a:rPr>
              <a:t>4.2.4  Interpret employee handbooks, personnel policies, and job manuals.</a:t>
            </a:r>
            <a:endParaRPr lang="en-US" sz="2400" b="1" dirty="0">
              <a:solidFill>
                <a:srgbClr val="00B0F0"/>
              </a:solidFill>
            </a:endParaRPr>
          </a:p>
        </p:txBody>
      </p:sp>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18</a:t>
            </a:fld>
            <a:endParaRPr lang="en-US" sz="1050" b="0" dirty="0"/>
          </a:p>
        </p:txBody>
      </p:sp>
    </p:spTree>
    <p:extLst>
      <p:ext uri="{BB962C8B-B14F-4D97-AF65-F5344CB8AC3E}">
        <p14:creationId xmlns:p14="http://schemas.microsoft.com/office/powerpoint/2010/main" val="15108359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Task Area</a:t>
            </a:r>
            <a:endParaRPr lang="en-US" b="1" dirty="0">
              <a:solidFill>
                <a:srgbClr val="C00000"/>
              </a:solidFill>
            </a:endParaRPr>
          </a:p>
        </p:txBody>
      </p:sp>
      <p:sp>
        <p:nvSpPr>
          <p:cNvPr id="4" name="Rectangle 3"/>
          <p:cNvSpPr/>
          <p:nvPr/>
        </p:nvSpPr>
        <p:spPr>
          <a:xfrm>
            <a:off x="838200" y="2209800"/>
            <a:ext cx="7391400" cy="646331"/>
          </a:xfrm>
          <a:prstGeom prst="rect">
            <a:avLst/>
          </a:prstGeom>
        </p:spPr>
        <p:txBody>
          <a:bodyPr wrap="square">
            <a:spAutoFit/>
          </a:bodyPr>
          <a:lstStyle/>
          <a:p>
            <a:r>
              <a:rPr lang="en-US" sz="3600" dirty="0" smtClean="0"/>
              <a:t>Format of the test item prompt</a:t>
            </a:r>
            <a:endParaRPr lang="en-US" sz="3600"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4"/>
          </p:nvPr>
        </p:nvSpPr>
        <p:spPr/>
        <p:txBody>
          <a:bodyPr/>
          <a:lstStyle/>
          <a:p>
            <a:pPr>
              <a:defRPr/>
            </a:pPr>
            <a:fld id="{0F10CCFA-9720-4B79-87AD-568ED3307F7B}" type="slidenum">
              <a:rPr lang="en-US" b="0" smtClean="0"/>
              <a:pPr>
                <a:defRPr/>
              </a:pPr>
              <a:t>19</a:t>
            </a:fld>
            <a:endParaRPr lang="en-US" sz="1050" b="0" dirty="0"/>
          </a:p>
        </p:txBody>
      </p:sp>
    </p:spTree>
    <p:extLst>
      <p:ext uri="{BB962C8B-B14F-4D97-AF65-F5344CB8AC3E}">
        <p14:creationId xmlns:p14="http://schemas.microsoft.com/office/powerpoint/2010/main" val="35891440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060" y="1317095"/>
            <a:ext cx="8458200" cy="986020"/>
          </a:xfrm>
        </p:spPr>
        <p:txBody>
          <a:bodyPr/>
          <a:lstStyle/>
          <a:p>
            <a:r>
              <a:rPr lang="en-US" dirty="0" smtClean="0"/>
              <a:t>                   </a:t>
            </a:r>
            <a:endParaRPr lang="en-US" dirty="0">
              <a:solidFill>
                <a:schemeClr val="tx1"/>
              </a:solidFill>
            </a:endParaRPr>
          </a:p>
        </p:txBody>
      </p:sp>
      <p:sp>
        <p:nvSpPr>
          <p:cNvPr id="3" name="Content Placeholder 2"/>
          <p:cNvSpPr>
            <a:spLocks noGrp="1"/>
          </p:cNvSpPr>
          <p:nvPr>
            <p:ph idx="1"/>
          </p:nvPr>
        </p:nvSpPr>
        <p:spPr>
          <a:xfrm>
            <a:off x="323850" y="1322961"/>
            <a:ext cx="8690621" cy="2325989"/>
          </a:xfrm>
        </p:spPr>
        <p:txBody>
          <a:bodyPr>
            <a:normAutofit/>
          </a:bodyPr>
          <a:lstStyle/>
          <a:p>
            <a:pPr lvl="0"/>
            <a:r>
              <a:rPr lang="en-US" b="1" dirty="0" smtClean="0">
                <a:solidFill>
                  <a:schemeClr val="tx1"/>
                </a:solidFill>
              </a:rPr>
              <a:t>Module 1. </a:t>
            </a:r>
            <a:r>
              <a:rPr lang="en-US" dirty="0" smtClean="0">
                <a:solidFill>
                  <a:schemeClr val="tx1"/>
                </a:solidFill>
              </a:rPr>
              <a:t>Implementation Basics</a:t>
            </a:r>
          </a:p>
          <a:p>
            <a:pPr lvl="0"/>
            <a:r>
              <a:rPr lang="en-US" b="1" dirty="0" smtClean="0">
                <a:solidFill>
                  <a:schemeClr val="tx1"/>
                </a:solidFill>
              </a:rPr>
              <a:t>Module 2. </a:t>
            </a:r>
            <a:r>
              <a:rPr lang="en-US" dirty="0" smtClean="0">
                <a:solidFill>
                  <a:schemeClr val="tx1"/>
                </a:solidFill>
              </a:rPr>
              <a:t>CASAS </a:t>
            </a:r>
            <a:r>
              <a:rPr lang="en-US" dirty="0">
                <a:solidFill>
                  <a:schemeClr val="tx1"/>
                </a:solidFill>
              </a:rPr>
              <a:t>eTests Implementation </a:t>
            </a:r>
            <a:endParaRPr lang="en-US" dirty="0" smtClean="0">
              <a:solidFill>
                <a:schemeClr val="tx1"/>
              </a:solidFill>
            </a:endParaRPr>
          </a:p>
          <a:p>
            <a:r>
              <a:rPr lang="en-US" b="1" dirty="0" smtClean="0">
                <a:solidFill>
                  <a:schemeClr val="tx1"/>
                </a:solidFill>
              </a:rPr>
              <a:t>Module 3. </a:t>
            </a:r>
            <a:r>
              <a:rPr lang="en-US" dirty="0">
                <a:solidFill>
                  <a:schemeClr val="tx1"/>
                </a:solidFill>
              </a:rPr>
              <a:t>Paper Test </a:t>
            </a:r>
            <a:r>
              <a:rPr lang="en-US" dirty="0" smtClean="0">
                <a:solidFill>
                  <a:schemeClr val="tx1"/>
                </a:solidFill>
              </a:rPr>
              <a:t>Implementation</a:t>
            </a:r>
            <a:endParaRPr lang="en-US" sz="1600" dirty="0" smtClean="0">
              <a:solidFill>
                <a:schemeClr val="tx1"/>
              </a:solidFill>
            </a:endParaRPr>
          </a:p>
          <a:p>
            <a:pPr lvl="0"/>
            <a:r>
              <a:rPr lang="en-US" b="1" dirty="0" smtClean="0">
                <a:solidFill>
                  <a:schemeClr val="tx1"/>
                </a:solidFill>
              </a:rPr>
              <a:t>Module 4. </a:t>
            </a:r>
            <a:r>
              <a:rPr lang="en-US" dirty="0" smtClean="0">
                <a:solidFill>
                  <a:schemeClr val="tx1"/>
                </a:solidFill>
              </a:rPr>
              <a:t>Interpreting Test Results and Reports</a:t>
            </a:r>
          </a:p>
        </p:txBody>
      </p:sp>
      <p:graphicFrame>
        <p:nvGraphicFramePr>
          <p:cNvPr id="9" name="Table 8"/>
          <p:cNvGraphicFramePr>
            <a:graphicFrameLocks noGrp="1"/>
          </p:cNvGraphicFramePr>
          <p:nvPr>
            <p:extLst/>
          </p:nvPr>
        </p:nvGraphicFramePr>
        <p:xfrm>
          <a:off x="-9525" y="3635807"/>
          <a:ext cx="9142308" cy="2352142"/>
        </p:xfrm>
        <a:graphic>
          <a:graphicData uri="http://schemas.openxmlformats.org/drawingml/2006/table">
            <a:tbl>
              <a:tblPr firstRow="1" firstCol="1" bandRow="1">
                <a:tableStyleId>{5C22544A-7EE6-4342-B048-85BDC9FD1C3A}</a:tableStyleId>
              </a:tblPr>
              <a:tblGrid>
                <a:gridCol w="4102024">
                  <a:extLst>
                    <a:ext uri="{9D8B030D-6E8A-4147-A177-3AD203B41FA5}">
                      <a16:colId xmlns:a16="http://schemas.microsoft.com/office/drawing/2014/main" val="3326392608"/>
                    </a:ext>
                  </a:extLst>
                </a:gridCol>
                <a:gridCol w="1318331">
                  <a:extLst>
                    <a:ext uri="{9D8B030D-6E8A-4147-A177-3AD203B41FA5}">
                      <a16:colId xmlns:a16="http://schemas.microsoft.com/office/drawing/2014/main" val="1732988887"/>
                    </a:ext>
                  </a:extLst>
                </a:gridCol>
                <a:gridCol w="1204411">
                  <a:extLst>
                    <a:ext uri="{9D8B030D-6E8A-4147-A177-3AD203B41FA5}">
                      <a16:colId xmlns:a16="http://schemas.microsoft.com/office/drawing/2014/main" val="3680844773"/>
                    </a:ext>
                  </a:extLst>
                </a:gridCol>
                <a:gridCol w="1204411">
                  <a:extLst>
                    <a:ext uri="{9D8B030D-6E8A-4147-A177-3AD203B41FA5}">
                      <a16:colId xmlns:a16="http://schemas.microsoft.com/office/drawing/2014/main" val="1946738468"/>
                    </a:ext>
                  </a:extLst>
                </a:gridCol>
                <a:gridCol w="1313131">
                  <a:extLst>
                    <a:ext uri="{9D8B030D-6E8A-4147-A177-3AD203B41FA5}">
                      <a16:colId xmlns:a16="http://schemas.microsoft.com/office/drawing/2014/main" val="3374392181"/>
                    </a:ext>
                  </a:extLst>
                </a:gridCol>
              </a:tblGrid>
              <a:tr h="653111">
                <a:tc>
                  <a:txBody>
                    <a:bodyPr/>
                    <a:lstStyle/>
                    <a:p>
                      <a:pPr marL="0" marR="0">
                        <a:lnSpc>
                          <a:spcPct val="107000"/>
                        </a:lnSpc>
                        <a:spcBef>
                          <a:spcPts val="0"/>
                        </a:spcBef>
                        <a:spcAft>
                          <a:spcPts val="800"/>
                        </a:spcAft>
                      </a:pPr>
                      <a:r>
                        <a:rPr lang="en-US" sz="2000" b="1" dirty="0">
                          <a:effectLst/>
                        </a:rPr>
                        <a:t>User </a:t>
                      </a:r>
                      <a:r>
                        <a:rPr lang="en-US" sz="2000" b="1" dirty="0" smtClean="0">
                          <a:effectLst/>
                        </a:rPr>
                        <a:t>Role*</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1</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2</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3</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1" dirty="0">
                          <a:effectLst/>
                        </a:rPr>
                        <a:t>Module 4</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14083161"/>
                  </a:ext>
                </a:extLst>
              </a:tr>
              <a:tr h="402793">
                <a:tc>
                  <a:txBody>
                    <a:bodyPr/>
                    <a:lstStyle/>
                    <a:p>
                      <a:pPr marL="0" marR="0">
                        <a:lnSpc>
                          <a:spcPct val="107000"/>
                        </a:lnSpc>
                        <a:spcBef>
                          <a:spcPts val="0"/>
                        </a:spcBef>
                        <a:spcAft>
                          <a:spcPts val="800"/>
                        </a:spcAft>
                      </a:pPr>
                      <a:r>
                        <a:rPr lang="en-US" sz="2000" b="1" dirty="0" smtClean="0">
                          <a:effectLst/>
                        </a:rPr>
                        <a:t>Tester</a:t>
                      </a:r>
                      <a:r>
                        <a:rPr lang="en-US" sz="2000" b="1" baseline="0" dirty="0" smtClean="0">
                          <a:effectLst/>
                        </a:rPr>
                        <a:t> – Ad</a:t>
                      </a:r>
                      <a:r>
                        <a:rPr lang="en-US" sz="2000" b="1" dirty="0" smtClean="0">
                          <a:effectLst/>
                        </a:rPr>
                        <a:t>minister eTests only</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Optional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4010813760"/>
                  </a:ext>
                </a:extLst>
              </a:tr>
              <a:tr h="402793">
                <a:tc>
                  <a:txBody>
                    <a:bodyPr/>
                    <a:lstStyle/>
                    <a:p>
                      <a:pPr marL="0" marR="0">
                        <a:lnSpc>
                          <a:spcPct val="107000"/>
                        </a:lnSpc>
                        <a:spcBef>
                          <a:spcPts val="0"/>
                        </a:spcBef>
                        <a:spcAft>
                          <a:spcPts val="800"/>
                        </a:spcAft>
                      </a:pPr>
                      <a:r>
                        <a:rPr lang="en-US" sz="2000" b="1" dirty="0">
                          <a:effectLst/>
                        </a:rPr>
                        <a:t>Tester </a:t>
                      </a:r>
                      <a:r>
                        <a:rPr lang="en-US" sz="2000" b="1" baseline="0" dirty="0" smtClean="0">
                          <a:effectLst/>
                        </a:rPr>
                        <a:t>– </a:t>
                      </a:r>
                      <a:r>
                        <a:rPr lang="en-US" sz="2000" b="1" dirty="0" smtClean="0">
                          <a:effectLst/>
                        </a:rPr>
                        <a:t>Administer Paper </a:t>
                      </a:r>
                      <a:r>
                        <a:rPr lang="en-US" sz="2000" b="1" dirty="0">
                          <a:effectLst/>
                        </a:rPr>
                        <a:t>only</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smtClean="0">
                          <a:solidFill>
                            <a:schemeClr val="tx1"/>
                          </a:solidFill>
                          <a:effectLst/>
                        </a:rPr>
                        <a:t>Optional</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1486299727"/>
                  </a:ext>
                </a:extLst>
              </a:tr>
              <a:tr h="446303">
                <a:tc>
                  <a:txBody>
                    <a:bodyPr/>
                    <a:lstStyle/>
                    <a:p>
                      <a:pPr marL="0" marR="0">
                        <a:lnSpc>
                          <a:spcPct val="107000"/>
                        </a:lnSpc>
                        <a:spcBef>
                          <a:spcPts val="0"/>
                        </a:spcBef>
                        <a:spcAft>
                          <a:spcPts val="800"/>
                        </a:spcAft>
                      </a:pPr>
                      <a:r>
                        <a:rPr lang="en-US" sz="2000" b="1" dirty="0">
                          <a:effectLst/>
                        </a:rPr>
                        <a:t>Tester </a:t>
                      </a:r>
                      <a:r>
                        <a:rPr lang="en-US" sz="2000" b="1" baseline="0" dirty="0" smtClean="0">
                          <a:effectLst/>
                        </a:rPr>
                        <a:t>–</a:t>
                      </a:r>
                      <a:r>
                        <a:rPr lang="en-US" sz="2000" b="1" dirty="0" smtClean="0">
                          <a:effectLst/>
                        </a:rPr>
                        <a:t> </a:t>
                      </a:r>
                      <a:r>
                        <a:rPr lang="en-US" sz="2000" b="1" dirty="0">
                          <a:effectLst/>
                        </a:rPr>
                        <a:t>Administer </a:t>
                      </a:r>
                      <a:r>
                        <a:rPr lang="en-US" sz="2000" b="1" dirty="0" err="1" smtClean="0">
                          <a:effectLst/>
                        </a:rPr>
                        <a:t>eTests</a:t>
                      </a:r>
                      <a:r>
                        <a:rPr lang="en-US" sz="2000" b="1" smtClean="0">
                          <a:effectLst/>
                        </a:rPr>
                        <a:t> &amp; Paper</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smtClean="0">
                          <a:solidFill>
                            <a:schemeClr val="tx1"/>
                          </a:solidFill>
                          <a:effectLst/>
                        </a:rPr>
                        <a:t>Optional</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3274320954"/>
                  </a:ext>
                </a:extLst>
              </a:tr>
              <a:tr h="402793">
                <a:tc>
                  <a:txBody>
                    <a:bodyPr/>
                    <a:lstStyle/>
                    <a:p>
                      <a:pPr marL="0" marR="0">
                        <a:lnSpc>
                          <a:spcPct val="107000"/>
                        </a:lnSpc>
                        <a:spcBef>
                          <a:spcPts val="0"/>
                        </a:spcBef>
                        <a:spcAft>
                          <a:spcPts val="800"/>
                        </a:spcAft>
                      </a:pPr>
                      <a:r>
                        <a:rPr lang="en-US" sz="2000" b="1" dirty="0">
                          <a:effectLst/>
                        </a:rPr>
                        <a:t>Teachers</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 </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tc>
                  <a:txBody>
                    <a:bodyPr/>
                    <a:lstStyle/>
                    <a:p>
                      <a:pPr marL="0" marR="0" algn="ctr">
                        <a:lnSpc>
                          <a:spcPct val="107000"/>
                        </a:lnSpc>
                        <a:spcBef>
                          <a:spcPts val="0"/>
                        </a:spcBef>
                        <a:spcAft>
                          <a:spcPts val="800"/>
                        </a:spcAft>
                      </a:pPr>
                      <a:r>
                        <a:rPr lang="en-US" sz="2000" b="0" dirty="0">
                          <a:solidFill>
                            <a:schemeClr val="tx1"/>
                          </a:solidFill>
                          <a:effectLst/>
                        </a:rPr>
                        <a:t>x</a:t>
                      </a:r>
                      <a:endParaRPr lang="en-US" sz="20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anchor="ctr"/>
                </a:tc>
                <a:extLst>
                  <a:ext uri="{0D108BD9-81ED-4DB2-BD59-A6C34878D82A}">
                    <a16:rowId xmlns:a16="http://schemas.microsoft.com/office/drawing/2014/main" val="2888815100"/>
                  </a:ext>
                </a:extLst>
              </a:tr>
            </a:tbl>
          </a:graphicData>
        </a:graphic>
      </p:graphicFrame>
      <p:sp>
        <p:nvSpPr>
          <p:cNvPr id="10" name="Rectangle 2"/>
          <p:cNvSpPr>
            <a:spLocks noChangeArrowheads="1"/>
          </p:cNvSpPr>
          <p:nvPr/>
        </p:nvSpPr>
        <p:spPr bwMode="auto">
          <a:xfrm>
            <a:off x="2058988" y="3073013"/>
            <a:ext cx="22794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p:nvPr/>
        </p:nvSpPr>
        <p:spPr>
          <a:xfrm>
            <a:off x="76200" y="5943600"/>
            <a:ext cx="9448800" cy="461665"/>
          </a:xfrm>
          <a:prstGeom prst="rect">
            <a:avLst/>
          </a:prstGeom>
        </p:spPr>
        <p:txBody>
          <a:bodyPr wrap="square">
            <a:spAutoFit/>
          </a:bodyPr>
          <a:lstStyle/>
          <a:p>
            <a:pPr marL="209423" lvl="1" indent="0">
              <a:buNone/>
            </a:pPr>
            <a:r>
              <a:rPr lang="en-US" altLang="en-US" sz="2400" dirty="0" smtClean="0"/>
              <a:t>*</a:t>
            </a:r>
            <a:r>
              <a:rPr lang="en-US" altLang="en-US" sz="2000" dirty="0" smtClean="0"/>
              <a:t>Testers must complete at least two modules, including Module 1.</a:t>
            </a:r>
            <a:endParaRPr lang="en-US" sz="2000" dirty="0"/>
          </a:p>
        </p:txBody>
      </p:sp>
      <p:sp>
        <p:nvSpPr>
          <p:cNvPr id="6" name="TextBox 5"/>
          <p:cNvSpPr txBox="1"/>
          <p:nvPr/>
        </p:nvSpPr>
        <p:spPr>
          <a:xfrm>
            <a:off x="264693" y="608981"/>
            <a:ext cx="8808933" cy="646331"/>
          </a:xfrm>
          <a:prstGeom prst="rect">
            <a:avLst/>
          </a:prstGeom>
          <a:noFill/>
        </p:spPr>
        <p:txBody>
          <a:bodyPr wrap="square" rtlCol="0">
            <a:spAutoFit/>
          </a:bodyPr>
          <a:lstStyle/>
          <a:p>
            <a:r>
              <a:rPr lang="en-US" sz="3600" dirty="0" smtClean="0"/>
              <a:t>Interpreting Test Results and Reports</a:t>
            </a:r>
            <a:endParaRPr lang="en-US" sz="3600" dirty="0"/>
          </a:p>
        </p:txBody>
      </p:sp>
      <p:sp>
        <p:nvSpPr>
          <p:cNvPr id="8" name="Footer Placeholder 1"/>
          <p:cNvSpPr>
            <a:spLocks noGrp="1"/>
          </p:cNvSpPr>
          <p:nvPr>
            <p:ph type="ftr" sz="quarter" idx="11"/>
          </p:nvPr>
        </p:nvSpPr>
        <p:spPr>
          <a:xfrm>
            <a:off x="304800" y="6459785"/>
            <a:ext cx="6076942" cy="365125"/>
          </a:xfrm>
        </p:spPr>
        <p:txBody>
          <a:bodyPr/>
          <a:lstStyle/>
          <a:p>
            <a:r>
              <a:rPr lang="en-US" smtClean="0"/>
              <a:t>Module 4: Interpreting Test Results and Reports</a:t>
            </a:r>
            <a:endParaRPr lang="en-US" dirty="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962657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C00000"/>
                </a:solidFill>
              </a:rPr>
              <a:t>Reading Task Area Categories</a:t>
            </a:r>
            <a:endParaRPr lang="en-US" b="1" dirty="0">
              <a:solidFill>
                <a:srgbClr val="C00000"/>
              </a:solidFill>
            </a:endParaRPr>
          </a:p>
        </p:txBody>
      </p:sp>
      <p:sp>
        <p:nvSpPr>
          <p:cNvPr id="4" name="TextBox 3"/>
          <p:cNvSpPr txBox="1"/>
          <p:nvPr/>
        </p:nvSpPr>
        <p:spPr>
          <a:xfrm>
            <a:off x="457200" y="1600200"/>
            <a:ext cx="8153400" cy="2862322"/>
          </a:xfrm>
          <a:prstGeom prst="rect">
            <a:avLst/>
          </a:prstGeom>
          <a:noFill/>
        </p:spPr>
        <p:txBody>
          <a:bodyPr wrap="square" rtlCol="0">
            <a:spAutoFit/>
          </a:bodyPr>
          <a:lstStyle/>
          <a:p>
            <a:r>
              <a:rPr lang="en-US" sz="3600" dirty="0" smtClean="0"/>
              <a:t>1 - Forms</a:t>
            </a:r>
          </a:p>
          <a:p>
            <a:r>
              <a:rPr lang="en-US" sz="3600" dirty="0" smtClean="0"/>
              <a:t>2 - Charts, tables, graphs, etc.</a:t>
            </a:r>
          </a:p>
          <a:p>
            <a:r>
              <a:rPr lang="en-US" sz="3600" dirty="0" smtClean="0"/>
              <a:t>3 - Text</a:t>
            </a:r>
          </a:p>
          <a:p>
            <a:r>
              <a:rPr lang="en-US" sz="3600" dirty="0" smtClean="0"/>
              <a:t>4 - Signs, ads, labels, etc.</a:t>
            </a:r>
          </a:p>
          <a:p>
            <a:r>
              <a:rPr lang="en-US" sz="3600" dirty="0" smtClean="0"/>
              <a:t>5 - Measurement scales and diagrams</a:t>
            </a:r>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4"/>
          </p:nvPr>
        </p:nvSpPr>
        <p:spPr/>
        <p:txBody>
          <a:bodyPr/>
          <a:lstStyle/>
          <a:p>
            <a:pPr>
              <a:defRPr/>
            </a:pPr>
            <a:fld id="{0F10CCFA-9720-4B79-87AD-568ED3307F7B}" type="slidenum">
              <a:rPr lang="en-US" b="0" smtClean="0"/>
              <a:pPr>
                <a:defRPr/>
              </a:pPr>
              <a:t>20</a:t>
            </a:fld>
            <a:endParaRPr lang="en-US" sz="1050" b="0" dirty="0"/>
          </a:p>
        </p:txBody>
      </p:sp>
    </p:spTree>
    <p:extLst>
      <p:ext uri="{BB962C8B-B14F-4D97-AF65-F5344CB8AC3E}">
        <p14:creationId xmlns:p14="http://schemas.microsoft.com/office/powerpoint/2010/main" val="39910425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1"/>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8" name="TextBox 7"/>
          <p:cNvSpPr txBox="1"/>
          <p:nvPr/>
        </p:nvSpPr>
        <p:spPr>
          <a:xfrm>
            <a:off x="533400" y="4038600"/>
            <a:ext cx="7373389" cy="267765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In line 2, which word means the same as the underlined word </a:t>
            </a:r>
            <a:r>
              <a:rPr kumimoji="0" lang="en-US" sz="2400" b="0" i="0" u="sng" strike="noStrike" kern="1200" cap="none" spc="0" normalizeH="0" baseline="0" noProof="0" dirty="0" smtClean="0">
                <a:ln>
                  <a:noFill/>
                </a:ln>
                <a:solidFill>
                  <a:prstClr val="black"/>
                </a:solidFill>
                <a:effectLst/>
                <a:uLnTx/>
                <a:uFillTx/>
                <a:latin typeface="Calibri" panose="020F0502020204030204"/>
                <a:ea typeface="+mn-ea"/>
                <a:cs typeface="+mn-cs"/>
              </a:rPr>
              <a:t>liberal</a:t>
            </a: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 in this announcement?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generous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radical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smtClean="0">
                <a:ln>
                  <a:noFill/>
                </a:ln>
                <a:solidFill>
                  <a:prstClr val="black"/>
                </a:solidFill>
                <a:effectLst/>
                <a:uLnTx/>
                <a:uFillTx/>
                <a:latin typeface="Calibri" panose="020F0502020204030204"/>
                <a:ea typeface="+mn-ea"/>
                <a:cs typeface="+mn-cs"/>
              </a:rPr>
              <a:t>widespread</a:t>
            </a: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228600"/>
            <a:ext cx="8341821" cy="3828896"/>
          </a:xfrm>
          <a:prstGeom prst="rect">
            <a:avLst/>
          </a:prstGeom>
        </p:spPr>
      </p:pic>
      <p:sp>
        <p:nvSpPr>
          <p:cNvPr id="11" name="TextBox 10"/>
          <p:cNvSpPr txBox="1"/>
          <p:nvPr/>
        </p:nvSpPr>
        <p:spPr>
          <a:xfrm>
            <a:off x="3352800" y="5262771"/>
            <a:ext cx="6172200" cy="1061829"/>
          </a:xfrm>
          <a:prstGeom prst="rect">
            <a:avLst/>
          </a:prstGeom>
          <a:noFill/>
        </p:spPr>
        <p:txBody>
          <a:bodyPr wrap="square" rtlCol="0">
            <a:spAutoFit/>
          </a:bodyPr>
          <a:lstStyle/>
          <a:p>
            <a:r>
              <a:rPr lang="en-US" sz="2800" b="1" dirty="0" smtClean="0">
                <a:solidFill>
                  <a:srgbClr val="C00000"/>
                </a:solidFill>
              </a:rPr>
              <a:t>Reading Task Area</a:t>
            </a:r>
          </a:p>
          <a:p>
            <a:endParaRPr lang="en-US" sz="1100" b="1" dirty="0">
              <a:solidFill>
                <a:srgbClr val="C00000"/>
              </a:solidFill>
            </a:endParaRPr>
          </a:p>
          <a:p>
            <a:r>
              <a:rPr lang="en-US" sz="2400" b="1" dirty="0">
                <a:solidFill>
                  <a:srgbClr val="C00000"/>
                </a:solidFill>
              </a:rPr>
              <a:t>3</a:t>
            </a:r>
            <a:r>
              <a:rPr lang="en-US" sz="2400" b="1" dirty="0" smtClean="0">
                <a:solidFill>
                  <a:srgbClr val="C00000"/>
                </a:solidFill>
              </a:rPr>
              <a:t> - Text</a:t>
            </a:r>
            <a:endParaRPr lang="en-US" sz="2400" b="1" dirty="0">
              <a:solidFill>
                <a:srgbClr val="C00000"/>
              </a:solidFill>
            </a:endParaRPr>
          </a:p>
        </p:txBody>
      </p:sp>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21</a:t>
            </a:fld>
            <a:endParaRPr lang="en-US" sz="1050" b="0" dirty="0"/>
          </a:p>
        </p:txBody>
      </p:sp>
    </p:spTree>
    <p:extLst>
      <p:ext uri="{BB962C8B-B14F-4D97-AF65-F5344CB8AC3E}">
        <p14:creationId xmlns:p14="http://schemas.microsoft.com/office/powerpoint/2010/main" val="795182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2" name="TextBox 1"/>
          <p:cNvSpPr txBox="1"/>
          <p:nvPr/>
        </p:nvSpPr>
        <p:spPr>
          <a:xfrm>
            <a:off x="5257800" y="3474726"/>
            <a:ext cx="3048000" cy="461665"/>
          </a:xfrm>
          <a:prstGeom prst="rect">
            <a:avLst/>
          </a:prstGeom>
          <a:noFill/>
        </p:spPr>
        <p:txBody>
          <a:bodyPr wrap="square" rtlCol="0">
            <a:spAutoFit/>
          </a:bodyPr>
          <a:lstStyle/>
          <a:p>
            <a:endParaRPr lang="en-US" sz="2400" dirty="0">
              <a:solidFill>
                <a:srgbClr val="C00000"/>
              </a:solidFill>
            </a:endParaRPr>
          </a:p>
        </p:txBody>
      </p:sp>
      <p:sp>
        <p:nvSpPr>
          <p:cNvPr id="8" name="TextBox 7"/>
          <p:cNvSpPr txBox="1"/>
          <p:nvPr/>
        </p:nvSpPr>
        <p:spPr>
          <a:xfrm>
            <a:off x="5257800" y="1980093"/>
            <a:ext cx="3276600" cy="461665"/>
          </a:xfrm>
          <a:prstGeom prst="rect">
            <a:avLst/>
          </a:prstGeom>
          <a:noFill/>
        </p:spPr>
        <p:txBody>
          <a:bodyPr wrap="square" rtlCol="0">
            <a:spAutoFit/>
          </a:bodyPr>
          <a:lstStyle/>
          <a:p>
            <a:endParaRPr lang="en-US" sz="2400" dirty="0">
              <a:solidFill>
                <a:srgbClr val="00B0F0"/>
              </a:solidFill>
            </a:endParaRPr>
          </a:p>
        </p:txBody>
      </p:sp>
      <p:sp>
        <p:nvSpPr>
          <p:cNvPr id="9" name="TextBox 8"/>
          <p:cNvSpPr txBox="1"/>
          <p:nvPr/>
        </p:nvSpPr>
        <p:spPr>
          <a:xfrm>
            <a:off x="216495" y="3316258"/>
            <a:ext cx="9245600" cy="3508653"/>
          </a:xfrm>
          <a:prstGeom prst="rect">
            <a:avLst/>
          </a:prstGeom>
          <a:noFill/>
        </p:spPr>
        <p:txBody>
          <a:bodyPr wrap="square" rtlCol="0">
            <a:spAutoFit/>
          </a:bodyPr>
          <a:lstStyle/>
          <a:p>
            <a:r>
              <a:rPr lang="en-US" sz="2400" dirty="0">
                <a:solidFill>
                  <a:srgbClr val="7030A0"/>
                </a:solidFill>
              </a:rPr>
              <a:t>CCR Standard:  </a:t>
            </a:r>
            <a:r>
              <a:rPr lang="en-US" sz="2400" dirty="0" smtClean="0">
                <a:solidFill>
                  <a:srgbClr val="7030A0"/>
                </a:solidFill>
              </a:rPr>
              <a:t>R4.B, C </a:t>
            </a:r>
            <a:r>
              <a:rPr lang="en-US" sz="2400" dirty="0">
                <a:solidFill>
                  <a:srgbClr val="7030A0"/>
                </a:solidFill>
              </a:rPr>
              <a:t>- Interpret words and phrases in a text</a:t>
            </a:r>
          </a:p>
          <a:p>
            <a:endParaRPr lang="en-US" sz="2400" dirty="0" smtClean="0">
              <a:solidFill>
                <a:srgbClr val="00B050"/>
              </a:solidFill>
            </a:endParaRPr>
          </a:p>
          <a:p>
            <a:r>
              <a:rPr lang="en-US" sz="2400" dirty="0" smtClean="0">
                <a:solidFill>
                  <a:srgbClr val="00B050"/>
                </a:solidFill>
              </a:rPr>
              <a:t>CASAS Content Standard:  </a:t>
            </a:r>
            <a:r>
              <a:rPr lang="en-US" sz="2400" dirty="0">
                <a:solidFill>
                  <a:srgbClr val="00B050"/>
                </a:solidFill>
              </a:rPr>
              <a:t>RDG </a:t>
            </a:r>
            <a:r>
              <a:rPr lang="en-US" sz="2400" dirty="0" smtClean="0">
                <a:solidFill>
                  <a:srgbClr val="00B050"/>
                </a:solidFill>
              </a:rPr>
              <a:t>2.8 - Interpret </a:t>
            </a:r>
            <a:r>
              <a:rPr lang="en-US" sz="2400" dirty="0">
                <a:solidFill>
                  <a:srgbClr val="00B050"/>
                </a:solidFill>
              </a:rPr>
              <a:t>multiple-meaning words</a:t>
            </a:r>
          </a:p>
          <a:p>
            <a:endParaRPr lang="en-US" sz="2400" dirty="0" smtClean="0">
              <a:solidFill>
                <a:srgbClr val="7030A0"/>
              </a:solidFill>
            </a:endParaRPr>
          </a:p>
          <a:p>
            <a:r>
              <a:rPr lang="en-US" sz="2400" dirty="0">
                <a:solidFill>
                  <a:srgbClr val="00B0F0"/>
                </a:solidFill>
              </a:rPr>
              <a:t>CASAS </a:t>
            </a:r>
            <a:r>
              <a:rPr lang="en-US" sz="2400" dirty="0" smtClean="0">
                <a:solidFill>
                  <a:srgbClr val="00B0F0"/>
                </a:solidFill>
              </a:rPr>
              <a:t>Competency:  4.2.4 - Interpret </a:t>
            </a:r>
            <a:r>
              <a:rPr lang="en-US" sz="2400" dirty="0">
                <a:solidFill>
                  <a:srgbClr val="00B0F0"/>
                </a:solidFill>
              </a:rPr>
              <a:t>employee handbooks, personnel policies, and job manuals.</a:t>
            </a:r>
          </a:p>
          <a:p>
            <a:endParaRPr lang="en-US" dirty="0"/>
          </a:p>
          <a:p>
            <a:r>
              <a:rPr lang="en-US" sz="2400" dirty="0">
                <a:solidFill>
                  <a:srgbClr val="C00000"/>
                </a:solidFill>
              </a:rPr>
              <a:t>Reading Task </a:t>
            </a:r>
            <a:r>
              <a:rPr lang="en-US" sz="2400" dirty="0" smtClean="0">
                <a:solidFill>
                  <a:srgbClr val="C00000"/>
                </a:solidFill>
              </a:rPr>
              <a:t>Area:   3 </a:t>
            </a:r>
            <a:r>
              <a:rPr lang="en-US" sz="2400" dirty="0">
                <a:solidFill>
                  <a:srgbClr val="C00000"/>
                </a:solidFill>
              </a:rPr>
              <a:t>- </a:t>
            </a:r>
            <a:r>
              <a:rPr lang="en-US" sz="2400" dirty="0" smtClean="0">
                <a:solidFill>
                  <a:srgbClr val="C00000"/>
                </a:solidFill>
              </a:rPr>
              <a:t>Text</a:t>
            </a:r>
            <a:endParaRPr lang="en-US" sz="2400" dirty="0">
              <a:solidFill>
                <a:srgbClr val="C00000"/>
              </a:solidFill>
            </a:endParaRPr>
          </a:p>
          <a:p>
            <a:endParaRPr lang="en-US" dirty="0" smtClean="0"/>
          </a:p>
          <a:p>
            <a:endParaRPr lang="en-US" dirty="0"/>
          </a:p>
        </p:txBody>
      </p:sp>
      <p:sp>
        <p:nvSpPr>
          <p:cNvPr id="3" name="Footer Placeholder 2"/>
          <p:cNvSpPr>
            <a:spLocks noGrp="1"/>
          </p:cNvSpPr>
          <p:nvPr>
            <p:ph type="ftr" sz="quarter" idx="3"/>
          </p:nvPr>
        </p:nvSpPr>
        <p:spPr/>
        <p:txBody>
          <a:bodyPr/>
          <a:lstStyle/>
          <a:p>
            <a:pPr>
              <a:defRPr/>
            </a:pPr>
            <a:r>
              <a:rPr lang="en-US" smtClean="0">
                <a:solidFill>
                  <a:schemeClr val="tx1"/>
                </a:solidFill>
              </a:rPr>
              <a:t>Module 4: Interpreting Test Results and Reports</a:t>
            </a:r>
            <a:endParaRPr lang="en-US" dirty="0" smtClean="0">
              <a:solidFill>
                <a:schemeClr val="tx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327" y="457201"/>
            <a:ext cx="5065221" cy="2324937"/>
          </a:xfrm>
          <a:prstGeom prst="rect">
            <a:avLst/>
          </a:prstGeom>
        </p:spPr>
      </p:pic>
      <p:sp>
        <p:nvSpPr>
          <p:cNvPr id="11" name="TextBox 10"/>
          <p:cNvSpPr txBox="1"/>
          <p:nvPr/>
        </p:nvSpPr>
        <p:spPr>
          <a:xfrm>
            <a:off x="5257800" y="457201"/>
            <a:ext cx="3733800"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In line 2, which word means the same as the underlined word </a:t>
            </a:r>
            <a:r>
              <a:rPr kumimoji="0" lang="en-US" b="0" i="0" u="sng" strike="noStrike" kern="1200" cap="none" spc="0" normalizeH="0" baseline="0" noProof="0" dirty="0" smtClean="0">
                <a:ln>
                  <a:noFill/>
                </a:ln>
                <a:solidFill>
                  <a:prstClr val="black"/>
                </a:solidFill>
                <a:effectLst/>
                <a:uLnTx/>
                <a:uFillTx/>
                <a:latin typeface="Calibri" panose="020F0502020204030204"/>
                <a:ea typeface="+mn-ea"/>
                <a:cs typeface="+mn-cs"/>
              </a:rPr>
              <a:t>liberal</a:t>
            </a: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 in this announcement?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generous</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radical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traditional</a:t>
            </a:r>
          </a:p>
          <a:p>
            <a:pPr marL="342900" marR="0" lvl="0" indent="-342900" algn="l" defTabSz="914400" rtl="0" eaLnBrk="1" fontAlgn="auto" latinLnBrk="0" hangingPunct="1">
              <a:lnSpc>
                <a:spcPct val="100000"/>
              </a:lnSpc>
              <a:spcBef>
                <a:spcPts val="0"/>
              </a:spcBef>
              <a:spcAft>
                <a:spcPts val="0"/>
              </a:spcAft>
              <a:buClrTx/>
              <a:buSzTx/>
              <a:buFontTx/>
              <a:buAutoNum type="alphaUcPeriod"/>
              <a:tabLst/>
              <a:defRPr/>
            </a:pPr>
            <a:r>
              <a:rPr kumimoji="0" lang="en-US" b="0" i="0" u="none" strike="noStrike" kern="1200" cap="none" spc="0" normalizeH="0" baseline="0" noProof="0" dirty="0" smtClean="0">
                <a:ln>
                  <a:noFill/>
                </a:ln>
                <a:solidFill>
                  <a:prstClr val="black"/>
                </a:solidFill>
                <a:effectLst/>
                <a:uLnTx/>
                <a:uFillTx/>
                <a:latin typeface="Calibri" panose="020F0502020204030204"/>
                <a:ea typeface="+mn-ea"/>
                <a:cs typeface="+mn-cs"/>
              </a:rPr>
              <a:t>widespread</a:t>
            </a: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22</a:t>
            </a:fld>
            <a:endParaRPr lang="en-US" sz="1050" b="0" dirty="0"/>
          </a:p>
        </p:txBody>
      </p:sp>
    </p:spTree>
    <p:extLst>
      <p:ext uri="{BB962C8B-B14F-4D97-AF65-F5344CB8AC3E}">
        <p14:creationId xmlns:p14="http://schemas.microsoft.com/office/powerpoint/2010/main" val="1876170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28650" y="365127"/>
            <a:ext cx="7886700" cy="930274"/>
          </a:xfrm>
        </p:spPr>
        <p:txBody>
          <a:bodyPr>
            <a:normAutofit/>
          </a:bodyPr>
          <a:lstStyle/>
          <a:p>
            <a:r>
              <a:rPr lang="en-US" altLang="en-US" b="1" dirty="0" smtClean="0">
                <a:solidFill>
                  <a:srgbClr val="0070C0"/>
                </a:solidFill>
              </a:rPr>
              <a:t>In Summary…</a:t>
            </a:r>
          </a:p>
        </p:txBody>
      </p:sp>
      <p:sp>
        <p:nvSpPr>
          <p:cNvPr id="67587" name="Rectangle 4"/>
          <p:cNvSpPr>
            <a:spLocks noGrp="1" noChangeArrowheads="1"/>
          </p:cNvSpPr>
          <p:nvPr>
            <p:ph idx="1"/>
          </p:nvPr>
        </p:nvSpPr>
        <p:spPr>
          <a:xfrm>
            <a:off x="628650" y="1295400"/>
            <a:ext cx="7886700" cy="4881563"/>
          </a:xfrm>
        </p:spPr>
        <p:txBody>
          <a:bodyPr>
            <a:normAutofit lnSpcReduction="10000"/>
          </a:bodyPr>
          <a:lstStyle/>
          <a:p>
            <a:pPr marL="0" indent="0">
              <a:buNone/>
            </a:pPr>
            <a:r>
              <a:rPr lang="en-US" altLang="en-US" sz="3200" dirty="0"/>
              <a:t>Content Standards, Competencies, </a:t>
            </a:r>
            <a:r>
              <a:rPr lang="en-US" altLang="en-US" sz="3200" dirty="0" smtClean="0"/>
              <a:t>and Task Areas create the foundation of the CASAS System. </a:t>
            </a:r>
          </a:p>
          <a:p>
            <a:pPr marL="0" indent="0">
              <a:buNone/>
            </a:pPr>
            <a:endParaRPr lang="en-US" altLang="en-US" sz="1800" dirty="0" smtClean="0"/>
          </a:p>
          <a:p>
            <a:pPr marL="0" indent="0">
              <a:buNone/>
            </a:pPr>
            <a:r>
              <a:rPr lang="en-US" altLang="en-US" sz="3200" dirty="0" smtClean="0"/>
              <a:t>Separately, they provide: </a:t>
            </a:r>
          </a:p>
          <a:p>
            <a:pPr marL="0" indent="0">
              <a:buNone/>
            </a:pPr>
            <a:endParaRPr lang="en-US" altLang="en-US" sz="1100" dirty="0" smtClean="0"/>
          </a:p>
          <a:p>
            <a:pPr lvl="1"/>
            <a:r>
              <a:rPr lang="en-US" altLang="en-US" sz="3200" dirty="0" smtClean="0"/>
              <a:t>basic </a:t>
            </a:r>
            <a:r>
              <a:rPr lang="en-US" altLang="en-US" sz="3200" dirty="0"/>
              <a:t>skills </a:t>
            </a:r>
            <a:r>
              <a:rPr lang="en-US" altLang="en-US" sz="3200" dirty="0" smtClean="0"/>
              <a:t>for successful </a:t>
            </a:r>
            <a:r>
              <a:rPr lang="en-US" altLang="en-US" sz="3200" dirty="0"/>
              <a:t>attainment of </a:t>
            </a:r>
            <a:r>
              <a:rPr lang="en-US" altLang="en-US" sz="3200" dirty="0" smtClean="0"/>
              <a:t>learning </a:t>
            </a:r>
            <a:r>
              <a:rPr lang="en-US" altLang="en-US" sz="3200" dirty="0"/>
              <a:t>objectives </a:t>
            </a:r>
            <a:endParaRPr lang="en-US" altLang="en-US" sz="3200" dirty="0" smtClean="0"/>
          </a:p>
          <a:p>
            <a:pPr marL="342900" lvl="1" indent="0">
              <a:buNone/>
            </a:pPr>
            <a:endParaRPr lang="en-US" altLang="en-US" sz="1000" dirty="0" smtClean="0"/>
          </a:p>
          <a:p>
            <a:pPr lvl="1"/>
            <a:r>
              <a:rPr lang="en-US" altLang="en-US" sz="3200" dirty="0" smtClean="0"/>
              <a:t>life and work skills contexts</a:t>
            </a:r>
          </a:p>
          <a:p>
            <a:pPr marL="342900" lvl="1" indent="0">
              <a:buNone/>
            </a:pPr>
            <a:endParaRPr lang="en-US" altLang="en-US" sz="1100" dirty="0" smtClean="0"/>
          </a:p>
          <a:p>
            <a:pPr lvl="1"/>
            <a:r>
              <a:rPr lang="en-US" altLang="en-US" sz="3200" dirty="0" smtClean="0"/>
              <a:t>a variety of visual prompts</a:t>
            </a:r>
          </a:p>
        </p:txBody>
      </p:sp>
      <p:sp>
        <p:nvSpPr>
          <p:cNvPr id="2" name="Footer Placeholder 1"/>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3547766"/>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gradFill>
          <a:gsLst>
            <a:gs pos="2100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19196"/>
            <a:ext cx="8458199" cy="4840589"/>
          </a:xfrm>
        </p:spPr>
        <p:txBody>
          <a:bodyPr>
            <a:normAutofit/>
          </a:bodyPr>
          <a:lstStyle/>
          <a:p>
            <a:pPr lvl="0"/>
            <a:r>
              <a:rPr lang="en-US" dirty="0" smtClean="0"/>
              <a:t>Look at Activity 1 in your Activity </a:t>
            </a:r>
            <a:r>
              <a:rPr lang="en-US" dirty="0"/>
              <a:t>P</a:t>
            </a:r>
            <a:r>
              <a:rPr lang="en-US" dirty="0" smtClean="0"/>
              <a:t>acket.</a:t>
            </a:r>
            <a:r>
              <a:rPr lang="en-US" dirty="0"/>
              <a:t> </a:t>
            </a:r>
            <a:endParaRPr lang="en-US" dirty="0" smtClean="0"/>
          </a:p>
          <a:p>
            <a:pPr lvl="0"/>
            <a:r>
              <a:rPr lang="en-US" dirty="0" smtClean="0"/>
              <a:t>For the sample item on page 1, </a:t>
            </a:r>
            <a:br>
              <a:rPr lang="en-US" dirty="0" smtClean="0"/>
            </a:br>
            <a:r>
              <a:rPr lang="en-US" dirty="0" smtClean="0"/>
              <a:t>use the information on pages 2 - 7 in the Activity Packet and on slide 20 in the Power Point to determine:</a:t>
            </a:r>
          </a:p>
          <a:p>
            <a:pPr marL="0" lvl="0" indent="0">
              <a:buNone/>
            </a:pPr>
            <a:endParaRPr lang="en-US" sz="1000" dirty="0" smtClean="0"/>
          </a:p>
          <a:p>
            <a:pPr lvl="1"/>
            <a:r>
              <a:rPr lang="en-US" sz="2800" dirty="0" smtClean="0"/>
              <a:t>CCR Standard</a:t>
            </a:r>
          </a:p>
          <a:p>
            <a:pPr lvl="1"/>
            <a:r>
              <a:rPr lang="en-US" sz="2800" dirty="0" smtClean="0"/>
              <a:t>CASAS Content Standard</a:t>
            </a:r>
          </a:p>
          <a:p>
            <a:pPr lvl="1"/>
            <a:r>
              <a:rPr lang="en-US" sz="2800" dirty="0" smtClean="0"/>
              <a:t>CASAS Competency Standard</a:t>
            </a:r>
          </a:p>
          <a:p>
            <a:pPr lvl="1"/>
            <a:r>
              <a:rPr lang="en-US" sz="2800" dirty="0" smtClean="0"/>
              <a:t>Task Area </a:t>
            </a:r>
            <a:endParaRPr lang="en-US" sz="2800" dirty="0" smtClean="0">
              <a:solidFill>
                <a:srgbClr val="FF0000"/>
              </a:solidFill>
            </a:endParaRPr>
          </a:p>
          <a:p>
            <a:pPr marL="0" indent="0">
              <a:buNone/>
            </a:pPr>
            <a:endParaRPr lang="en-US" dirty="0"/>
          </a:p>
          <a:p>
            <a:pPr marL="0" indent="0">
              <a:buNone/>
            </a:pPr>
            <a:endParaRPr lang="en-US" dirty="0"/>
          </a:p>
        </p:txBody>
      </p:sp>
      <p:sp>
        <p:nvSpPr>
          <p:cNvPr id="4" name="Footer Placeholder 3"/>
          <p:cNvSpPr>
            <a:spLocks noGrp="1"/>
          </p:cNvSpPr>
          <p:nvPr>
            <p:ph type="ftr" sz="quarter" idx="11"/>
          </p:nvPr>
        </p:nvSpPr>
        <p:spPr/>
        <p:txBody>
          <a:bodyPr/>
          <a:lstStyle/>
          <a:p>
            <a:pPr lvl="0"/>
            <a:r>
              <a:rPr lang="en-US" noProof="0" smtClean="0"/>
              <a:t>Module 4: Interpreting Test Results and Reports</a:t>
            </a:r>
            <a:endParaRPr lang="en-US" noProof="0" dirty="0"/>
          </a:p>
        </p:txBody>
      </p:sp>
      <p:sp>
        <p:nvSpPr>
          <p:cNvPr id="6" name="Title 5"/>
          <p:cNvSpPr>
            <a:spLocks noGrp="1"/>
          </p:cNvSpPr>
          <p:nvPr>
            <p:ph type="title"/>
          </p:nvPr>
        </p:nvSpPr>
        <p:spPr>
          <a:xfrm>
            <a:off x="304800" y="286605"/>
            <a:ext cx="7848600" cy="986020"/>
          </a:xfrm>
        </p:spPr>
        <p:txBody>
          <a:bodyPr>
            <a:normAutofit fontScale="90000"/>
          </a:bodyPr>
          <a:lstStyle/>
          <a:p>
            <a:r>
              <a:rPr lang="en-US" dirty="0" smtClean="0"/>
              <a:t>Activity 1 – Practice with Content Standards, Competencies, and Task Areas</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93385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lvl="0"/>
            <a:r>
              <a:rPr lang="en-US" noProof="0" dirty="0" smtClean="0"/>
              <a:t>Module 4: Interpreting Test Results and Reports</a:t>
            </a:r>
            <a:endParaRPr lang="en-US" noProof="0" dirty="0"/>
          </a:p>
        </p:txBody>
      </p:sp>
      <p:pic>
        <p:nvPicPr>
          <p:cNvPr id="5" name="Picture 4"/>
          <p:cNvPicPr>
            <a:picLocks noChangeAspect="1"/>
          </p:cNvPicPr>
          <p:nvPr/>
        </p:nvPicPr>
        <p:blipFill>
          <a:blip r:embed="rId3"/>
          <a:stretch>
            <a:fillRect/>
          </a:stretch>
        </p:blipFill>
        <p:spPr>
          <a:xfrm>
            <a:off x="152400" y="152400"/>
            <a:ext cx="7620000" cy="4328104"/>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381000" y="4720841"/>
            <a:ext cx="8443730" cy="1754326"/>
          </a:xfrm>
          <a:prstGeom prst="rect">
            <a:avLst/>
          </a:prstGeom>
          <a:noFill/>
        </p:spPr>
        <p:txBody>
          <a:bodyPr wrap="square" rtlCol="0">
            <a:spAutoFit/>
          </a:bodyPr>
          <a:lstStyle/>
          <a:p>
            <a:r>
              <a:rPr lang="en-US" dirty="0" smtClean="0"/>
              <a:t>Based on </a:t>
            </a:r>
            <a:r>
              <a:rPr lang="en-US" dirty="0"/>
              <a:t>Olivia’s </a:t>
            </a:r>
            <a:r>
              <a:rPr lang="en-US" dirty="0" err="1" smtClean="0"/>
              <a:t>resumé</a:t>
            </a:r>
            <a:r>
              <a:rPr lang="en-US" dirty="0" smtClean="0"/>
              <a:t>, she would </a:t>
            </a:r>
            <a:r>
              <a:rPr lang="en-US" i="1" dirty="0" smtClean="0"/>
              <a:t>most likely</a:t>
            </a:r>
            <a:r>
              <a:rPr lang="en-US" dirty="0" smtClean="0"/>
              <a:t> be hired to repair a _____.</a:t>
            </a:r>
          </a:p>
          <a:p>
            <a:endParaRPr lang="en-US" dirty="0"/>
          </a:p>
          <a:p>
            <a:pPr marL="342900" indent="-342900">
              <a:buAutoNum type="alphaUcPeriod"/>
            </a:pPr>
            <a:r>
              <a:rPr lang="en-US" dirty="0"/>
              <a:t>b</a:t>
            </a:r>
            <a:r>
              <a:rPr lang="en-US" dirty="0" smtClean="0"/>
              <a:t>roken lawnmower</a:t>
            </a:r>
          </a:p>
          <a:p>
            <a:pPr marL="342900" indent="-342900">
              <a:buAutoNum type="alphaUcPeriod"/>
            </a:pPr>
            <a:r>
              <a:rPr lang="en-US" dirty="0"/>
              <a:t>b</a:t>
            </a:r>
            <a:r>
              <a:rPr lang="en-US" dirty="0" smtClean="0"/>
              <a:t>roken windowpane</a:t>
            </a:r>
          </a:p>
          <a:p>
            <a:pPr marL="342900" indent="-342900">
              <a:buAutoNum type="alphaUcPeriod"/>
            </a:pPr>
            <a:r>
              <a:rPr lang="en-US" dirty="0"/>
              <a:t>s</a:t>
            </a:r>
            <a:r>
              <a:rPr lang="en-US" dirty="0" smtClean="0"/>
              <a:t>low-draining sink</a:t>
            </a:r>
          </a:p>
          <a:p>
            <a:pPr marL="342900" indent="-342900">
              <a:buAutoNum type="alphaUcPeriod"/>
            </a:pPr>
            <a:r>
              <a:rPr lang="en-US" dirty="0"/>
              <a:t>s</a:t>
            </a:r>
            <a:r>
              <a:rPr lang="en-US" dirty="0" smtClean="0"/>
              <a:t>low-running computer</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51120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solidFill>
                  <a:schemeClr val="tx1"/>
                </a:solidFill>
              </a:rPr>
              <a:t>                Assessments: Levels &amp; Forms</a:t>
            </a:r>
          </a:p>
        </p:txBody>
      </p:sp>
      <p:sp>
        <p:nvSpPr>
          <p:cNvPr id="4" name="Content Placeholder 3"/>
          <p:cNvSpPr>
            <a:spLocks noGrp="1"/>
          </p:cNvSpPr>
          <p:nvPr>
            <p:ph idx="1"/>
          </p:nvPr>
        </p:nvSpPr>
        <p:spPr>
          <a:xfrm>
            <a:off x="457200" y="1331611"/>
            <a:ext cx="8305799" cy="4840589"/>
          </a:xfrm>
        </p:spPr>
        <p:txBody>
          <a:bodyPr>
            <a:normAutofit lnSpcReduction="10000"/>
          </a:bodyPr>
          <a:lstStyle/>
          <a:p>
            <a:r>
              <a:rPr lang="en-US" sz="2400" dirty="0"/>
              <a:t>CASAS assessments cover from Beginning Literacy to transition to </a:t>
            </a:r>
            <a:r>
              <a:rPr lang="en-US" sz="2400" dirty="0" smtClean="0"/>
              <a:t>post-secondary: Level </a:t>
            </a:r>
            <a:r>
              <a:rPr lang="en-US" sz="2400" dirty="0"/>
              <a:t>A (beginning</a:t>
            </a:r>
            <a:r>
              <a:rPr lang="en-US" sz="2400" dirty="0" smtClean="0"/>
              <a:t>), B, C, </a:t>
            </a:r>
            <a:r>
              <a:rPr lang="en-US" sz="2400" dirty="0"/>
              <a:t>to Level D (advanced</a:t>
            </a:r>
            <a:r>
              <a:rPr lang="en-US" sz="2400" dirty="0" smtClean="0"/>
              <a:t>)</a:t>
            </a:r>
          </a:p>
          <a:p>
            <a:r>
              <a:rPr lang="en-US" sz="2400" dirty="0" smtClean="0"/>
              <a:t>Forms are color-coded by CASAS in all series.</a:t>
            </a:r>
          </a:p>
          <a:p>
            <a:r>
              <a:rPr lang="en-US" sz="2400" dirty="0"/>
              <a:t>Two alternate forms at each </a:t>
            </a:r>
            <a:r>
              <a:rPr lang="en-US" sz="2400" dirty="0" smtClean="0"/>
              <a:t>level (e.g., Level B is 903 &amp; 904; 904 </a:t>
            </a:r>
            <a:r>
              <a:rPr lang="en-US" sz="2400" dirty="0"/>
              <a:t>is NOT a higher level test than </a:t>
            </a:r>
            <a:r>
              <a:rPr lang="en-US" sz="2400" dirty="0" smtClean="0"/>
              <a:t>903. </a:t>
            </a:r>
            <a:r>
              <a:rPr lang="en-US" sz="2400" dirty="0"/>
              <a:t>Both tests have the same level of difficulty</a:t>
            </a:r>
            <a:r>
              <a:rPr lang="en-US" sz="2400" dirty="0" smtClean="0"/>
              <a:t>.</a:t>
            </a:r>
          </a:p>
          <a:p>
            <a:r>
              <a:rPr lang="en-US" sz="2400" dirty="0"/>
              <a:t>5 points on the CASAS </a:t>
            </a:r>
            <a:r>
              <a:rPr lang="en-US" sz="2400" dirty="0" smtClean="0"/>
              <a:t>scale is an </a:t>
            </a:r>
            <a:r>
              <a:rPr lang="en-US" sz="2400" dirty="0"/>
              <a:t>average gain for students that attend for 70 – 100 </a:t>
            </a:r>
            <a:r>
              <a:rPr lang="en-US" sz="2400" dirty="0" smtClean="0"/>
              <a:t>hours.</a:t>
            </a:r>
            <a:br>
              <a:rPr lang="en-US" sz="2400" dirty="0" smtClean="0"/>
            </a:br>
            <a:r>
              <a:rPr lang="en-US" sz="2400" dirty="0" smtClean="0"/>
              <a:t>. </a:t>
            </a:r>
          </a:p>
          <a:p>
            <a:pPr marL="0" indent="0">
              <a:buNone/>
            </a:pPr>
            <a:endParaRPr lang="en-US" dirty="0" smtClean="0">
              <a:solidFill>
                <a:schemeClr val="tx1"/>
              </a:solidFill>
            </a:endParaRPr>
          </a:p>
          <a:p>
            <a:endParaRPr lang="en-US" dirty="0" smtClean="0">
              <a:solidFill>
                <a:schemeClr val="tx1"/>
              </a:solidFill>
            </a:endParaRPr>
          </a:p>
          <a:p>
            <a:pPr marL="0" indent="0">
              <a:buNone/>
            </a:pPr>
            <a:r>
              <a:rPr lang="en-US" dirty="0" smtClean="0">
                <a:solidFill>
                  <a:schemeClr val="tx1"/>
                </a:solidFill>
              </a:rPr>
              <a:t>	</a:t>
            </a: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4029" y="685800"/>
            <a:ext cx="1434926" cy="480148"/>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2716" y="4561908"/>
            <a:ext cx="984549" cy="1274122"/>
          </a:xfrm>
          <a:prstGeom prst="rect">
            <a:avLst/>
          </a:prstGeom>
        </p:spPr>
      </p:pic>
      <p:pic>
        <p:nvPicPr>
          <p:cNvPr id="15" name="Picture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53813" y="4558131"/>
            <a:ext cx="979669" cy="1267807"/>
          </a:xfrm>
          <a:prstGeom prst="rect">
            <a:avLst/>
          </a:prstGeom>
        </p:spPr>
      </p:pic>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09358" y="4572000"/>
            <a:ext cx="968952" cy="1253938"/>
          </a:xfrm>
          <a:prstGeom prst="rect">
            <a:avLst/>
          </a:prstGeom>
        </p:spPr>
      </p:pic>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30319" y="4572000"/>
            <a:ext cx="974325" cy="1260891"/>
          </a:xfrm>
          <a:prstGeom prst="rect">
            <a:avLst/>
          </a:prstGeom>
        </p:spPr>
      </p:pic>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47091" y="4977248"/>
            <a:ext cx="968953" cy="1253938"/>
          </a:xfrm>
          <a:prstGeom prst="rect">
            <a:avLst/>
          </a:prstGeom>
        </p:spPr>
      </p:pic>
      <p:pic>
        <p:nvPicPr>
          <p:cNvPr id="3" name="Picture 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221754" y="4967629"/>
            <a:ext cx="979669" cy="1267807"/>
          </a:xfrm>
          <a:prstGeom prst="rect">
            <a:avLst/>
          </a:prstGeom>
        </p:spPr>
      </p:pic>
      <p:pic>
        <p:nvPicPr>
          <p:cNvPr id="5" name="Picture 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194819" y="4990022"/>
            <a:ext cx="961592" cy="1244413"/>
          </a:xfrm>
          <a:prstGeom prst="rect">
            <a:avLst/>
          </a:prstGeom>
        </p:spPr>
      </p:pic>
      <p:pic>
        <p:nvPicPr>
          <p:cNvPr id="6" name="Picture 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132845" y="4977248"/>
            <a:ext cx="984549" cy="1274122"/>
          </a:xfrm>
          <a:prstGeom prst="rect">
            <a:avLst/>
          </a:prstGeom>
        </p:spPr>
      </p:pic>
      <p:sp>
        <p:nvSpPr>
          <p:cNvPr id="8" name="Footer Placeholder 7"/>
          <p:cNvSpPr>
            <a:spLocks noGrp="1"/>
          </p:cNvSpPr>
          <p:nvPr>
            <p:ph type="ftr" sz="quarter" idx="11"/>
          </p:nvPr>
        </p:nvSpPr>
        <p:spPr/>
        <p:txBody>
          <a:bodyPr/>
          <a:lstStyle/>
          <a:p>
            <a:r>
              <a:rPr lang="en-US" smtClean="0"/>
              <a:t>Module 4: Interpreting Test Results and Reports</a:t>
            </a:r>
            <a:endParaRPr lang="en-US" dirty="0" smtClean="0"/>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17215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3"/>
          <p:cNvSpPr>
            <a:spLocks noGrp="1"/>
          </p:cNvSpPr>
          <p:nvPr>
            <p:ph type="title"/>
          </p:nvPr>
        </p:nvSpPr>
        <p:spPr/>
        <p:txBody>
          <a:bodyPr/>
          <a:lstStyle/>
          <a:p>
            <a:r>
              <a:rPr lang="en-US" altLang="en-US" dirty="0" smtClean="0"/>
              <a:t>               </a:t>
            </a:r>
            <a:r>
              <a:rPr lang="en-US" altLang="en-US" dirty="0" smtClean="0">
                <a:solidFill>
                  <a:schemeClr val="tx1"/>
                </a:solidFill>
              </a:rPr>
              <a:t>Sample Test Items			Activity</a:t>
            </a:r>
          </a:p>
        </p:txBody>
      </p:sp>
      <p:sp>
        <p:nvSpPr>
          <p:cNvPr id="3" name="Content Placeholder 2"/>
          <p:cNvSpPr>
            <a:spLocks noGrp="1"/>
          </p:cNvSpPr>
          <p:nvPr>
            <p:ph idx="1"/>
          </p:nvPr>
        </p:nvSpPr>
        <p:spPr>
          <a:xfrm>
            <a:off x="312821" y="1369099"/>
            <a:ext cx="8077200" cy="777983"/>
          </a:xfrm>
        </p:spPr>
        <p:txBody>
          <a:bodyPr>
            <a:normAutofit fontScale="92500" lnSpcReduction="10000"/>
          </a:bodyPr>
          <a:lstStyle/>
          <a:p>
            <a:pPr marL="0" indent="0">
              <a:buNone/>
            </a:pPr>
            <a:r>
              <a:rPr lang="en-US" dirty="0"/>
              <a:t>Review and compare </a:t>
            </a:r>
            <a:r>
              <a:rPr lang="en-US" dirty="0" smtClean="0"/>
              <a:t>sample test items. Sample </a:t>
            </a:r>
            <a:r>
              <a:rPr lang="en-US" dirty="0" err="1"/>
              <a:t>eTests</a:t>
            </a:r>
            <a:r>
              <a:rPr lang="en-US" dirty="0"/>
              <a:t> and </a:t>
            </a:r>
            <a:r>
              <a:rPr lang="en-US" dirty="0" smtClean="0"/>
              <a:t>paper test formats are available at www.casas.org:</a:t>
            </a:r>
            <a:endParaRPr lang="en-US" dirty="0"/>
          </a:p>
          <a:p>
            <a:pPr marL="338138" indent="-338138"/>
            <a:endParaRPr lang="en-US" dirty="0" smtClean="0">
              <a:solidFill>
                <a:schemeClr val="tx1"/>
              </a:solidFill>
            </a:endParaRPr>
          </a:p>
          <a:p>
            <a:pPr marL="338138" indent="-338138"/>
            <a:endParaRPr lang="en-US" dirty="0" smtClean="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800" y="752721"/>
            <a:ext cx="1434926" cy="480148"/>
          </a:xfrm>
          <a:prstGeom prst="rect">
            <a:avLst/>
          </a:prstGeom>
        </p:spPr>
      </p:pic>
      <p:sp>
        <p:nvSpPr>
          <p:cNvPr id="2" name="Footer Placeholder 1"/>
          <p:cNvSpPr>
            <a:spLocks noGrp="1"/>
          </p:cNvSpPr>
          <p:nvPr>
            <p:ph type="ftr" sz="quarter" idx="11"/>
          </p:nvPr>
        </p:nvSpPr>
        <p:spPr/>
        <p:txBody>
          <a:bodyPr/>
          <a:lstStyle/>
          <a:p>
            <a:r>
              <a:rPr lang="en-US" smtClean="0"/>
              <a:t>Module 4: Interpreting Test Results and Reports</a:t>
            </a:r>
            <a:endParaRPr lang="en-US" dirty="0" smtClean="0"/>
          </a:p>
        </p:txBody>
      </p:sp>
      <p:pic>
        <p:nvPicPr>
          <p:cNvPr id="7" name="Picture 6"/>
          <p:cNvPicPr>
            <a:picLocks noChangeAspect="1"/>
          </p:cNvPicPr>
          <p:nvPr/>
        </p:nvPicPr>
        <p:blipFill>
          <a:blip r:embed="rId4"/>
          <a:stretch>
            <a:fillRect/>
          </a:stretch>
        </p:blipFill>
        <p:spPr>
          <a:xfrm>
            <a:off x="324853" y="2329864"/>
            <a:ext cx="8073189" cy="519119"/>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5"/>
          <a:stretch>
            <a:fillRect/>
          </a:stretch>
        </p:blipFill>
        <p:spPr>
          <a:xfrm>
            <a:off x="6248399" y="2965265"/>
            <a:ext cx="2550695" cy="3192955"/>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288758" y="3265121"/>
            <a:ext cx="5562600" cy="2893100"/>
          </a:xfrm>
          <a:prstGeom prst="rect">
            <a:avLst/>
          </a:prstGeom>
          <a:noFill/>
        </p:spPr>
        <p:txBody>
          <a:bodyPr wrap="square" rtlCol="0">
            <a:spAutoFit/>
          </a:bodyPr>
          <a:lstStyle/>
          <a:p>
            <a:pPr marL="457200" indent="-457200">
              <a:buFont typeface="Arial" panose="020B0604020202020204" pitchFamily="34" charset="0"/>
              <a:buChar char="•"/>
            </a:pPr>
            <a:r>
              <a:rPr lang="en-US" sz="2600" dirty="0"/>
              <a:t>Use sample test items to:</a:t>
            </a:r>
          </a:p>
          <a:p>
            <a:pPr marL="974725" lvl="1" indent="-457200">
              <a:buFont typeface="Courier New" panose="02070309020205020404" pitchFamily="49" charset="0"/>
              <a:buChar char="o"/>
            </a:pPr>
            <a:r>
              <a:rPr lang="en-US" sz="2600" dirty="0"/>
              <a:t>familiarize </a:t>
            </a:r>
            <a:r>
              <a:rPr lang="en-US" sz="2600" dirty="0" smtClean="0"/>
              <a:t>and give </a:t>
            </a:r>
            <a:r>
              <a:rPr lang="en-US" sz="2600" dirty="0"/>
              <a:t>students practice </a:t>
            </a:r>
            <a:r>
              <a:rPr lang="en-US" sz="2600" dirty="0" smtClean="0"/>
              <a:t>with </a:t>
            </a:r>
            <a:r>
              <a:rPr lang="en-US" sz="2600" dirty="0"/>
              <a:t>CASAS items</a:t>
            </a:r>
          </a:p>
          <a:p>
            <a:pPr marL="974725" lvl="1" indent="-457200">
              <a:buFont typeface="Courier New" panose="02070309020205020404" pitchFamily="49" charset="0"/>
              <a:buChar char="o"/>
            </a:pPr>
            <a:r>
              <a:rPr lang="en-US" sz="2600" dirty="0" smtClean="0"/>
              <a:t>make </a:t>
            </a:r>
            <a:r>
              <a:rPr lang="en-US" sz="2600" dirty="0"/>
              <a:t>future testing go more smoothly</a:t>
            </a:r>
          </a:p>
          <a:p>
            <a:pPr marL="974725" lvl="1" indent="-457200">
              <a:buFont typeface="Courier New" panose="02070309020205020404" pitchFamily="49" charset="0"/>
              <a:buChar char="o"/>
            </a:pPr>
            <a:r>
              <a:rPr lang="en-US" sz="2600" dirty="0"/>
              <a:t>help reduce student test-taking anxiety</a:t>
            </a:r>
            <a:endParaRPr lang="en-US" sz="2600" dirty="0">
              <a:hlinkClick r:id="rId6"/>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0889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dirty="0" smtClean="0"/>
              <a:t>Instructional Reports</a:t>
            </a:r>
            <a:endParaRPr lang="en-US" dirty="0"/>
          </a:p>
        </p:txBody>
      </p:sp>
      <p:sp>
        <p:nvSpPr>
          <p:cNvPr id="2" name="Footer Placeholder 1"/>
          <p:cNvSpPr>
            <a:spLocks noGrp="1"/>
          </p:cNvSpPr>
          <p:nvPr>
            <p:ph type="ftr" sz="quarter" idx="3"/>
          </p:nvPr>
        </p:nvSpPr>
        <p:spPr/>
        <p:txBody>
          <a:bodyPr/>
          <a:lstStyle/>
          <a:p>
            <a:pPr lvl="0"/>
            <a:r>
              <a:rPr lang="en-US" noProof="0" smtClean="0"/>
              <a:t>Module 4: Interpreting Test Results and Reports</a:t>
            </a:r>
            <a:endParaRPr lang="en-US" noProof="0" dirty="0"/>
          </a:p>
        </p:txBody>
      </p:sp>
    </p:spTree>
    <p:extLst>
      <p:ext uri="{BB962C8B-B14F-4D97-AF65-F5344CB8AC3E}">
        <p14:creationId xmlns:p14="http://schemas.microsoft.com/office/powerpoint/2010/main" val="33597069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Types of Instructional Reports </a:t>
            </a:r>
          </a:p>
        </p:txBody>
      </p:sp>
      <p:sp>
        <p:nvSpPr>
          <p:cNvPr id="4" name="Text Placeholder 3"/>
          <p:cNvSpPr>
            <a:spLocks noGrp="1"/>
          </p:cNvSpPr>
          <p:nvPr>
            <p:ph idx="1"/>
          </p:nvPr>
        </p:nvSpPr>
        <p:spPr/>
        <p:txBody>
          <a:bodyPr>
            <a:normAutofit/>
          </a:bodyPr>
          <a:lstStyle/>
          <a:p>
            <a:r>
              <a:rPr lang="en-US" dirty="0" smtClean="0"/>
              <a:t>Score Reports and Test History</a:t>
            </a:r>
          </a:p>
          <a:p>
            <a:pPr lvl="1"/>
            <a:r>
              <a:rPr lang="en-US" dirty="0" smtClean="0"/>
              <a:t>Personal Score Report</a:t>
            </a:r>
          </a:p>
          <a:p>
            <a:pPr lvl="1"/>
            <a:r>
              <a:rPr lang="en-US" dirty="0" smtClean="0"/>
              <a:t>Student Test Summary Report</a:t>
            </a:r>
          </a:p>
          <a:p>
            <a:pPr lvl="1"/>
            <a:r>
              <a:rPr lang="en-US" dirty="0" smtClean="0"/>
              <a:t>Learning Gains Report</a:t>
            </a:r>
          </a:p>
          <a:p>
            <a:pPr lvl="1"/>
            <a:endParaRPr lang="en-US" dirty="0" smtClean="0"/>
          </a:p>
          <a:p>
            <a:r>
              <a:rPr lang="en-US" dirty="0" smtClean="0"/>
              <a:t>Skill Reports</a:t>
            </a:r>
          </a:p>
          <a:p>
            <a:pPr lvl="1"/>
            <a:r>
              <a:rPr lang="en-US" dirty="0"/>
              <a:t>Content Standard Performance</a:t>
            </a:r>
          </a:p>
          <a:p>
            <a:pPr lvl="1"/>
            <a:r>
              <a:rPr lang="en-US" dirty="0" smtClean="0"/>
              <a:t>Competency Performance</a:t>
            </a:r>
          </a:p>
          <a:p>
            <a:pPr lvl="1"/>
            <a:r>
              <a:rPr lang="en-US" dirty="0" smtClean="0"/>
              <a:t>Individual </a:t>
            </a:r>
            <a:r>
              <a:rPr lang="en-US" dirty="0"/>
              <a:t>Skills </a:t>
            </a:r>
            <a:r>
              <a:rPr lang="en-US" dirty="0" smtClean="0"/>
              <a:t>Profile</a:t>
            </a:r>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89241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4696"/>
            <a:ext cx="8458200" cy="986020"/>
          </a:xfrm>
        </p:spPr>
        <p:txBody>
          <a:bodyPr/>
          <a:lstStyle/>
          <a:p>
            <a:r>
              <a:rPr lang="en-US" dirty="0" smtClean="0">
                <a:solidFill>
                  <a:schemeClr val="tx1"/>
                </a:solidFill>
              </a:rPr>
              <a:t>Integrated System Approach</a:t>
            </a:r>
            <a:endParaRPr lang="en-US" dirty="0">
              <a:solidFill>
                <a:schemeClr val="tx1"/>
              </a:solidFill>
            </a:endParaRPr>
          </a:p>
        </p:txBody>
      </p:sp>
      <p:sp>
        <p:nvSpPr>
          <p:cNvPr id="7" name="Content Placeholder 6"/>
          <p:cNvSpPr>
            <a:spLocks noGrp="1"/>
          </p:cNvSpPr>
          <p:nvPr>
            <p:ph idx="1"/>
          </p:nvPr>
        </p:nvSpPr>
        <p:spPr>
          <a:xfrm>
            <a:off x="2438400" y="1447800"/>
            <a:ext cx="6477000" cy="4840589"/>
          </a:xfrm>
        </p:spPr>
        <p:txBody>
          <a:bodyPr>
            <a:noAutofit/>
          </a:bodyPr>
          <a:lstStyle/>
          <a:p>
            <a:pPr>
              <a:spcBef>
                <a:spcPct val="20000"/>
              </a:spcBef>
              <a:defRPr/>
            </a:pPr>
            <a:r>
              <a:rPr lang="en-US" dirty="0" smtClean="0">
                <a:solidFill>
                  <a:schemeClr val="tx1"/>
                </a:solidFill>
              </a:rPr>
              <a:t>Basic Skills Content Standards and </a:t>
            </a:r>
            <a:br>
              <a:rPr lang="en-US" dirty="0" smtClean="0">
                <a:solidFill>
                  <a:schemeClr val="tx1"/>
                </a:solidFill>
              </a:rPr>
            </a:br>
            <a:r>
              <a:rPr lang="en-US" dirty="0" smtClean="0">
                <a:solidFill>
                  <a:schemeClr val="tx1"/>
                </a:solidFill>
              </a:rPr>
              <a:t>CASAS Competencies</a:t>
            </a:r>
          </a:p>
          <a:p>
            <a:pPr>
              <a:spcBef>
                <a:spcPct val="20000"/>
              </a:spcBef>
              <a:defRPr/>
            </a:pPr>
            <a:endParaRPr lang="en-US" sz="1400" dirty="0">
              <a:solidFill>
                <a:schemeClr val="tx1"/>
              </a:solidFill>
            </a:endParaRPr>
          </a:p>
          <a:p>
            <a:pPr>
              <a:spcBef>
                <a:spcPct val="20000"/>
              </a:spcBef>
              <a:defRPr/>
            </a:pPr>
            <a:r>
              <a:rPr lang="en-US" kern="0" dirty="0" smtClean="0">
                <a:solidFill>
                  <a:schemeClr val="tx1"/>
                </a:solidFill>
              </a:rPr>
              <a:t>Reading, Listening, </a:t>
            </a:r>
            <a:r>
              <a:rPr lang="en-US" kern="0" dirty="0"/>
              <a:t>Math Assessments </a:t>
            </a:r>
            <a:r>
              <a:rPr lang="en-US" kern="0" dirty="0">
                <a:solidFill>
                  <a:schemeClr val="tx1"/>
                </a:solidFill>
              </a:rPr>
              <a:t/>
            </a:r>
            <a:br>
              <a:rPr lang="en-US" kern="0" dirty="0">
                <a:solidFill>
                  <a:schemeClr val="tx1"/>
                </a:solidFill>
              </a:rPr>
            </a:br>
            <a:r>
              <a:rPr lang="en-US" dirty="0" smtClean="0">
                <a:solidFill>
                  <a:schemeClr val="tx1"/>
                </a:solidFill>
              </a:rPr>
              <a:t>Paper or computer-based testing (eTests)</a:t>
            </a:r>
          </a:p>
          <a:p>
            <a:pPr>
              <a:spcBef>
                <a:spcPct val="20000"/>
              </a:spcBef>
              <a:defRPr/>
            </a:pPr>
            <a:endParaRPr lang="en-US" sz="1400" dirty="0" smtClean="0">
              <a:solidFill>
                <a:schemeClr val="tx1"/>
              </a:solidFill>
            </a:endParaRPr>
          </a:p>
          <a:p>
            <a:r>
              <a:rPr lang="en-US" dirty="0" smtClean="0">
                <a:solidFill>
                  <a:schemeClr val="tx1"/>
                </a:solidFill>
              </a:rPr>
              <a:t>QuickSearch Online – free resource to find instructional material titles</a:t>
            </a:r>
          </a:p>
          <a:p>
            <a:endParaRPr lang="en-US" sz="1400" dirty="0" smtClean="0">
              <a:solidFill>
                <a:schemeClr val="tx1"/>
              </a:solidFill>
            </a:endParaRPr>
          </a:p>
          <a:p>
            <a:r>
              <a:rPr lang="en-US" dirty="0" err="1" smtClean="0">
                <a:solidFill>
                  <a:schemeClr val="tx1"/>
                </a:solidFill>
              </a:rPr>
              <a:t>TOPSpro</a:t>
            </a:r>
            <a:r>
              <a:rPr lang="en-US" dirty="0" smtClean="0">
                <a:solidFill>
                  <a:schemeClr val="tx1"/>
                </a:solidFill>
              </a:rPr>
              <a:t> Enterprise (TE) – data accountability software to score</a:t>
            </a:r>
            <a:r>
              <a:rPr lang="en-US" dirty="0"/>
              <a:t> </a:t>
            </a:r>
            <a:r>
              <a:rPr lang="en-US" dirty="0" smtClean="0"/>
              <a:t>and</a:t>
            </a:r>
            <a:r>
              <a:rPr lang="en-US" dirty="0" smtClean="0">
                <a:solidFill>
                  <a:schemeClr val="tx1"/>
                </a:solidFill>
              </a:rPr>
              <a:t> track student test scores and generate reports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11" y="3795287"/>
            <a:ext cx="1914508" cy="128393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5275" y="5017671"/>
            <a:ext cx="1912444" cy="128255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3211" y="2554683"/>
            <a:ext cx="1902919" cy="1276164"/>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3211" y="1327741"/>
            <a:ext cx="1902919" cy="1276164"/>
          </a:xfrm>
          <a:prstGeom prst="rect">
            <a:avLst/>
          </a:prstGeom>
        </p:spPr>
      </p:pic>
      <p:sp>
        <p:nvSpPr>
          <p:cNvPr id="8" name="Footer Placeholder 7"/>
          <p:cNvSpPr>
            <a:spLocks noGrp="1"/>
          </p:cNvSpPr>
          <p:nvPr>
            <p:ph type="ftr" sz="quarter" idx="11"/>
          </p:nvPr>
        </p:nvSpPr>
        <p:spPr/>
        <p:txBody>
          <a:bodyPr/>
          <a:lstStyle/>
          <a:p>
            <a:r>
              <a:rPr lang="en-US" smtClean="0"/>
              <a:t>Module 4: Interpreting Test Results and Reports</a:t>
            </a:r>
            <a:endParaRPr lang="en-US" dirty="0" smtClean="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7782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Score Reports</a:t>
            </a:r>
          </a:p>
        </p:txBody>
      </p:sp>
      <p:sp>
        <p:nvSpPr>
          <p:cNvPr id="4" name="Text Placeholder 3"/>
          <p:cNvSpPr>
            <a:spLocks noGrp="1"/>
          </p:cNvSpPr>
          <p:nvPr>
            <p:ph idx="1"/>
          </p:nvPr>
        </p:nvSpPr>
        <p:spPr/>
        <p:txBody>
          <a:bodyPr>
            <a:normAutofit/>
          </a:bodyPr>
          <a:lstStyle/>
          <a:p>
            <a:endParaRPr lang="en-US" dirty="0" smtClean="0"/>
          </a:p>
          <a:p>
            <a:r>
              <a:rPr lang="en-US" b="1" dirty="0" smtClean="0"/>
              <a:t>Personal Score Report</a:t>
            </a:r>
          </a:p>
          <a:p>
            <a:pPr marL="0" indent="0">
              <a:buNone/>
            </a:pPr>
            <a:r>
              <a:rPr lang="en-US" dirty="0" smtClean="0"/>
              <a:t>	gives </a:t>
            </a:r>
            <a:r>
              <a:rPr lang="en-US" dirty="0"/>
              <a:t>a </a:t>
            </a:r>
            <a:r>
              <a:rPr lang="en-US" dirty="0" smtClean="0"/>
              <a:t>summary </a:t>
            </a:r>
            <a:r>
              <a:rPr lang="en-US" dirty="0"/>
              <a:t>of the student’s </a:t>
            </a:r>
            <a:r>
              <a:rPr lang="en-US" dirty="0" smtClean="0"/>
              <a:t>results</a:t>
            </a:r>
            <a:br>
              <a:rPr lang="en-US" dirty="0" smtClean="0"/>
            </a:br>
            <a:r>
              <a:rPr lang="en-US" dirty="0" smtClean="0"/>
              <a:t>	on a </a:t>
            </a:r>
            <a:r>
              <a:rPr lang="en-US" dirty="0"/>
              <a:t>given </a:t>
            </a:r>
            <a:r>
              <a:rPr lang="en-US" dirty="0" smtClean="0"/>
              <a:t>test form</a:t>
            </a:r>
            <a:endParaRPr lang="en-US" dirty="0" smtClean="0">
              <a:solidFill>
                <a:srgbClr val="FF0000"/>
              </a:solidFill>
            </a:endParaRPr>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3" name="Picture 2"/>
          <p:cNvPicPr>
            <a:picLocks noChangeAspect="1"/>
          </p:cNvPicPr>
          <p:nvPr/>
        </p:nvPicPr>
        <p:blipFill>
          <a:blip r:embed="rId3"/>
          <a:stretch>
            <a:fillRect/>
          </a:stretch>
        </p:blipFill>
        <p:spPr>
          <a:xfrm>
            <a:off x="6934200" y="12192"/>
            <a:ext cx="1466850" cy="140970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18722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Personal Score Report</a:t>
            </a:r>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3" name="Picture 2"/>
          <p:cNvPicPr>
            <a:picLocks noChangeAspect="1"/>
          </p:cNvPicPr>
          <p:nvPr/>
        </p:nvPicPr>
        <p:blipFill>
          <a:blip r:embed="rId3"/>
          <a:stretch>
            <a:fillRect/>
          </a:stretch>
        </p:blipFill>
        <p:spPr>
          <a:xfrm>
            <a:off x="604837" y="1262062"/>
            <a:ext cx="7934325" cy="4333875"/>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872910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 name="Rectangle 47"/>
          <p:cNvSpPr/>
          <p:nvPr/>
        </p:nvSpPr>
        <p:spPr>
          <a:xfrm>
            <a:off x="709685" y="1353238"/>
            <a:ext cx="7080036" cy="603114"/>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4"/>
          <p:cNvSpPr>
            <a:spLocks noChangeArrowheads="1"/>
          </p:cNvSpPr>
          <p:nvPr/>
        </p:nvSpPr>
        <p:spPr bwMode="auto">
          <a:xfrm>
            <a:off x="364377" y="24938"/>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Footer Placeholder 1"/>
          <p:cNvSpPr>
            <a:spLocks noGrp="1"/>
          </p:cNvSpPr>
          <p:nvPr>
            <p:ph type="ftr" sz="quarter" idx="3"/>
          </p:nvPr>
        </p:nvSpPr>
        <p:spPr>
          <a:xfrm>
            <a:off x="669177" y="6212189"/>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p:txBody>
      </p:sp>
      <p:sp>
        <p:nvSpPr>
          <p:cNvPr id="12" name="object 2"/>
          <p:cNvSpPr txBox="1"/>
          <p:nvPr/>
        </p:nvSpPr>
        <p:spPr>
          <a:xfrm>
            <a:off x="3499493" y="596415"/>
            <a:ext cx="1806575" cy="258445"/>
          </a:xfrm>
          <a:prstGeom prst="rect">
            <a:avLst/>
          </a:prstGeom>
        </p:spPr>
        <p:txBody>
          <a:bodyPr vert="horz" wrap="square" lIns="0" tIns="15875" rIns="0" bIns="0" rtlCol="0">
            <a:spAutoFit/>
          </a:bodyPr>
          <a:lstStyle/>
          <a:p>
            <a:pPr marL="12700">
              <a:lnSpc>
                <a:spcPct val="100000"/>
              </a:lnSpc>
              <a:spcBef>
                <a:spcPts val="125"/>
              </a:spcBef>
            </a:pPr>
            <a:r>
              <a:rPr sz="1500" b="1" spc="5" dirty="0">
                <a:latin typeface="Calibri"/>
                <a:cs typeface="Calibri"/>
              </a:rPr>
              <a:t>Personal Score</a:t>
            </a:r>
            <a:r>
              <a:rPr sz="1500" b="1" spc="-30" dirty="0">
                <a:latin typeface="Calibri"/>
                <a:cs typeface="Calibri"/>
              </a:rPr>
              <a:t> </a:t>
            </a:r>
            <a:r>
              <a:rPr sz="1500" b="1" spc="10" dirty="0">
                <a:latin typeface="Calibri"/>
                <a:cs typeface="Calibri"/>
              </a:rPr>
              <a:t>Report</a:t>
            </a:r>
            <a:endParaRPr sz="1500" dirty="0">
              <a:latin typeface="Calibri"/>
              <a:cs typeface="Calibri"/>
            </a:endParaRPr>
          </a:p>
        </p:txBody>
      </p:sp>
      <p:sp>
        <p:nvSpPr>
          <p:cNvPr id="13" name="object 3"/>
          <p:cNvSpPr txBox="1"/>
          <p:nvPr/>
        </p:nvSpPr>
        <p:spPr>
          <a:xfrm>
            <a:off x="760107" y="879730"/>
            <a:ext cx="762507" cy="382797"/>
          </a:xfrm>
          <a:prstGeom prst="rect">
            <a:avLst/>
          </a:prstGeom>
        </p:spPr>
        <p:txBody>
          <a:bodyPr vert="horz" wrap="square" lIns="0" tIns="13335" rIns="0" bIns="0" rtlCol="0">
            <a:spAutoFit/>
          </a:bodyPr>
          <a:lstStyle/>
          <a:p>
            <a:pPr marL="12700">
              <a:lnSpc>
                <a:spcPct val="100000"/>
              </a:lnSpc>
              <a:spcBef>
                <a:spcPts val="105"/>
              </a:spcBef>
            </a:pPr>
            <a:r>
              <a:rPr sz="1200" dirty="0" smtClean="0">
                <a:latin typeface="Calibri"/>
                <a:cs typeface="Calibri"/>
              </a:rPr>
              <a:t>0</a:t>
            </a:r>
            <a:r>
              <a:rPr lang="en-US" sz="1200" dirty="0" smtClean="0">
                <a:latin typeface="Calibri"/>
                <a:cs typeface="Calibri"/>
              </a:rPr>
              <a:t>1</a:t>
            </a:r>
            <a:r>
              <a:rPr sz="1200" dirty="0" smtClean="0">
                <a:latin typeface="Calibri"/>
                <a:cs typeface="Calibri"/>
              </a:rPr>
              <a:t>/</a:t>
            </a:r>
            <a:r>
              <a:rPr lang="en-US" sz="1200" dirty="0" smtClean="0">
                <a:latin typeface="Calibri"/>
                <a:cs typeface="Calibri"/>
              </a:rPr>
              <a:t>01</a:t>
            </a:r>
            <a:r>
              <a:rPr sz="1200" dirty="0" smtClean="0">
                <a:latin typeface="Calibri"/>
                <a:cs typeface="Calibri"/>
              </a:rPr>
              <a:t>/2019</a:t>
            </a:r>
            <a:endParaRPr sz="1200" dirty="0">
              <a:latin typeface="Calibri"/>
              <a:cs typeface="Calibri"/>
            </a:endParaRPr>
          </a:p>
          <a:p>
            <a:pPr marL="12700">
              <a:lnSpc>
                <a:spcPct val="100000"/>
              </a:lnSpc>
              <a:spcBef>
                <a:spcPts val="10"/>
              </a:spcBef>
            </a:pPr>
            <a:r>
              <a:rPr sz="1200" dirty="0">
                <a:latin typeface="Calibri"/>
                <a:cs typeface="Calibri"/>
              </a:rPr>
              <a:t>15:36:29</a:t>
            </a:r>
          </a:p>
        </p:txBody>
      </p:sp>
      <p:sp>
        <p:nvSpPr>
          <p:cNvPr id="14" name="object 4"/>
          <p:cNvSpPr txBox="1"/>
          <p:nvPr/>
        </p:nvSpPr>
        <p:spPr>
          <a:xfrm>
            <a:off x="6869350" y="645851"/>
            <a:ext cx="920370" cy="478336"/>
          </a:xfrm>
          <a:prstGeom prst="rect">
            <a:avLst/>
          </a:prstGeom>
        </p:spPr>
        <p:txBody>
          <a:bodyPr vert="horz" wrap="square" lIns="0" tIns="34290" rIns="0" bIns="0" rtlCol="0">
            <a:spAutoFit/>
          </a:bodyPr>
          <a:lstStyle/>
          <a:p>
            <a:pPr marR="5080" algn="r">
              <a:lnSpc>
                <a:spcPct val="100000"/>
              </a:lnSpc>
              <a:spcBef>
                <a:spcPts val="270"/>
              </a:spcBef>
            </a:pPr>
            <a:r>
              <a:rPr sz="1400" spc="-5" dirty="0">
                <a:latin typeface="Calibri"/>
                <a:cs typeface="Calibri"/>
              </a:rPr>
              <a:t>Page </a:t>
            </a:r>
            <a:r>
              <a:rPr lang="en-US" sz="1400" dirty="0" smtClean="0">
                <a:latin typeface="Calibri"/>
                <a:cs typeface="Calibri"/>
              </a:rPr>
              <a:t>1 of 1</a:t>
            </a:r>
            <a:endParaRPr sz="1400" dirty="0">
              <a:latin typeface="Calibri"/>
              <a:cs typeface="Calibri"/>
            </a:endParaRPr>
          </a:p>
          <a:p>
            <a:pPr marR="10795" algn="r">
              <a:lnSpc>
                <a:spcPct val="100000"/>
              </a:lnSpc>
              <a:spcBef>
                <a:spcPts val="145"/>
              </a:spcBef>
            </a:pPr>
            <a:r>
              <a:rPr sz="1400" b="1" dirty="0">
                <a:latin typeface="Calibri"/>
                <a:cs typeface="Calibri"/>
              </a:rPr>
              <a:t>PSR</a:t>
            </a:r>
            <a:endParaRPr sz="1400" dirty="0">
              <a:latin typeface="Calibri"/>
              <a:cs typeface="Calibri"/>
            </a:endParaRPr>
          </a:p>
        </p:txBody>
      </p:sp>
      <p:sp>
        <p:nvSpPr>
          <p:cNvPr id="15" name="object 5"/>
          <p:cNvSpPr/>
          <p:nvPr/>
        </p:nvSpPr>
        <p:spPr>
          <a:xfrm>
            <a:off x="720991" y="533400"/>
            <a:ext cx="950976" cy="365759"/>
          </a:xfrm>
          <a:prstGeom prst="rect">
            <a:avLst/>
          </a:prstGeom>
          <a:blipFill>
            <a:blip r:embed="rId3" cstate="print"/>
            <a:stretch>
              <a:fillRect/>
            </a:stretch>
          </a:blipFill>
        </p:spPr>
        <p:txBody>
          <a:bodyPr wrap="square" lIns="0" tIns="0" rIns="0" bIns="0" rtlCol="0"/>
          <a:lstStyle/>
          <a:p>
            <a:endParaRPr/>
          </a:p>
        </p:txBody>
      </p:sp>
      <p:sp>
        <p:nvSpPr>
          <p:cNvPr id="16" name="object 6"/>
          <p:cNvSpPr txBox="1"/>
          <p:nvPr/>
        </p:nvSpPr>
        <p:spPr>
          <a:xfrm>
            <a:off x="3008447" y="924741"/>
            <a:ext cx="2681605" cy="246862"/>
          </a:xfrm>
          <a:prstGeom prst="rect">
            <a:avLst/>
          </a:prstGeom>
        </p:spPr>
        <p:txBody>
          <a:bodyPr vert="horz" wrap="square" lIns="0" tIns="15875" rIns="0" bIns="0" rtlCol="0">
            <a:spAutoFit/>
          </a:bodyPr>
          <a:lstStyle/>
          <a:p>
            <a:pPr marL="12700" algn="ctr">
              <a:lnSpc>
                <a:spcPct val="100000"/>
              </a:lnSpc>
              <a:spcBef>
                <a:spcPts val="125"/>
              </a:spcBef>
            </a:pPr>
            <a:r>
              <a:rPr lang="en-US" sz="1500" b="1" spc="10" dirty="0" smtClean="0">
                <a:latin typeface="Calibri"/>
                <a:cs typeface="Calibri"/>
              </a:rPr>
              <a:t>Jennifer Lee</a:t>
            </a:r>
          </a:p>
        </p:txBody>
      </p:sp>
      <p:sp>
        <p:nvSpPr>
          <p:cNvPr id="17" name="object 7"/>
          <p:cNvSpPr txBox="1"/>
          <p:nvPr/>
        </p:nvSpPr>
        <p:spPr>
          <a:xfrm>
            <a:off x="6078480" y="1353238"/>
            <a:ext cx="1693920" cy="596189"/>
          </a:xfrm>
          <a:prstGeom prst="rect">
            <a:avLst/>
          </a:prstGeom>
        </p:spPr>
        <p:txBody>
          <a:bodyPr vert="horz" wrap="square" lIns="0" tIns="12065" rIns="0" bIns="0" rtlCol="0">
            <a:spAutoFit/>
          </a:bodyPr>
          <a:lstStyle/>
          <a:p>
            <a:pPr marR="5080">
              <a:lnSpc>
                <a:spcPct val="120000"/>
              </a:lnSpc>
              <a:spcBef>
                <a:spcPts val="95"/>
              </a:spcBef>
            </a:pPr>
            <a:r>
              <a:rPr lang="en-US" sz="1600" spc="-5" dirty="0" smtClean="0">
                <a:latin typeface="Calibri"/>
                <a:cs typeface="Calibri"/>
              </a:rPr>
              <a:t>220 - ABE</a:t>
            </a:r>
            <a:r>
              <a:rPr sz="1600" spc="-5" dirty="0" smtClean="0">
                <a:latin typeface="Calibri"/>
                <a:cs typeface="Calibri"/>
              </a:rPr>
              <a:t>  </a:t>
            </a:r>
            <a:endParaRPr lang="en-US" sz="1600" spc="-5" dirty="0" smtClean="0">
              <a:latin typeface="Calibri"/>
              <a:cs typeface="Calibri"/>
            </a:endParaRPr>
          </a:p>
          <a:p>
            <a:pPr marR="5080">
              <a:lnSpc>
                <a:spcPct val="120000"/>
              </a:lnSpc>
              <a:spcBef>
                <a:spcPts val="95"/>
              </a:spcBef>
            </a:pPr>
            <a:r>
              <a:rPr sz="1600" spc="-5" dirty="0" smtClean="0">
                <a:latin typeface="Calibri"/>
                <a:cs typeface="Calibri"/>
              </a:rPr>
              <a:t>N/A</a:t>
            </a:r>
            <a:endParaRPr sz="1600" dirty="0">
              <a:latin typeface="Calibri"/>
              <a:cs typeface="Calibri"/>
            </a:endParaRPr>
          </a:p>
        </p:txBody>
      </p:sp>
      <p:sp>
        <p:nvSpPr>
          <p:cNvPr id="18" name="object 8"/>
          <p:cNvSpPr txBox="1"/>
          <p:nvPr/>
        </p:nvSpPr>
        <p:spPr>
          <a:xfrm>
            <a:off x="5288280" y="1353238"/>
            <a:ext cx="731520" cy="603114"/>
          </a:xfrm>
          <a:prstGeom prst="rect">
            <a:avLst/>
          </a:prstGeom>
        </p:spPr>
        <p:txBody>
          <a:bodyPr vert="horz" wrap="square" lIns="0" tIns="12065" rIns="0" bIns="0" rtlCol="0">
            <a:spAutoFit/>
          </a:bodyPr>
          <a:lstStyle/>
          <a:p>
            <a:pPr marR="5080">
              <a:lnSpc>
                <a:spcPct val="120000"/>
              </a:lnSpc>
              <a:spcBef>
                <a:spcPts val="95"/>
              </a:spcBef>
            </a:pPr>
            <a:r>
              <a:rPr sz="1600" b="1" spc="-5" dirty="0">
                <a:latin typeface="Calibri"/>
                <a:cs typeface="Calibri"/>
              </a:rPr>
              <a:t>Class:  Teacher:</a:t>
            </a:r>
            <a:endParaRPr sz="1600" dirty="0">
              <a:latin typeface="Calibri"/>
              <a:cs typeface="Calibri"/>
            </a:endParaRPr>
          </a:p>
        </p:txBody>
      </p:sp>
      <p:sp>
        <p:nvSpPr>
          <p:cNvPr id="19" name="object 9"/>
          <p:cNvSpPr txBox="1"/>
          <p:nvPr/>
        </p:nvSpPr>
        <p:spPr>
          <a:xfrm>
            <a:off x="791095" y="1353238"/>
            <a:ext cx="1282439" cy="596189"/>
          </a:xfrm>
          <a:prstGeom prst="rect">
            <a:avLst/>
          </a:prstGeom>
        </p:spPr>
        <p:txBody>
          <a:bodyPr vert="horz" wrap="square" lIns="0" tIns="12065" rIns="0" bIns="0" rtlCol="0">
            <a:spAutoFit/>
          </a:bodyPr>
          <a:lstStyle/>
          <a:p>
            <a:pPr marR="5080">
              <a:lnSpc>
                <a:spcPct val="120000"/>
              </a:lnSpc>
              <a:spcBef>
                <a:spcPts val="95"/>
              </a:spcBef>
            </a:pPr>
            <a:r>
              <a:rPr sz="1600" b="1" dirty="0">
                <a:latin typeface="Calibri"/>
                <a:cs typeface="Calibri"/>
              </a:rPr>
              <a:t>Agency:  </a:t>
            </a:r>
            <a:endParaRPr lang="en-US" sz="1600" b="1" dirty="0" smtClean="0">
              <a:latin typeface="Calibri"/>
              <a:cs typeface="Calibri"/>
            </a:endParaRPr>
          </a:p>
          <a:p>
            <a:pPr marR="5080">
              <a:lnSpc>
                <a:spcPct val="120000"/>
              </a:lnSpc>
              <a:spcBef>
                <a:spcPts val="95"/>
              </a:spcBef>
            </a:pPr>
            <a:r>
              <a:rPr sz="1600" b="1" spc="-5" dirty="0" smtClean="0">
                <a:latin typeface="Calibri"/>
                <a:cs typeface="Calibri"/>
              </a:rPr>
              <a:t>Site</a:t>
            </a:r>
            <a:r>
              <a:rPr sz="1600" b="1" spc="-5" dirty="0">
                <a:latin typeface="Calibri"/>
                <a:cs typeface="Calibri"/>
              </a:rPr>
              <a:t>:</a:t>
            </a:r>
            <a:endParaRPr sz="1600" dirty="0">
              <a:latin typeface="Calibri"/>
              <a:cs typeface="Calibri"/>
            </a:endParaRPr>
          </a:p>
        </p:txBody>
      </p:sp>
      <p:sp>
        <p:nvSpPr>
          <p:cNvPr id="20" name="object 10"/>
          <p:cNvSpPr txBox="1"/>
          <p:nvPr/>
        </p:nvSpPr>
        <p:spPr>
          <a:xfrm>
            <a:off x="1676400" y="1353238"/>
            <a:ext cx="2668386" cy="603114"/>
          </a:xfrm>
          <a:prstGeom prst="rect">
            <a:avLst/>
          </a:prstGeom>
        </p:spPr>
        <p:txBody>
          <a:bodyPr vert="horz" wrap="square" lIns="0" tIns="12065" rIns="0" bIns="0" rtlCol="0">
            <a:spAutoFit/>
          </a:bodyPr>
          <a:lstStyle/>
          <a:p>
            <a:pPr marR="5080">
              <a:lnSpc>
                <a:spcPct val="120000"/>
              </a:lnSpc>
              <a:spcBef>
                <a:spcPts val="95"/>
              </a:spcBef>
            </a:pPr>
            <a:r>
              <a:rPr lang="en-US" sz="1600" spc="-5" dirty="0" smtClean="0">
                <a:latin typeface="Calibri"/>
                <a:cs typeface="Calibri"/>
              </a:rPr>
              <a:t>4908 – Rolling Hills Adult School (RHAS)</a:t>
            </a:r>
            <a:r>
              <a:rPr sz="1600" spc="-5" dirty="0" smtClean="0">
                <a:latin typeface="Calibri"/>
                <a:cs typeface="Calibri"/>
              </a:rPr>
              <a:t>  </a:t>
            </a:r>
            <a:r>
              <a:rPr sz="1600" dirty="0" smtClean="0">
                <a:latin typeface="Calibri"/>
                <a:cs typeface="Calibri"/>
              </a:rPr>
              <a:t>1</a:t>
            </a:r>
            <a:r>
              <a:rPr lang="en-US" sz="1600" dirty="0" smtClean="0">
                <a:latin typeface="Calibri"/>
                <a:cs typeface="Calibri"/>
              </a:rPr>
              <a:t>1 – RHAS: North City</a:t>
            </a:r>
            <a:endParaRPr sz="1600" dirty="0">
              <a:latin typeface="Calibri"/>
              <a:cs typeface="Calibri"/>
            </a:endParaRPr>
          </a:p>
        </p:txBody>
      </p:sp>
      <p:graphicFrame>
        <p:nvGraphicFramePr>
          <p:cNvPr id="21" name="object 11"/>
          <p:cNvGraphicFramePr>
            <a:graphicFrameLocks noGrp="1"/>
          </p:cNvGraphicFramePr>
          <p:nvPr>
            <p:extLst>
              <p:ext uri="{D42A27DB-BD31-4B8C-83A1-F6EECF244321}">
                <p14:modId xmlns:p14="http://schemas.microsoft.com/office/powerpoint/2010/main" val="2099337548"/>
              </p:ext>
            </p:extLst>
          </p:nvPr>
        </p:nvGraphicFramePr>
        <p:xfrm>
          <a:off x="720990" y="1938771"/>
          <a:ext cx="7068730" cy="659764"/>
        </p:xfrm>
        <a:graphic>
          <a:graphicData uri="http://schemas.openxmlformats.org/drawingml/2006/table">
            <a:tbl>
              <a:tblPr firstRow="1" bandRow="1">
                <a:tableStyleId>{2D5ABB26-0587-4C30-8999-92F81FD0307C}</a:tableStyleId>
              </a:tblPr>
              <a:tblGrid>
                <a:gridCol w="1359707">
                  <a:extLst>
                    <a:ext uri="{9D8B030D-6E8A-4147-A177-3AD203B41FA5}">
                      <a16:colId xmlns:a16="http://schemas.microsoft.com/office/drawing/2014/main" val="20000"/>
                    </a:ext>
                  </a:extLst>
                </a:gridCol>
                <a:gridCol w="1088056">
                  <a:extLst>
                    <a:ext uri="{9D8B030D-6E8A-4147-A177-3AD203B41FA5}">
                      <a16:colId xmlns:a16="http://schemas.microsoft.com/office/drawing/2014/main" val="20001"/>
                    </a:ext>
                  </a:extLst>
                </a:gridCol>
                <a:gridCol w="868701">
                  <a:extLst>
                    <a:ext uri="{9D8B030D-6E8A-4147-A177-3AD203B41FA5}">
                      <a16:colId xmlns:a16="http://schemas.microsoft.com/office/drawing/2014/main" val="20002"/>
                    </a:ext>
                  </a:extLst>
                </a:gridCol>
                <a:gridCol w="1308136">
                  <a:extLst>
                    <a:ext uri="{9D8B030D-6E8A-4147-A177-3AD203B41FA5}">
                      <a16:colId xmlns:a16="http://schemas.microsoft.com/office/drawing/2014/main" val="20003"/>
                    </a:ext>
                  </a:extLst>
                </a:gridCol>
                <a:gridCol w="1276903">
                  <a:extLst>
                    <a:ext uri="{9D8B030D-6E8A-4147-A177-3AD203B41FA5}">
                      <a16:colId xmlns:a16="http://schemas.microsoft.com/office/drawing/2014/main" val="20004"/>
                    </a:ext>
                  </a:extLst>
                </a:gridCol>
                <a:gridCol w="1167227">
                  <a:extLst>
                    <a:ext uri="{9D8B030D-6E8A-4147-A177-3AD203B41FA5}">
                      <a16:colId xmlns:a16="http://schemas.microsoft.com/office/drawing/2014/main" val="20005"/>
                    </a:ext>
                  </a:extLst>
                </a:gridCol>
              </a:tblGrid>
              <a:tr h="365759">
                <a:tc>
                  <a:txBody>
                    <a:bodyPr/>
                    <a:lstStyle/>
                    <a:p>
                      <a:pPr marL="635" algn="ctr">
                        <a:lnSpc>
                          <a:spcPct val="100000"/>
                        </a:lnSpc>
                        <a:spcBef>
                          <a:spcPts val="595"/>
                        </a:spcBef>
                      </a:pPr>
                      <a:r>
                        <a:rPr sz="1600" b="1" spc="15" dirty="0">
                          <a:solidFill>
                            <a:srgbClr val="FFFFFF"/>
                          </a:solidFill>
                          <a:latin typeface="Calibri"/>
                          <a:cs typeface="Calibri"/>
                        </a:rPr>
                        <a:t>Modality</a:t>
                      </a:r>
                      <a:endParaRPr sz="1600">
                        <a:latin typeface="Calibri"/>
                        <a:cs typeface="Calibri"/>
                      </a:endParaRPr>
                    </a:p>
                  </a:txBody>
                  <a:tcPr marL="0" marR="0" marT="7556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ct val="100000"/>
                        </a:lnSpc>
                        <a:spcBef>
                          <a:spcPts val="595"/>
                        </a:spcBef>
                      </a:pPr>
                      <a:r>
                        <a:rPr sz="1600" b="1" spc="10" dirty="0">
                          <a:solidFill>
                            <a:srgbClr val="FFFFFF"/>
                          </a:solidFill>
                          <a:latin typeface="Calibri"/>
                          <a:cs typeface="Calibri"/>
                        </a:rPr>
                        <a:t>Test</a:t>
                      </a:r>
                      <a:r>
                        <a:rPr sz="1600" b="1" spc="-20" dirty="0">
                          <a:solidFill>
                            <a:srgbClr val="FFFFFF"/>
                          </a:solidFill>
                          <a:latin typeface="Calibri"/>
                          <a:cs typeface="Calibri"/>
                        </a:rPr>
                        <a:t> </a:t>
                      </a:r>
                      <a:r>
                        <a:rPr sz="1600" b="1" spc="20" dirty="0">
                          <a:solidFill>
                            <a:srgbClr val="FFFFFF"/>
                          </a:solidFill>
                          <a:latin typeface="Calibri"/>
                          <a:cs typeface="Calibri"/>
                        </a:rPr>
                        <a:t>Form</a:t>
                      </a:r>
                      <a:endParaRPr sz="1600">
                        <a:latin typeface="Calibri"/>
                        <a:cs typeface="Calibri"/>
                      </a:endParaRPr>
                    </a:p>
                  </a:txBody>
                  <a:tcPr marL="0" marR="0" marT="7556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ct val="100000"/>
                        </a:lnSpc>
                        <a:spcBef>
                          <a:spcPts val="595"/>
                        </a:spcBef>
                      </a:pPr>
                      <a:r>
                        <a:rPr sz="1600" b="1" spc="10" dirty="0">
                          <a:solidFill>
                            <a:srgbClr val="FFFFFF"/>
                          </a:solidFill>
                          <a:latin typeface="Calibri"/>
                          <a:cs typeface="Calibri"/>
                        </a:rPr>
                        <a:t>Test</a:t>
                      </a:r>
                      <a:r>
                        <a:rPr sz="1600" b="1" spc="-45" dirty="0">
                          <a:solidFill>
                            <a:srgbClr val="FFFFFF"/>
                          </a:solidFill>
                          <a:latin typeface="Calibri"/>
                          <a:cs typeface="Calibri"/>
                        </a:rPr>
                        <a:t> </a:t>
                      </a:r>
                      <a:r>
                        <a:rPr sz="1600" b="1" spc="15" dirty="0">
                          <a:solidFill>
                            <a:srgbClr val="FFFFFF"/>
                          </a:solidFill>
                          <a:latin typeface="Calibri"/>
                          <a:cs typeface="Calibri"/>
                        </a:rPr>
                        <a:t>Level</a:t>
                      </a:r>
                      <a:endParaRPr sz="1600">
                        <a:latin typeface="Calibri"/>
                        <a:cs typeface="Calibri"/>
                      </a:endParaRPr>
                    </a:p>
                  </a:txBody>
                  <a:tcPr marL="0" marR="0" marT="7556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ct val="100000"/>
                        </a:lnSpc>
                        <a:spcBef>
                          <a:spcPts val="595"/>
                        </a:spcBef>
                      </a:pPr>
                      <a:r>
                        <a:rPr sz="1600" b="1" spc="10" dirty="0">
                          <a:solidFill>
                            <a:srgbClr val="FFFFFF"/>
                          </a:solidFill>
                          <a:latin typeface="Calibri"/>
                          <a:cs typeface="Calibri"/>
                        </a:rPr>
                        <a:t>Test</a:t>
                      </a:r>
                      <a:r>
                        <a:rPr sz="1600" b="1" spc="-10" dirty="0">
                          <a:solidFill>
                            <a:srgbClr val="FFFFFF"/>
                          </a:solidFill>
                          <a:latin typeface="Calibri"/>
                          <a:cs typeface="Calibri"/>
                        </a:rPr>
                        <a:t> </a:t>
                      </a:r>
                      <a:r>
                        <a:rPr sz="1600" b="1" spc="10" dirty="0">
                          <a:solidFill>
                            <a:srgbClr val="FFFFFF"/>
                          </a:solidFill>
                          <a:latin typeface="Calibri"/>
                          <a:cs typeface="Calibri"/>
                        </a:rPr>
                        <a:t>Date</a:t>
                      </a:r>
                      <a:endParaRPr sz="1600">
                        <a:latin typeface="Calibri"/>
                        <a:cs typeface="Calibri"/>
                      </a:endParaRPr>
                    </a:p>
                  </a:txBody>
                  <a:tcPr marL="0" marR="0" marT="7556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ct val="100000"/>
                        </a:lnSpc>
                        <a:spcBef>
                          <a:spcPts val="595"/>
                        </a:spcBef>
                      </a:pPr>
                      <a:r>
                        <a:rPr sz="1600" b="1" spc="10" dirty="0">
                          <a:solidFill>
                            <a:srgbClr val="FFFFFF"/>
                          </a:solidFill>
                          <a:latin typeface="Calibri"/>
                          <a:cs typeface="Calibri"/>
                        </a:rPr>
                        <a:t>Scale</a:t>
                      </a:r>
                      <a:r>
                        <a:rPr sz="1600" b="1" spc="-15" dirty="0">
                          <a:solidFill>
                            <a:srgbClr val="FFFFFF"/>
                          </a:solidFill>
                          <a:latin typeface="Calibri"/>
                          <a:cs typeface="Calibri"/>
                        </a:rPr>
                        <a:t> </a:t>
                      </a:r>
                      <a:r>
                        <a:rPr sz="1600" b="1" spc="10" dirty="0">
                          <a:solidFill>
                            <a:srgbClr val="FFFFFF"/>
                          </a:solidFill>
                          <a:latin typeface="Calibri"/>
                          <a:cs typeface="Calibri"/>
                        </a:rPr>
                        <a:t>Score</a:t>
                      </a:r>
                      <a:endParaRPr sz="1600">
                        <a:latin typeface="Calibri"/>
                        <a:cs typeface="Calibri"/>
                      </a:endParaRPr>
                    </a:p>
                  </a:txBody>
                  <a:tcPr marL="0" marR="0" marT="7556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ct val="100000"/>
                        </a:lnSpc>
                        <a:spcBef>
                          <a:spcPts val="595"/>
                        </a:spcBef>
                      </a:pPr>
                      <a:r>
                        <a:rPr sz="1600" b="1" spc="15" dirty="0">
                          <a:solidFill>
                            <a:srgbClr val="FFFFFF"/>
                          </a:solidFill>
                          <a:latin typeface="Calibri"/>
                          <a:cs typeface="Calibri"/>
                        </a:rPr>
                        <a:t>NRS</a:t>
                      </a:r>
                      <a:r>
                        <a:rPr sz="1600" b="1" spc="-15" dirty="0">
                          <a:solidFill>
                            <a:srgbClr val="FFFFFF"/>
                          </a:solidFill>
                          <a:latin typeface="Calibri"/>
                          <a:cs typeface="Calibri"/>
                        </a:rPr>
                        <a:t> </a:t>
                      </a:r>
                      <a:r>
                        <a:rPr sz="1600" b="1" spc="15" dirty="0">
                          <a:solidFill>
                            <a:srgbClr val="FFFFFF"/>
                          </a:solidFill>
                          <a:latin typeface="Calibri"/>
                          <a:cs typeface="Calibri"/>
                        </a:rPr>
                        <a:t>Level</a:t>
                      </a:r>
                      <a:endParaRPr sz="1600">
                        <a:latin typeface="Calibri"/>
                        <a:cs typeface="Calibri"/>
                      </a:endParaRPr>
                    </a:p>
                  </a:txBody>
                  <a:tcPr marL="0" marR="0" marT="75565" marB="0">
                    <a:lnL w="9525">
                      <a:solidFill>
                        <a:srgbClr val="7A9FCD"/>
                      </a:solidFill>
                      <a:prstDash val="solid"/>
                    </a:lnL>
                    <a:lnR w="19050">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292607">
                <a:tc>
                  <a:txBody>
                    <a:bodyPr/>
                    <a:lstStyle/>
                    <a:p>
                      <a:pPr algn="ctr">
                        <a:lnSpc>
                          <a:spcPct val="100000"/>
                        </a:lnSpc>
                        <a:spcBef>
                          <a:spcPts val="305"/>
                        </a:spcBef>
                      </a:pPr>
                      <a:r>
                        <a:rPr sz="1600" spc="15" dirty="0">
                          <a:latin typeface="Calibri"/>
                          <a:cs typeface="Calibri"/>
                        </a:rPr>
                        <a:t>Reading</a:t>
                      </a:r>
                      <a:endParaRPr sz="1600">
                        <a:latin typeface="Calibri"/>
                        <a:cs typeface="Calibri"/>
                      </a:endParaRPr>
                    </a:p>
                  </a:txBody>
                  <a:tcPr marL="0" marR="0" marT="3873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tcPr>
                </a:tc>
                <a:tc>
                  <a:txBody>
                    <a:bodyPr/>
                    <a:lstStyle/>
                    <a:p>
                      <a:pPr algn="ctr">
                        <a:lnSpc>
                          <a:spcPct val="100000"/>
                        </a:lnSpc>
                        <a:spcBef>
                          <a:spcPts val="305"/>
                        </a:spcBef>
                      </a:pPr>
                      <a:r>
                        <a:rPr sz="1600" spc="15" dirty="0">
                          <a:latin typeface="Calibri"/>
                          <a:cs typeface="Calibri"/>
                        </a:rPr>
                        <a:t>905R</a:t>
                      </a:r>
                      <a:endParaRPr sz="1600" dirty="0">
                        <a:latin typeface="Calibri"/>
                        <a:cs typeface="Calibri"/>
                      </a:endParaRPr>
                    </a:p>
                  </a:txBody>
                  <a:tcPr marL="0" marR="0" marT="3873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tcPr>
                </a:tc>
                <a:tc>
                  <a:txBody>
                    <a:bodyPr/>
                    <a:lstStyle/>
                    <a:p>
                      <a:pPr algn="ctr">
                        <a:lnSpc>
                          <a:spcPct val="100000"/>
                        </a:lnSpc>
                        <a:spcBef>
                          <a:spcPts val="305"/>
                        </a:spcBef>
                      </a:pPr>
                      <a:r>
                        <a:rPr sz="1600" dirty="0">
                          <a:latin typeface="Calibri"/>
                          <a:cs typeface="Calibri"/>
                        </a:rPr>
                        <a:t>C</a:t>
                      </a:r>
                    </a:p>
                  </a:txBody>
                  <a:tcPr marL="0" marR="0" marT="3873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tcPr>
                </a:tc>
                <a:tc>
                  <a:txBody>
                    <a:bodyPr/>
                    <a:lstStyle/>
                    <a:p>
                      <a:pPr marL="31750" algn="ctr">
                        <a:lnSpc>
                          <a:spcPct val="100000"/>
                        </a:lnSpc>
                        <a:spcBef>
                          <a:spcPts val="305"/>
                        </a:spcBef>
                      </a:pPr>
                      <a:r>
                        <a:rPr sz="1600" spc="15" dirty="0">
                          <a:latin typeface="Calibri"/>
                          <a:cs typeface="Calibri"/>
                        </a:rPr>
                        <a:t>05/05/2019</a:t>
                      </a:r>
                      <a:endParaRPr sz="1600" dirty="0">
                        <a:latin typeface="Calibri"/>
                        <a:cs typeface="Calibri"/>
                      </a:endParaRPr>
                    </a:p>
                  </a:txBody>
                  <a:tcPr marL="0" marR="0" marT="3873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tcPr>
                </a:tc>
                <a:tc>
                  <a:txBody>
                    <a:bodyPr/>
                    <a:lstStyle/>
                    <a:p>
                      <a:pPr marR="24765" algn="ctr">
                        <a:lnSpc>
                          <a:spcPct val="100000"/>
                        </a:lnSpc>
                        <a:spcBef>
                          <a:spcPts val="155"/>
                        </a:spcBef>
                      </a:pPr>
                      <a:r>
                        <a:rPr sz="1800" b="1" spc="10" dirty="0">
                          <a:solidFill>
                            <a:srgbClr val="008000"/>
                          </a:solidFill>
                          <a:latin typeface="Arial"/>
                          <a:cs typeface="Arial"/>
                        </a:rPr>
                        <a:t>220</a:t>
                      </a:r>
                      <a:endParaRPr sz="1800">
                        <a:latin typeface="Arial"/>
                        <a:cs typeface="Arial"/>
                      </a:endParaRPr>
                    </a:p>
                  </a:txBody>
                  <a:tcPr marL="0" marR="0" marT="1968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tcPr>
                </a:tc>
                <a:tc>
                  <a:txBody>
                    <a:bodyPr/>
                    <a:lstStyle/>
                    <a:p>
                      <a:pPr algn="ctr">
                        <a:lnSpc>
                          <a:spcPct val="100000"/>
                        </a:lnSpc>
                        <a:spcBef>
                          <a:spcPts val="305"/>
                        </a:spcBef>
                      </a:pPr>
                      <a:r>
                        <a:rPr sz="1600" spc="15" dirty="0">
                          <a:latin typeface="Calibri"/>
                          <a:cs typeface="Calibri"/>
                        </a:rPr>
                        <a:t>ABE </a:t>
                      </a:r>
                      <a:r>
                        <a:rPr sz="1600" spc="10" dirty="0">
                          <a:latin typeface="Calibri"/>
                          <a:cs typeface="Calibri"/>
                        </a:rPr>
                        <a:t>Level</a:t>
                      </a:r>
                      <a:r>
                        <a:rPr sz="1600" spc="-40" dirty="0">
                          <a:latin typeface="Calibri"/>
                          <a:cs typeface="Calibri"/>
                        </a:rPr>
                        <a:t> </a:t>
                      </a:r>
                      <a:r>
                        <a:rPr sz="1600" spc="15" dirty="0">
                          <a:latin typeface="Calibri"/>
                          <a:cs typeface="Calibri"/>
                        </a:rPr>
                        <a:t>3</a:t>
                      </a:r>
                      <a:endParaRPr sz="1600" dirty="0">
                        <a:latin typeface="Calibri"/>
                        <a:cs typeface="Calibri"/>
                      </a:endParaRPr>
                    </a:p>
                  </a:txBody>
                  <a:tcPr marL="0" marR="0" marT="38735" marB="0">
                    <a:lnL w="9525">
                      <a:solidFill>
                        <a:srgbClr val="7A9FCD"/>
                      </a:solidFill>
                      <a:prstDash val="solid"/>
                    </a:lnL>
                    <a:lnR w="19050">
                      <a:solidFill>
                        <a:srgbClr val="7A9FCD"/>
                      </a:solidFill>
                      <a:prstDash val="solid"/>
                    </a:lnR>
                    <a:lnT w="9525">
                      <a:solidFill>
                        <a:srgbClr val="7A9FCD"/>
                      </a:solidFill>
                      <a:prstDash val="solid"/>
                    </a:lnT>
                    <a:lnB w="9525">
                      <a:solidFill>
                        <a:srgbClr val="7A9FCD"/>
                      </a:solidFill>
                      <a:prstDash val="solid"/>
                    </a:lnB>
                  </a:tcPr>
                </a:tc>
                <a:extLst>
                  <a:ext uri="{0D108BD9-81ED-4DB2-BD59-A6C34878D82A}">
                    <a16:rowId xmlns:a16="http://schemas.microsoft.com/office/drawing/2014/main" val="10001"/>
                  </a:ext>
                </a:extLst>
              </a:tr>
            </a:tbl>
          </a:graphicData>
        </a:graphic>
      </p:graphicFrame>
      <p:grpSp>
        <p:nvGrpSpPr>
          <p:cNvPr id="47" name="Group 46"/>
          <p:cNvGrpSpPr/>
          <p:nvPr/>
        </p:nvGrpSpPr>
        <p:grpSpPr>
          <a:xfrm>
            <a:off x="2432825" y="3698867"/>
            <a:ext cx="5110975" cy="1991698"/>
            <a:chOff x="2184031" y="4509683"/>
            <a:chExt cx="4773295" cy="1710779"/>
          </a:xfrm>
        </p:grpSpPr>
        <p:sp>
          <p:nvSpPr>
            <p:cNvPr id="41" name="object 31"/>
            <p:cNvSpPr/>
            <p:nvPr/>
          </p:nvSpPr>
          <p:spPr>
            <a:xfrm>
              <a:off x="2184031" y="4854755"/>
              <a:ext cx="4773295" cy="1289685"/>
            </a:xfrm>
            <a:custGeom>
              <a:avLst/>
              <a:gdLst/>
              <a:ahLst/>
              <a:cxnLst/>
              <a:rect l="l" t="t" r="r" b="b"/>
              <a:pathLst>
                <a:path w="4773295" h="1289685">
                  <a:moveTo>
                    <a:pt x="4595368" y="0"/>
                  </a:moveTo>
                  <a:lnTo>
                    <a:pt x="177800" y="0"/>
                  </a:lnTo>
                  <a:lnTo>
                    <a:pt x="130542" y="6352"/>
                  </a:lnTo>
                  <a:lnTo>
                    <a:pt x="88072" y="24280"/>
                  </a:lnTo>
                  <a:lnTo>
                    <a:pt x="52085" y="52085"/>
                  </a:lnTo>
                  <a:lnTo>
                    <a:pt x="24280" y="88072"/>
                  </a:lnTo>
                  <a:lnTo>
                    <a:pt x="6352" y="130542"/>
                  </a:lnTo>
                  <a:lnTo>
                    <a:pt x="0" y="177800"/>
                  </a:lnTo>
                  <a:lnTo>
                    <a:pt x="0" y="1111503"/>
                  </a:lnTo>
                  <a:lnTo>
                    <a:pt x="6352" y="1158761"/>
                  </a:lnTo>
                  <a:lnTo>
                    <a:pt x="24280" y="1201231"/>
                  </a:lnTo>
                  <a:lnTo>
                    <a:pt x="52085" y="1237218"/>
                  </a:lnTo>
                  <a:lnTo>
                    <a:pt x="88072" y="1265023"/>
                  </a:lnTo>
                  <a:lnTo>
                    <a:pt x="130542" y="1282951"/>
                  </a:lnTo>
                  <a:lnTo>
                    <a:pt x="177800" y="1289303"/>
                  </a:lnTo>
                  <a:lnTo>
                    <a:pt x="4595368" y="1289303"/>
                  </a:lnTo>
                  <a:lnTo>
                    <a:pt x="4642625" y="1282951"/>
                  </a:lnTo>
                  <a:lnTo>
                    <a:pt x="4685095" y="1265023"/>
                  </a:lnTo>
                  <a:lnTo>
                    <a:pt x="4721082" y="1237218"/>
                  </a:lnTo>
                  <a:lnTo>
                    <a:pt x="4748887" y="1201231"/>
                  </a:lnTo>
                  <a:lnTo>
                    <a:pt x="4766815" y="1158761"/>
                  </a:lnTo>
                  <a:lnTo>
                    <a:pt x="4773168" y="1111503"/>
                  </a:lnTo>
                  <a:lnTo>
                    <a:pt x="4773168" y="177800"/>
                  </a:lnTo>
                  <a:lnTo>
                    <a:pt x="4766815" y="130542"/>
                  </a:lnTo>
                  <a:lnTo>
                    <a:pt x="4748887" y="88072"/>
                  </a:lnTo>
                  <a:lnTo>
                    <a:pt x="4721082" y="52085"/>
                  </a:lnTo>
                  <a:lnTo>
                    <a:pt x="4685095" y="24280"/>
                  </a:lnTo>
                  <a:lnTo>
                    <a:pt x="4642625" y="6352"/>
                  </a:lnTo>
                  <a:lnTo>
                    <a:pt x="4595368" y="0"/>
                  </a:lnTo>
                  <a:close/>
                </a:path>
              </a:pathLst>
            </a:custGeom>
            <a:solidFill>
              <a:srgbClr val="D2DFED"/>
            </a:solidFill>
          </p:spPr>
          <p:txBody>
            <a:bodyPr wrap="square" lIns="0" tIns="0" rIns="0" bIns="0" rtlCol="0"/>
            <a:lstStyle/>
            <a:p>
              <a:endParaRPr/>
            </a:p>
          </p:txBody>
        </p:sp>
        <p:sp>
          <p:nvSpPr>
            <p:cNvPr id="42" name="object 32"/>
            <p:cNvSpPr/>
            <p:nvPr/>
          </p:nvSpPr>
          <p:spPr>
            <a:xfrm>
              <a:off x="2184031" y="4854755"/>
              <a:ext cx="4773295" cy="1289685"/>
            </a:xfrm>
            <a:custGeom>
              <a:avLst/>
              <a:gdLst/>
              <a:ahLst/>
              <a:cxnLst/>
              <a:rect l="l" t="t" r="r" b="b"/>
              <a:pathLst>
                <a:path w="4773295" h="1289685">
                  <a:moveTo>
                    <a:pt x="0" y="1111503"/>
                  </a:moveTo>
                  <a:lnTo>
                    <a:pt x="0" y="177800"/>
                  </a:lnTo>
                  <a:lnTo>
                    <a:pt x="6352" y="130542"/>
                  </a:lnTo>
                  <a:lnTo>
                    <a:pt x="24280" y="88072"/>
                  </a:lnTo>
                  <a:lnTo>
                    <a:pt x="52085" y="52085"/>
                  </a:lnTo>
                  <a:lnTo>
                    <a:pt x="88072" y="24280"/>
                  </a:lnTo>
                  <a:lnTo>
                    <a:pt x="130542" y="6352"/>
                  </a:lnTo>
                  <a:lnTo>
                    <a:pt x="177800" y="0"/>
                  </a:lnTo>
                  <a:lnTo>
                    <a:pt x="4595368" y="0"/>
                  </a:lnTo>
                  <a:lnTo>
                    <a:pt x="4642625" y="6352"/>
                  </a:lnTo>
                  <a:lnTo>
                    <a:pt x="4685095" y="24280"/>
                  </a:lnTo>
                  <a:lnTo>
                    <a:pt x="4721082" y="52085"/>
                  </a:lnTo>
                  <a:lnTo>
                    <a:pt x="4748887" y="88072"/>
                  </a:lnTo>
                  <a:lnTo>
                    <a:pt x="4766815" y="130542"/>
                  </a:lnTo>
                  <a:lnTo>
                    <a:pt x="4773168" y="177800"/>
                  </a:lnTo>
                  <a:lnTo>
                    <a:pt x="4773168" y="1111503"/>
                  </a:lnTo>
                  <a:lnTo>
                    <a:pt x="4766815" y="1158761"/>
                  </a:lnTo>
                  <a:lnTo>
                    <a:pt x="4748887" y="1201231"/>
                  </a:lnTo>
                  <a:lnTo>
                    <a:pt x="4721082" y="1237218"/>
                  </a:lnTo>
                  <a:lnTo>
                    <a:pt x="4685095" y="1265023"/>
                  </a:lnTo>
                  <a:lnTo>
                    <a:pt x="4642625" y="1282951"/>
                  </a:lnTo>
                  <a:lnTo>
                    <a:pt x="4595368" y="1289303"/>
                  </a:lnTo>
                  <a:lnTo>
                    <a:pt x="177800" y="1289303"/>
                  </a:lnTo>
                  <a:lnTo>
                    <a:pt x="130542" y="1282951"/>
                  </a:lnTo>
                  <a:lnTo>
                    <a:pt x="88072" y="1265023"/>
                  </a:lnTo>
                  <a:lnTo>
                    <a:pt x="52085" y="1237218"/>
                  </a:lnTo>
                  <a:lnTo>
                    <a:pt x="24280" y="1201231"/>
                  </a:lnTo>
                  <a:lnTo>
                    <a:pt x="6352" y="1158761"/>
                  </a:lnTo>
                  <a:lnTo>
                    <a:pt x="0" y="1111503"/>
                  </a:lnTo>
                </a:path>
              </a:pathLst>
            </a:custGeom>
            <a:ln w="18288">
              <a:solidFill>
                <a:srgbClr val="000000"/>
              </a:solidFill>
            </a:ln>
          </p:spPr>
          <p:txBody>
            <a:bodyPr wrap="square" lIns="0" tIns="0" rIns="0" bIns="0" rtlCol="0"/>
            <a:lstStyle/>
            <a:p>
              <a:endParaRPr/>
            </a:p>
          </p:txBody>
        </p:sp>
        <p:sp>
          <p:nvSpPr>
            <p:cNvPr id="43" name="object 33"/>
            <p:cNvSpPr txBox="1"/>
            <p:nvPr/>
          </p:nvSpPr>
          <p:spPr>
            <a:xfrm>
              <a:off x="2232546" y="5017569"/>
              <a:ext cx="4629150" cy="1202893"/>
            </a:xfrm>
            <a:prstGeom prst="rect">
              <a:avLst/>
            </a:prstGeom>
          </p:spPr>
          <p:txBody>
            <a:bodyPr vert="horz" wrap="square" lIns="0" tIns="22860" rIns="0" bIns="0" rtlCol="0">
              <a:spAutoFit/>
            </a:bodyPr>
            <a:lstStyle/>
            <a:p>
              <a:pPr marL="12700" marR="457834">
                <a:lnSpc>
                  <a:spcPts val="1330"/>
                </a:lnSpc>
                <a:spcBef>
                  <a:spcPts val="180"/>
                </a:spcBef>
              </a:pPr>
              <a:r>
                <a:rPr sz="1400" spc="10" dirty="0">
                  <a:latin typeface="Arial"/>
                  <a:cs typeface="Arial"/>
                </a:rPr>
                <a:t>Understands common </a:t>
              </a:r>
              <a:r>
                <a:rPr sz="1400" spc="5" dirty="0">
                  <a:latin typeface="Arial"/>
                  <a:cs typeface="Arial"/>
                </a:rPr>
                <a:t>vocabulary on familiar subjects. Locates  </a:t>
              </a:r>
              <a:r>
                <a:rPr sz="1400" spc="10" dirty="0">
                  <a:latin typeface="Arial"/>
                  <a:cs typeface="Arial"/>
                </a:rPr>
                <a:t>specific </a:t>
              </a:r>
              <a:r>
                <a:rPr sz="1400" spc="15" dirty="0">
                  <a:latin typeface="Arial"/>
                  <a:cs typeface="Arial"/>
                </a:rPr>
                <a:t>information </a:t>
              </a:r>
              <a:r>
                <a:rPr sz="1400" dirty="0">
                  <a:latin typeface="Arial"/>
                  <a:cs typeface="Arial"/>
                </a:rPr>
                <a:t>in </a:t>
              </a:r>
              <a:r>
                <a:rPr sz="1400" spc="15" dirty="0">
                  <a:latin typeface="Arial"/>
                  <a:cs typeface="Arial"/>
                </a:rPr>
                <a:t>short </a:t>
              </a:r>
              <a:r>
                <a:rPr sz="1400" spc="10" dirty="0">
                  <a:latin typeface="Arial"/>
                  <a:cs typeface="Arial"/>
                </a:rPr>
                <a:t>familiar text and </a:t>
              </a:r>
              <a:r>
                <a:rPr sz="1400" dirty="0">
                  <a:latin typeface="Arial"/>
                  <a:cs typeface="Arial"/>
                </a:rPr>
                <a:t>in </a:t>
              </a:r>
              <a:r>
                <a:rPr sz="1400" spc="15" dirty="0">
                  <a:latin typeface="Arial"/>
                  <a:cs typeface="Arial"/>
                </a:rPr>
                <a:t>ordered</a:t>
              </a:r>
              <a:r>
                <a:rPr sz="1400" spc="235" dirty="0">
                  <a:latin typeface="Arial"/>
                  <a:cs typeface="Arial"/>
                </a:rPr>
                <a:t> </a:t>
              </a:r>
              <a:r>
                <a:rPr sz="1400" dirty="0">
                  <a:latin typeface="Arial"/>
                  <a:cs typeface="Arial"/>
                </a:rPr>
                <a:t>lists.</a:t>
              </a:r>
            </a:p>
            <a:p>
              <a:pPr marL="12700">
                <a:lnSpc>
                  <a:spcPts val="1255"/>
                </a:lnSpc>
              </a:pPr>
              <a:r>
                <a:rPr sz="1400" spc="10" dirty="0">
                  <a:latin typeface="Arial"/>
                  <a:cs typeface="Arial"/>
                </a:rPr>
                <a:t>Interprets </a:t>
              </a:r>
              <a:r>
                <a:rPr sz="1400" spc="-5" dirty="0">
                  <a:latin typeface="Arial"/>
                  <a:cs typeface="Arial"/>
                </a:rPr>
                <a:t>a </a:t>
              </a:r>
              <a:r>
                <a:rPr sz="1400" spc="5" dirty="0">
                  <a:latin typeface="Arial"/>
                  <a:cs typeface="Arial"/>
                </a:rPr>
                <a:t>variety of </a:t>
              </a:r>
              <a:r>
                <a:rPr sz="1400" spc="10" dirty="0">
                  <a:latin typeface="Arial"/>
                  <a:cs typeface="Arial"/>
                </a:rPr>
                <a:t>simple forms </a:t>
              </a:r>
              <a:r>
                <a:rPr sz="1400" dirty="0">
                  <a:latin typeface="Arial"/>
                  <a:cs typeface="Arial"/>
                </a:rPr>
                <a:t>in </a:t>
              </a:r>
              <a:r>
                <a:rPr sz="1400" spc="15" dirty="0">
                  <a:latin typeface="Arial"/>
                  <a:cs typeface="Arial"/>
                </a:rPr>
                <a:t>common </a:t>
              </a:r>
              <a:r>
                <a:rPr sz="1400" dirty="0">
                  <a:latin typeface="Arial"/>
                  <a:cs typeface="Arial"/>
                </a:rPr>
                <a:t>life </a:t>
              </a:r>
              <a:r>
                <a:rPr sz="1400" spc="10" dirty="0">
                  <a:latin typeface="Arial"/>
                  <a:cs typeface="Arial"/>
                </a:rPr>
                <a:t>and </a:t>
              </a:r>
              <a:r>
                <a:rPr sz="1400" spc="10" dirty="0" smtClean="0">
                  <a:latin typeface="Arial"/>
                  <a:cs typeface="Arial"/>
                </a:rPr>
                <a:t>work</a:t>
              </a:r>
              <a:r>
                <a:rPr lang="en-US" sz="1400" spc="245" dirty="0">
                  <a:latin typeface="Arial"/>
                  <a:cs typeface="Arial"/>
                </a:rPr>
                <a:t> </a:t>
              </a:r>
              <a:r>
                <a:rPr sz="1400" spc="5" dirty="0" smtClean="0">
                  <a:latin typeface="Arial"/>
                  <a:cs typeface="Arial"/>
                </a:rPr>
                <a:t>contexts</a:t>
              </a:r>
              <a:r>
                <a:rPr sz="1400" spc="5" dirty="0">
                  <a:latin typeface="Arial"/>
                  <a:cs typeface="Arial"/>
                </a:rPr>
                <a:t>.</a:t>
              </a:r>
              <a:endParaRPr sz="1400" dirty="0">
                <a:latin typeface="Arial"/>
                <a:cs typeface="Arial"/>
              </a:endParaRPr>
            </a:p>
            <a:p>
              <a:pPr marL="12700" marR="91440">
                <a:lnSpc>
                  <a:spcPts val="1320"/>
                </a:lnSpc>
                <a:spcBef>
                  <a:spcPts val="65"/>
                </a:spcBef>
              </a:pPr>
              <a:r>
                <a:rPr sz="1400" spc="10" dirty="0">
                  <a:latin typeface="Arial"/>
                  <a:cs typeface="Arial"/>
                </a:rPr>
                <a:t>Understands simple </a:t>
              </a:r>
              <a:r>
                <a:rPr sz="1400" spc="5" dirty="0">
                  <a:latin typeface="Arial"/>
                  <a:cs typeface="Arial"/>
                </a:rPr>
                <a:t>written instructions. </a:t>
              </a:r>
              <a:r>
                <a:rPr sz="1400" spc="10" dirty="0">
                  <a:latin typeface="Arial"/>
                  <a:cs typeface="Arial"/>
                </a:rPr>
                <a:t>Understands </a:t>
              </a:r>
              <a:r>
                <a:rPr sz="1400" spc="5" dirty="0">
                  <a:latin typeface="Arial"/>
                  <a:cs typeface="Arial"/>
                </a:rPr>
                <a:t>basic terms </a:t>
              </a:r>
              <a:r>
                <a:rPr sz="1400" dirty="0">
                  <a:latin typeface="Arial"/>
                  <a:cs typeface="Arial"/>
                </a:rPr>
                <a:t>in  </a:t>
              </a:r>
              <a:r>
                <a:rPr sz="1400" spc="5" dirty="0">
                  <a:latin typeface="Arial"/>
                  <a:cs typeface="Arial"/>
                </a:rPr>
                <a:t>common computer</a:t>
              </a:r>
              <a:r>
                <a:rPr sz="1400" spc="25" dirty="0">
                  <a:latin typeface="Arial"/>
                  <a:cs typeface="Arial"/>
                </a:rPr>
                <a:t> </a:t>
              </a:r>
              <a:r>
                <a:rPr sz="1400" dirty="0">
                  <a:latin typeface="Arial"/>
                  <a:cs typeface="Arial"/>
                </a:rPr>
                <a:t>applications.</a:t>
              </a:r>
            </a:p>
          </p:txBody>
        </p:sp>
        <p:sp>
          <p:nvSpPr>
            <p:cNvPr id="44" name="object 34"/>
            <p:cNvSpPr txBox="1"/>
            <p:nvPr/>
          </p:nvSpPr>
          <p:spPr>
            <a:xfrm>
              <a:off x="2218702" y="4509683"/>
              <a:ext cx="1251514" cy="226364"/>
            </a:xfrm>
            <a:prstGeom prst="rect">
              <a:avLst/>
            </a:prstGeom>
          </p:spPr>
          <p:txBody>
            <a:bodyPr vert="horz" wrap="square" lIns="0" tIns="17145" rIns="0" bIns="0" rtlCol="0">
              <a:spAutoFit/>
            </a:bodyPr>
            <a:lstStyle/>
            <a:p>
              <a:pPr marL="12700">
                <a:lnSpc>
                  <a:spcPct val="100000"/>
                </a:lnSpc>
                <a:spcBef>
                  <a:spcPts val="135"/>
                </a:spcBef>
              </a:pPr>
              <a:r>
                <a:rPr sz="1600" b="1" spc="20" dirty="0">
                  <a:latin typeface="Arial"/>
                  <a:cs typeface="Arial"/>
                </a:rPr>
                <a:t>ABE </a:t>
              </a:r>
              <a:r>
                <a:rPr sz="1600" b="1" spc="10" dirty="0">
                  <a:latin typeface="Arial"/>
                  <a:cs typeface="Arial"/>
                </a:rPr>
                <a:t>Level</a:t>
              </a:r>
              <a:r>
                <a:rPr sz="1600" b="1" spc="-65" dirty="0">
                  <a:latin typeface="Arial"/>
                  <a:cs typeface="Arial"/>
                </a:rPr>
                <a:t> </a:t>
              </a:r>
              <a:r>
                <a:rPr sz="1600" b="1" spc="20" dirty="0">
                  <a:latin typeface="Arial"/>
                  <a:cs typeface="Arial"/>
                </a:rPr>
                <a:t>3</a:t>
              </a:r>
              <a:endParaRPr sz="1600" dirty="0">
                <a:latin typeface="Arial"/>
                <a:cs typeface="Arial"/>
              </a:endParaRPr>
            </a:p>
          </p:txBody>
        </p:sp>
      </p:grpSp>
      <p:grpSp>
        <p:nvGrpSpPr>
          <p:cNvPr id="5" name="Group 4"/>
          <p:cNvGrpSpPr/>
          <p:nvPr/>
        </p:nvGrpSpPr>
        <p:grpSpPr>
          <a:xfrm>
            <a:off x="834993" y="2746934"/>
            <a:ext cx="1373296" cy="3969893"/>
            <a:chOff x="766032" y="3415654"/>
            <a:chExt cx="1373296" cy="3969893"/>
          </a:xfrm>
        </p:grpSpPr>
        <p:sp>
          <p:nvSpPr>
            <p:cNvPr id="22" name="object 12"/>
            <p:cNvSpPr txBox="1"/>
            <p:nvPr/>
          </p:nvSpPr>
          <p:spPr>
            <a:xfrm>
              <a:off x="1071131" y="5500486"/>
              <a:ext cx="86360" cy="156845"/>
            </a:xfrm>
            <a:prstGeom prst="rect">
              <a:avLst/>
            </a:prstGeom>
          </p:spPr>
          <p:txBody>
            <a:bodyPr vert="horz" wrap="square" lIns="0" tIns="13970" rIns="0" bIns="0" rtlCol="0">
              <a:spAutoFit/>
            </a:bodyPr>
            <a:lstStyle/>
            <a:p>
              <a:pPr marL="12700">
                <a:lnSpc>
                  <a:spcPct val="100000"/>
                </a:lnSpc>
                <a:spcBef>
                  <a:spcPts val="110"/>
                </a:spcBef>
              </a:pPr>
              <a:r>
                <a:rPr sz="850" b="1" spc="5" dirty="0">
                  <a:latin typeface="Arial"/>
                  <a:cs typeface="Arial"/>
                </a:rPr>
                <a:t>2</a:t>
              </a:r>
              <a:endParaRPr sz="850">
                <a:latin typeface="Arial"/>
                <a:cs typeface="Arial"/>
              </a:endParaRPr>
            </a:p>
          </p:txBody>
        </p:sp>
        <p:sp>
          <p:nvSpPr>
            <p:cNvPr id="23" name="object 13"/>
            <p:cNvSpPr txBox="1"/>
            <p:nvPr/>
          </p:nvSpPr>
          <p:spPr>
            <a:xfrm>
              <a:off x="1071131" y="5034142"/>
              <a:ext cx="86360" cy="156845"/>
            </a:xfrm>
            <a:prstGeom prst="rect">
              <a:avLst/>
            </a:prstGeom>
          </p:spPr>
          <p:txBody>
            <a:bodyPr vert="horz" wrap="square" lIns="0" tIns="13970" rIns="0" bIns="0" rtlCol="0">
              <a:spAutoFit/>
            </a:bodyPr>
            <a:lstStyle/>
            <a:p>
              <a:pPr marL="12700">
                <a:lnSpc>
                  <a:spcPct val="100000"/>
                </a:lnSpc>
                <a:spcBef>
                  <a:spcPts val="110"/>
                </a:spcBef>
              </a:pPr>
              <a:r>
                <a:rPr sz="850" b="1" spc="5" dirty="0">
                  <a:latin typeface="Arial"/>
                  <a:cs typeface="Arial"/>
                </a:rPr>
                <a:t>3</a:t>
              </a:r>
              <a:endParaRPr sz="850">
                <a:latin typeface="Arial"/>
                <a:cs typeface="Arial"/>
              </a:endParaRPr>
            </a:p>
          </p:txBody>
        </p:sp>
        <p:sp>
          <p:nvSpPr>
            <p:cNvPr id="24" name="object 14"/>
            <p:cNvSpPr txBox="1"/>
            <p:nvPr/>
          </p:nvSpPr>
          <p:spPr>
            <a:xfrm>
              <a:off x="1071131" y="4595230"/>
              <a:ext cx="86360" cy="156845"/>
            </a:xfrm>
            <a:prstGeom prst="rect">
              <a:avLst/>
            </a:prstGeom>
          </p:spPr>
          <p:txBody>
            <a:bodyPr vert="horz" wrap="square" lIns="0" tIns="13970" rIns="0" bIns="0" rtlCol="0">
              <a:spAutoFit/>
            </a:bodyPr>
            <a:lstStyle/>
            <a:p>
              <a:pPr marL="12700">
                <a:lnSpc>
                  <a:spcPct val="100000"/>
                </a:lnSpc>
                <a:spcBef>
                  <a:spcPts val="110"/>
                </a:spcBef>
              </a:pPr>
              <a:r>
                <a:rPr sz="850" b="1" spc="5" dirty="0">
                  <a:latin typeface="Arial"/>
                  <a:cs typeface="Arial"/>
                </a:rPr>
                <a:t>4</a:t>
              </a:r>
              <a:endParaRPr sz="850">
                <a:latin typeface="Arial"/>
                <a:cs typeface="Arial"/>
              </a:endParaRPr>
            </a:p>
          </p:txBody>
        </p:sp>
        <p:sp>
          <p:nvSpPr>
            <p:cNvPr id="25" name="object 15"/>
            <p:cNvSpPr txBox="1"/>
            <p:nvPr/>
          </p:nvSpPr>
          <p:spPr>
            <a:xfrm>
              <a:off x="1357897" y="7228702"/>
              <a:ext cx="207645" cy="156845"/>
            </a:xfrm>
            <a:prstGeom prst="rect">
              <a:avLst/>
            </a:prstGeom>
          </p:spPr>
          <p:txBody>
            <a:bodyPr vert="horz" wrap="square" lIns="0" tIns="13970" rIns="0" bIns="0" rtlCol="0">
              <a:spAutoFit/>
            </a:bodyPr>
            <a:lstStyle/>
            <a:p>
              <a:pPr marL="12700">
                <a:lnSpc>
                  <a:spcPct val="100000"/>
                </a:lnSpc>
                <a:spcBef>
                  <a:spcPts val="110"/>
                </a:spcBef>
              </a:pPr>
              <a:r>
                <a:rPr sz="850" b="1" dirty="0">
                  <a:latin typeface="Arial"/>
                  <a:cs typeface="Arial"/>
                </a:rPr>
                <a:t>165</a:t>
              </a:r>
              <a:endParaRPr sz="850">
                <a:latin typeface="Arial"/>
                <a:cs typeface="Arial"/>
              </a:endParaRPr>
            </a:p>
          </p:txBody>
        </p:sp>
        <p:sp>
          <p:nvSpPr>
            <p:cNvPr id="26" name="object 16"/>
            <p:cNvSpPr txBox="1"/>
            <p:nvPr/>
          </p:nvSpPr>
          <p:spPr>
            <a:xfrm>
              <a:off x="1357897" y="5747374"/>
              <a:ext cx="207645" cy="156845"/>
            </a:xfrm>
            <a:prstGeom prst="rect">
              <a:avLst/>
            </a:prstGeom>
          </p:spPr>
          <p:txBody>
            <a:bodyPr vert="horz" wrap="square" lIns="0" tIns="13970" rIns="0" bIns="0" rtlCol="0">
              <a:spAutoFit/>
            </a:bodyPr>
            <a:lstStyle/>
            <a:p>
              <a:pPr marL="12700">
                <a:lnSpc>
                  <a:spcPct val="100000"/>
                </a:lnSpc>
                <a:spcBef>
                  <a:spcPts val="110"/>
                </a:spcBef>
              </a:pPr>
              <a:r>
                <a:rPr sz="850" b="1" dirty="0">
                  <a:latin typeface="Arial"/>
                  <a:cs typeface="Arial"/>
                </a:rPr>
                <a:t>203</a:t>
              </a:r>
              <a:endParaRPr sz="850">
                <a:latin typeface="Arial"/>
                <a:cs typeface="Arial"/>
              </a:endParaRPr>
            </a:p>
          </p:txBody>
        </p:sp>
        <p:sp>
          <p:nvSpPr>
            <p:cNvPr id="27" name="object 17"/>
            <p:cNvSpPr txBox="1"/>
            <p:nvPr/>
          </p:nvSpPr>
          <p:spPr>
            <a:xfrm>
              <a:off x="1357897" y="5244454"/>
              <a:ext cx="207645" cy="156845"/>
            </a:xfrm>
            <a:prstGeom prst="rect">
              <a:avLst/>
            </a:prstGeom>
          </p:spPr>
          <p:txBody>
            <a:bodyPr vert="horz" wrap="square" lIns="0" tIns="13970" rIns="0" bIns="0" rtlCol="0">
              <a:spAutoFit/>
            </a:bodyPr>
            <a:lstStyle/>
            <a:p>
              <a:pPr marL="12700">
                <a:lnSpc>
                  <a:spcPct val="100000"/>
                </a:lnSpc>
                <a:spcBef>
                  <a:spcPts val="110"/>
                </a:spcBef>
              </a:pPr>
              <a:r>
                <a:rPr sz="850" b="1" dirty="0">
                  <a:latin typeface="Arial"/>
                  <a:cs typeface="Arial"/>
                </a:rPr>
                <a:t>216</a:t>
              </a:r>
              <a:endParaRPr sz="850">
                <a:latin typeface="Arial"/>
                <a:cs typeface="Arial"/>
              </a:endParaRPr>
            </a:p>
          </p:txBody>
        </p:sp>
        <p:sp>
          <p:nvSpPr>
            <p:cNvPr id="28" name="object 18"/>
            <p:cNvSpPr txBox="1"/>
            <p:nvPr/>
          </p:nvSpPr>
          <p:spPr>
            <a:xfrm>
              <a:off x="1357897" y="4814686"/>
              <a:ext cx="207645" cy="156845"/>
            </a:xfrm>
            <a:prstGeom prst="rect">
              <a:avLst/>
            </a:prstGeom>
          </p:spPr>
          <p:txBody>
            <a:bodyPr vert="horz" wrap="square" lIns="0" tIns="13970" rIns="0" bIns="0" rtlCol="0">
              <a:spAutoFit/>
            </a:bodyPr>
            <a:lstStyle/>
            <a:p>
              <a:pPr marL="12700">
                <a:lnSpc>
                  <a:spcPct val="100000"/>
                </a:lnSpc>
                <a:spcBef>
                  <a:spcPts val="110"/>
                </a:spcBef>
              </a:pPr>
              <a:r>
                <a:rPr sz="850" b="1" dirty="0">
                  <a:latin typeface="Arial"/>
                  <a:cs typeface="Arial"/>
                </a:rPr>
                <a:t>227</a:t>
              </a:r>
              <a:endParaRPr sz="850">
                <a:latin typeface="Arial"/>
                <a:cs typeface="Arial"/>
              </a:endParaRPr>
            </a:p>
          </p:txBody>
        </p:sp>
        <p:sp>
          <p:nvSpPr>
            <p:cNvPr id="29" name="object 19"/>
            <p:cNvSpPr txBox="1"/>
            <p:nvPr/>
          </p:nvSpPr>
          <p:spPr>
            <a:xfrm>
              <a:off x="1071131" y="3415654"/>
              <a:ext cx="494665" cy="1125855"/>
            </a:xfrm>
            <a:prstGeom prst="rect">
              <a:avLst/>
            </a:prstGeom>
          </p:spPr>
          <p:txBody>
            <a:bodyPr vert="horz" wrap="square" lIns="0" tIns="13970" rIns="0" bIns="0" rtlCol="0">
              <a:spAutoFit/>
            </a:bodyPr>
            <a:lstStyle/>
            <a:p>
              <a:pPr marL="299085">
                <a:lnSpc>
                  <a:spcPct val="100000"/>
                </a:lnSpc>
                <a:spcBef>
                  <a:spcPts val="110"/>
                </a:spcBef>
              </a:pPr>
              <a:r>
                <a:rPr sz="850" b="1" dirty="0">
                  <a:latin typeface="Arial"/>
                  <a:cs typeface="Arial"/>
                </a:rPr>
                <a:t>263</a:t>
              </a:r>
              <a:endParaRPr sz="850" dirty="0">
                <a:latin typeface="Arial"/>
                <a:cs typeface="Arial"/>
              </a:endParaRPr>
            </a:p>
            <a:p>
              <a:pPr>
                <a:lnSpc>
                  <a:spcPct val="100000"/>
                </a:lnSpc>
                <a:spcBef>
                  <a:spcPts val="15"/>
                </a:spcBef>
              </a:pPr>
              <a:endParaRPr sz="1100" dirty="0">
                <a:latin typeface="Times New Roman"/>
                <a:cs typeface="Times New Roman"/>
              </a:endParaRPr>
            </a:p>
            <a:p>
              <a:pPr marL="12700">
                <a:lnSpc>
                  <a:spcPct val="100000"/>
                </a:lnSpc>
              </a:pPr>
              <a:r>
                <a:rPr sz="850" b="1" spc="5" dirty="0">
                  <a:latin typeface="Arial"/>
                  <a:cs typeface="Arial"/>
                </a:rPr>
                <a:t>6</a:t>
              </a:r>
              <a:endParaRPr sz="850" dirty="0">
                <a:latin typeface="Arial"/>
                <a:cs typeface="Arial"/>
              </a:endParaRPr>
            </a:p>
            <a:p>
              <a:pPr>
                <a:lnSpc>
                  <a:spcPct val="100000"/>
                </a:lnSpc>
                <a:spcBef>
                  <a:spcPts val="20"/>
                </a:spcBef>
              </a:pPr>
              <a:endParaRPr sz="1100" dirty="0">
                <a:latin typeface="Times New Roman"/>
                <a:cs typeface="Times New Roman"/>
              </a:endParaRPr>
            </a:p>
            <a:p>
              <a:pPr marL="299085">
                <a:lnSpc>
                  <a:spcPct val="100000"/>
                </a:lnSpc>
              </a:pPr>
              <a:r>
                <a:rPr sz="850" b="1" dirty="0">
                  <a:latin typeface="Arial"/>
                  <a:cs typeface="Arial"/>
                </a:rPr>
                <a:t>248</a:t>
              </a:r>
              <a:endParaRPr sz="850" dirty="0">
                <a:latin typeface="Arial"/>
                <a:cs typeface="Arial"/>
              </a:endParaRPr>
            </a:p>
            <a:p>
              <a:pPr marL="12700">
                <a:lnSpc>
                  <a:spcPct val="100000"/>
                </a:lnSpc>
                <a:spcBef>
                  <a:spcPts val="495"/>
                </a:spcBef>
              </a:pPr>
              <a:r>
                <a:rPr sz="850" b="1" spc="5" dirty="0">
                  <a:latin typeface="Arial"/>
                  <a:cs typeface="Arial"/>
                </a:rPr>
                <a:t>5</a:t>
              </a:r>
              <a:endParaRPr sz="850" dirty="0">
                <a:latin typeface="Arial"/>
                <a:cs typeface="Arial"/>
              </a:endParaRPr>
            </a:p>
            <a:p>
              <a:pPr marL="299085">
                <a:lnSpc>
                  <a:spcPct val="100000"/>
                </a:lnSpc>
                <a:spcBef>
                  <a:spcPts val="490"/>
                </a:spcBef>
              </a:pPr>
              <a:r>
                <a:rPr sz="850" b="1" dirty="0">
                  <a:latin typeface="Arial"/>
                  <a:cs typeface="Arial"/>
                </a:rPr>
                <a:t>238</a:t>
              </a:r>
              <a:endParaRPr sz="850" dirty="0">
                <a:latin typeface="Arial"/>
                <a:cs typeface="Arial"/>
              </a:endParaRPr>
            </a:p>
          </p:txBody>
        </p:sp>
        <p:sp>
          <p:nvSpPr>
            <p:cNvPr id="30" name="object 20"/>
            <p:cNvSpPr txBox="1"/>
            <p:nvPr/>
          </p:nvSpPr>
          <p:spPr>
            <a:xfrm>
              <a:off x="1071131" y="6478894"/>
              <a:ext cx="86360" cy="156845"/>
            </a:xfrm>
            <a:prstGeom prst="rect">
              <a:avLst/>
            </a:prstGeom>
          </p:spPr>
          <p:txBody>
            <a:bodyPr vert="horz" wrap="square" lIns="0" tIns="13970" rIns="0" bIns="0" rtlCol="0">
              <a:spAutoFit/>
            </a:bodyPr>
            <a:lstStyle/>
            <a:p>
              <a:pPr marL="12700">
                <a:lnSpc>
                  <a:spcPct val="100000"/>
                </a:lnSpc>
                <a:spcBef>
                  <a:spcPts val="110"/>
                </a:spcBef>
              </a:pPr>
              <a:r>
                <a:rPr sz="850" b="1" spc="5" dirty="0">
                  <a:latin typeface="Arial"/>
                  <a:cs typeface="Arial"/>
                </a:rPr>
                <a:t>1</a:t>
              </a:r>
              <a:endParaRPr sz="850">
                <a:latin typeface="Arial"/>
                <a:cs typeface="Arial"/>
              </a:endParaRPr>
            </a:p>
          </p:txBody>
        </p:sp>
        <p:sp>
          <p:nvSpPr>
            <p:cNvPr id="31" name="object 21"/>
            <p:cNvSpPr txBox="1"/>
            <p:nvPr/>
          </p:nvSpPr>
          <p:spPr>
            <a:xfrm>
              <a:off x="1790078" y="5032047"/>
              <a:ext cx="349250" cy="258445"/>
            </a:xfrm>
            <a:prstGeom prst="rect">
              <a:avLst/>
            </a:prstGeom>
          </p:spPr>
          <p:txBody>
            <a:bodyPr vert="horz" wrap="square" lIns="0" tIns="15875" rIns="0" bIns="0" rtlCol="0">
              <a:spAutoFit/>
            </a:bodyPr>
            <a:lstStyle/>
            <a:p>
              <a:pPr marL="12700">
                <a:lnSpc>
                  <a:spcPct val="100000"/>
                </a:lnSpc>
                <a:spcBef>
                  <a:spcPts val="125"/>
                </a:spcBef>
              </a:pPr>
              <a:r>
                <a:rPr sz="1500" b="1" spc="10" dirty="0">
                  <a:solidFill>
                    <a:srgbClr val="008000"/>
                  </a:solidFill>
                  <a:latin typeface="Arial"/>
                  <a:cs typeface="Arial"/>
                </a:rPr>
                <a:t>220</a:t>
              </a:r>
              <a:endParaRPr sz="1500" dirty="0">
                <a:latin typeface="Arial"/>
                <a:cs typeface="Arial"/>
              </a:endParaRPr>
            </a:p>
          </p:txBody>
        </p:sp>
        <p:sp>
          <p:nvSpPr>
            <p:cNvPr id="32" name="object 22"/>
            <p:cNvSpPr/>
            <p:nvPr/>
          </p:nvSpPr>
          <p:spPr>
            <a:xfrm>
              <a:off x="1589672" y="5083355"/>
              <a:ext cx="182880" cy="182880"/>
            </a:xfrm>
            <a:custGeom>
              <a:avLst/>
              <a:gdLst/>
              <a:ahLst/>
              <a:cxnLst/>
              <a:rect l="l" t="t" r="r" b="b"/>
              <a:pathLst>
                <a:path w="182880" h="182879">
                  <a:moveTo>
                    <a:pt x="182879" y="0"/>
                  </a:moveTo>
                  <a:lnTo>
                    <a:pt x="0" y="91439"/>
                  </a:lnTo>
                  <a:lnTo>
                    <a:pt x="182879" y="182880"/>
                  </a:lnTo>
                  <a:lnTo>
                    <a:pt x="182879" y="0"/>
                  </a:lnTo>
                  <a:close/>
                </a:path>
              </a:pathLst>
            </a:custGeom>
            <a:solidFill>
              <a:srgbClr val="000000"/>
            </a:solidFill>
          </p:spPr>
          <p:txBody>
            <a:bodyPr wrap="square" lIns="0" tIns="0" rIns="0" bIns="0" rtlCol="0"/>
            <a:lstStyle/>
            <a:p>
              <a:endParaRPr/>
            </a:p>
          </p:txBody>
        </p:sp>
        <p:sp>
          <p:nvSpPr>
            <p:cNvPr id="33" name="object 23"/>
            <p:cNvSpPr/>
            <p:nvPr/>
          </p:nvSpPr>
          <p:spPr>
            <a:xfrm>
              <a:off x="1105039" y="5330243"/>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34" name="object 24"/>
            <p:cNvSpPr/>
            <p:nvPr/>
          </p:nvSpPr>
          <p:spPr>
            <a:xfrm>
              <a:off x="1105039" y="4900474"/>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35" name="object 25"/>
            <p:cNvSpPr/>
            <p:nvPr/>
          </p:nvSpPr>
          <p:spPr>
            <a:xfrm>
              <a:off x="1105039" y="4470706"/>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36" name="object 26"/>
            <p:cNvSpPr/>
            <p:nvPr/>
          </p:nvSpPr>
          <p:spPr>
            <a:xfrm>
              <a:off x="1105039" y="4086658"/>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37" name="object 27"/>
            <p:cNvSpPr/>
            <p:nvPr/>
          </p:nvSpPr>
          <p:spPr>
            <a:xfrm>
              <a:off x="1105039" y="5833162"/>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38" name="object 28"/>
            <p:cNvSpPr/>
            <p:nvPr/>
          </p:nvSpPr>
          <p:spPr>
            <a:xfrm>
              <a:off x="1105039" y="7305346"/>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39" name="object 29"/>
            <p:cNvSpPr/>
            <p:nvPr/>
          </p:nvSpPr>
          <p:spPr>
            <a:xfrm>
              <a:off x="1105039" y="3501443"/>
              <a:ext cx="219710" cy="0"/>
            </a:xfrm>
            <a:custGeom>
              <a:avLst/>
              <a:gdLst/>
              <a:ahLst/>
              <a:cxnLst/>
              <a:rect l="l" t="t" r="r" b="b"/>
              <a:pathLst>
                <a:path w="219709">
                  <a:moveTo>
                    <a:pt x="0" y="0"/>
                  </a:moveTo>
                  <a:lnTo>
                    <a:pt x="219455" y="0"/>
                  </a:lnTo>
                </a:path>
              </a:pathLst>
            </a:custGeom>
            <a:ln w="16510">
              <a:solidFill>
                <a:srgbClr val="000000"/>
              </a:solidFill>
            </a:ln>
          </p:spPr>
          <p:txBody>
            <a:bodyPr wrap="square" lIns="0" tIns="0" rIns="0" bIns="0" rtlCol="0"/>
            <a:lstStyle/>
            <a:p>
              <a:endParaRPr/>
            </a:p>
          </p:txBody>
        </p:sp>
        <p:sp>
          <p:nvSpPr>
            <p:cNvPr id="40" name="object 30"/>
            <p:cNvSpPr txBox="1"/>
            <p:nvPr/>
          </p:nvSpPr>
          <p:spPr>
            <a:xfrm>
              <a:off x="766032" y="4976109"/>
              <a:ext cx="215265" cy="864869"/>
            </a:xfrm>
            <a:prstGeom prst="rect">
              <a:avLst/>
            </a:prstGeom>
          </p:spPr>
          <p:txBody>
            <a:bodyPr vert="vert270" wrap="square" lIns="0" tIns="1270" rIns="0" bIns="0" rtlCol="0">
              <a:spAutoFit/>
            </a:bodyPr>
            <a:lstStyle/>
            <a:p>
              <a:pPr marL="12700">
                <a:lnSpc>
                  <a:spcPct val="100000"/>
                </a:lnSpc>
                <a:spcBef>
                  <a:spcPts val="10"/>
                </a:spcBef>
              </a:pPr>
              <a:r>
                <a:rPr sz="1300" b="1" spc="20" dirty="0">
                  <a:latin typeface="Arial"/>
                  <a:cs typeface="Arial"/>
                </a:rPr>
                <a:t>NRS</a:t>
              </a:r>
              <a:r>
                <a:rPr sz="1300" b="1" spc="-45" dirty="0">
                  <a:latin typeface="Arial"/>
                  <a:cs typeface="Arial"/>
                </a:rPr>
                <a:t> </a:t>
              </a:r>
              <a:r>
                <a:rPr sz="1300" b="1" spc="10" dirty="0">
                  <a:latin typeface="Arial"/>
                  <a:cs typeface="Arial"/>
                </a:rPr>
                <a:t>Level</a:t>
              </a:r>
              <a:endParaRPr sz="1300">
                <a:latin typeface="Arial"/>
                <a:cs typeface="Arial"/>
              </a:endParaRPr>
            </a:p>
          </p:txBody>
        </p:sp>
        <p:sp>
          <p:nvSpPr>
            <p:cNvPr id="45" name="object 35"/>
            <p:cNvSpPr/>
            <p:nvPr/>
          </p:nvSpPr>
          <p:spPr>
            <a:xfrm>
              <a:off x="1214767" y="3510587"/>
              <a:ext cx="0" cy="3785870"/>
            </a:xfrm>
            <a:custGeom>
              <a:avLst/>
              <a:gdLst/>
              <a:ahLst/>
              <a:cxnLst/>
              <a:rect l="l" t="t" r="r" b="b"/>
              <a:pathLst>
                <a:path h="3785870">
                  <a:moveTo>
                    <a:pt x="0" y="0"/>
                  </a:moveTo>
                  <a:lnTo>
                    <a:pt x="0" y="3785616"/>
                  </a:lnTo>
                </a:path>
              </a:pathLst>
            </a:custGeom>
            <a:ln w="32893">
              <a:solidFill>
                <a:srgbClr val="000000"/>
              </a:solidFill>
            </a:ln>
          </p:spPr>
          <p:txBody>
            <a:bodyPr wrap="square" lIns="0" tIns="0" rIns="0" bIns="0" rtlCol="0"/>
            <a:lstStyle/>
            <a:p>
              <a:endParaRPr/>
            </a:p>
          </p:txBody>
        </p:sp>
      </p:grpSp>
      <p:sp>
        <p:nvSpPr>
          <p:cNvPr id="3" name="Slide Number Placeholder 2"/>
          <p:cNvSpPr>
            <a:spLocks noGrp="1"/>
          </p:cNvSpPr>
          <p:nvPr>
            <p:ph type="sldNum" sz="quarter" idx="4"/>
          </p:nvPr>
        </p:nvSpPr>
        <p:spPr/>
        <p:txBody>
          <a:bodyPr/>
          <a:lstStyle/>
          <a:p>
            <a:pPr>
              <a:defRPr/>
            </a:pPr>
            <a:fld id="{0F10CCFA-9720-4B79-87AD-568ED3307F7B}" type="slidenum">
              <a:rPr lang="en-US" b="0" smtClean="0"/>
              <a:pPr>
                <a:defRPr/>
              </a:pPr>
              <a:t>32</a:t>
            </a:fld>
            <a:endParaRPr lang="en-US" sz="1050" b="0" dirty="0"/>
          </a:p>
        </p:txBody>
      </p:sp>
    </p:spTree>
    <p:extLst>
      <p:ext uri="{BB962C8B-B14F-4D97-AF65-F5344CB8AC3E}">
        <p14:creationId xmlns:p14="http://schemas.microsoft.com/office/powerpoint/2010/main" val="1104531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1" name="Rectangle 2"/>
          <p:cNvSpPr>
            <a:spLocks noGrp="1" noChangeArrowheads="1"/>
          </p:cNvSpPr>
          <p:nvPr>
            <p:ph type="title"/>
          </p:nvPr>
        </p:nvSpPr>
        <p:spPr>
          <a:xfrm>
            <a:off x="0" y="10886"/>
            <a:ext cx="9144000" cy="914400"/>
          </a:xfrm>
        </p:spPr>
        <p:txBody>
          <a:bodyPr/>
          <a:lstStyle/>
          <a:p>
            <a:pPr algn="l"/>
            <a:r>
              <a:rPr lang="en-US" sz="3200" dirty="0"/>
              <a:t>Raw Scores and Scale Scores</a:t>
            </a:r>
          </a:p>
        </p:txBody>
      </p:sp>
      <p:sp>
        <p:nvSpPr>
          <p:cNvPr id="478212" name="Rectangle 3"/>
          <p:cNvSpPr>
            <a:spLocks noGrp="1" noChangeArrowheads="1"/>
          </p:cNvSpPr>
          <p:nvPr>
            <p:ph idx="1"/>
          </p:nvPr>
        </p:nvSpPr>
        <p:spPr>
          <a:xfrm>
            <a:off x="304800" y="1331611"/>
            <a:ext cx="5638799" cy="4840589"/>
          </a:xfrm>
        </p:spPr>
        <p:txBody>
          <a:bodyPr>
            <a:normAutofit fontScale="85000" lnSpcReduction="10000"/>
          </a:bodyPr>
          <a:lstStyle/>
          <a:p>
            <a:pPr marL="277813" indent="-277813"/>
            <a:r>
              <a:rPr lang="en-US" dirty="0"/>
              <a:t>Raw Score</a:t>
            </a:r>
            <a:r>
              <a:rPr lang="en-US" b="0" dirty="0"/>
              <a:t>: the number of questions a student answers correctly</a:t>
            </a:r>
          </a:p>
          <a:p>
            <a:pPr marL="277813" indent="-277813"/>
            <a:endParaRPr lang="en-US" sz="800" b="0" dirty="0"/>
          </a:p>
          <a:p>
            <a:pPr marL="277813" indent="-277813"/>
            <a:r>
              <a:rPr lang="en-US" dirty="0"/>
              <a:t>Scale Score</a:t>
            </a:r>
            <a:r>
              <a:rPr lang="en-US" b="0" dirty="0"/>
              <a:t>: converts a student's raw score on a test to a common scale that allows for comparison between students.</a:t>
            </a:r>
          </a:p>
          <a:p>
            <a:pPr marL="277813" indent="-277813"/>
            <a:endParaRPr lang="en-US" sz="800" b="0" dirty="0"/>
          </a:p>
          <a:p>
            <a:pPr marL="277813" indent="-277813"/>
            <a:r>
              <a:rPr lang="en-US" b="0" dirty="0"/>
              <a:t>Each test form has its own Raw to Scale Score chart. </a:t>
            </a:r>
          </a:p>
          <a:p>
            <a:pPr marL="277813" indent="-277813"/>
            <a:endParaRPr lang="en-US" sz="800" b="0" dirty="0"/>
          </a:p>
          <a:p>
            <a:pPr marL="277813" indent="-277813"/>
            <a:r>
              <a:rPr lang="en-US" b="0" dirty="0"/>
              <a:t>For example, </a:t>
            </a:r>
            <a:r>
              <a:rPr lang="en-US" b="0" dirty="0" smtClean="0"/>
              <a:t>a raw </a:t>
            </a:r>
            <a:r>
              <a:rPr lang="en-US" b="0" dirty="0"/>
              <a:t>score </a:t>
            </a:r>
            <a:r>
              <a:rPr lang="en-US" b="0" dirty="0" smtClean="0"/>
              <a:t>of 12 is a </a:t>
            </a:r>
            <a:r>
              <a:rPr lang="en-US" b="0" dirty="0"/>
              <a:t>scale </a:t>
            </a:r>
            <a:r>
              <a:rPr lang="en-US" b="0" dirty="0" smtClean="0"/>
              <a:t>score of 213</a:t>
            </a:r>
            <a:endParaRPr lang="en-US" b="0" dirty="0"/>
          </a:p>
          <a:p>
            <a:pPr lvl="1"/>
            <a:endParaRPr lang="en-US" dirty="0"/>
          </a:p>
          <a:p>
            <a:r>
              <a:rPr lang="en-US" dirty="0"/>
              <a:t>https://casasportal.org/eTests</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0216" y="1676400"/>
            <a:ext cx="981483" cy="72201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7038" y="3751905"/>
            <a:ext cx="731222" cy="731222"/>
          </a:xfrm>
          <a:prstGeom prst="rect">
            <a:avLst/>
          </a:prstGeom>
        </p:spPr>
      </p:pic>
      <p:pic>
        <p:nvPicPr>
          <p:cNvPr id="3" name="Picture 2"/>
          <p:cNvPicPr>
            <a:picLocks noChangeAspect="1"/>
          </p:cNvPicPr>
          <p:nvPr/>
        </p:nvPicPr>
        <p:blipFill>
          <a:blip r:embed="rId5"/>
          <a:stretch>
            <a:fillRect/>
          </a:stretch>
        </p:blipFill>
        <p:spPr>
          <a:xfrm>
            <a:off x="6400800" y="228600"/>
            <a:ext cx="2010056" cy="6449325"/>
          </a:xfrm>
          <a:prstGeom prst="rect">
            <a:avLst/>
          </a:prstGeom>
          <a:ln>
            <a:noFill/>
          </a:ln>
          <a:effectLst>
            <a:outerShdw blurRad="292100" dist="139700" dir="2700000" algn="tl" rotWithShape="0">
              <a:srgbClr val="333333">
                <a:alpha val="65000"/>
              </a:srgbClr>
            </a:outerShdw>
          </a:effectLst>
        </p:spPr>
      </p:pic>
      <p:sp>
        <p:nvSpPr>
          <p:cNvPr id="8" name="Footer Placeholder 7"/>
          <p:cNvSpPr>
            <a:spLocks noGrp="1"/>
          </p:cNvSpPr>
          <p:nvPr>
            <p:ph type="ftr" sz="quarter" idx="4294967295"/>
          </p:nvPr>
        </p:nvSpPr>
        <p:spPr>
          <a:xfrm>
            <a:off x="304801" y="6459786"/>
            <a:ext cx="6076942" cy="365125"/>
          </a:xfrm>
          <a:prstGeom prst="rect">
            <a:avLst/>
          </a:prstGeom>
        </p:spPr>
        <p:txBody>
          <a:bodyPr/>
          <a:lstStyle/>
          <a:p>
            <a:r>
              <a:rPr lang="en-US" sz="1200" smtClean="0">
                <a:solidFill>
                  <a:srgbClr val="FFFFFF"/>
                </a:solidFill>
              </a:rPr>
              <a:t>Module 4: Interpreting Test Results and Reports</a:t>
            </a:r>
            <a:endParaRPr lang="en-US" sz="1200" dirty="0">
              <a:solidFill>
                <a:srgbClr val="FFFFFF"/>
              </a:solidFill>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2871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Skill Level Descriptors</a:t>
            </a:r>
            <a:endParaRPr lang="en-US" dirty="0"/>
          </a:p>
        </p:txBody>
      </p:sp>
      <p:sp>
        <p:nvSpPr>
          <p:cNvPr id="16" name="Content Placeholder 15"/>
          <p:cNvSpPr>
            <a:spLocks noGrp="1"/>
          </p:cNvSpPr>
          <p:nvPr>
            <p:ph idx="1"/>
          </p:nvPr>
        </p:nvSpPr>
        <p:spPr>
          <a:xfrm>
            <a:off x="304802" y="1331611"/>
            <a:ext cx="2285998" cy="4840589"/>
          </a:xfrm>
        </p:spPr>
        <p:txBody>
          <a:bodyPr>
            <a:normAutofit/>
          </a:bodyPr>
          <a:lstStyle/>
          <a:p>
            <a:pPr lvl="0">
              <a:buClr>
                <a:srgbClr val="4A66AC"/>
              </a:buClr>
            </a:pPr>
            <a:r>
              <a:rPr lang="en-US" sz="2600" dirty="0" smtClean="0"/>
              <a:t>The </a:t>
            </a:r>
            <a:r>
              <a:rPr lang="en-US" sz="2600" b="1" dirty="0" smtClean="0"/>
              <a:t>Skill Level Descriptors </a:t>
            </a:r>
            <a:r>
              <a:rPr lang="en-US" sz="2600" dirty="0" smtClean="0"/>
              <a:t>provide general information on how to interpret a learner’s scale score with respect to the common job-related and life skill tasks.</a:t>
            </a:r>
            <a:endParaRPr lang="en-US" sz="2600" dirty="0"/>
          </a:p>
        </p:txBody>
      </p:sp>
      <p:sp>
        <p:nvSpPr>
          <p:cNvPr id="3" name="Footer Placeholder 2"/>
          <p:cNvSpPr>
            <a:spLocks noGrp="1"/>
          </p:cNvSpPr>
          <p:nvPr>
            <p:ph type="ftr" sz="quarter" idx="11"/>
          </p:nvPr>
        </p:nvSpPr>
        <p:spPr/>
        <p:txBody>
          <a:bodyPr/>
          <a:lstStyle/>
          <a:p>
            <a:r>
              <a:rPr lang="en-US" smtClean="0"/>
              <a:t>Module 4: Interpreting Test Results and Reports</a:t>
            </a:r>
            <a:endParaRPr lang="en-US" dirty="0" smtClean="0"/>
          </a:p>
        </p:txBody>
      </p:sp>
      <p:pic>
        <p:nvPicPr>
          <p:cNvPr id="4" name="Picture 3"/>
          <p:cNvPicPr>
            <a:picLocks noChangeAspect="1"/>
          </p:cNvPicPr>
          <p:nvPr/>
        </p:nvPicPr>
        <p:blipFill>
          <a:blip r:embed="rId3"/>
          <a:stretch>
            <a:fillRect/>
          </a:stretch>
        </p:blipFill>
        <p:spPr>
          <a:xfrm>
            <a:off x="2769252" y="1828800"/>
            <a:ext cx="2994175" cy="3962400"/>
          </a:xfrm>
          <a:prstGeom prst="rect">
            <a:avLst/>
          </a:prstGeom>
          <a:ln w="9525">
            <a:solidFill>
              <a:schemeClr val="tx1"/>
            </a:solidFill>
          </a:ln>
        </p:spPr>
      </p:pic>
      <p:pic>
        <p:nvPicPr>
          <p:cNvPr id="7" name="Picture 6"/>
          <p:cNvPicPr>
            <a:picLocks noChangeAspect="1"/>
          </p:cNvPicPr>
          <p:nvPr/>
        </p:nvPicPr>
        <p:blipFill>
          <a:blip r:embed="rId4"/>
          <a:stretch>
            <a:fillRect/>
          </a:stretch>
        </p:blipFill>
        <p:spPr>
          <a:xfrm>
            <a:off x="5910223" y="1828800"/>
            <a:ext cx="3090508" cy="3962400"/>
          </a:xfrm>
          <a:prstGeom prst="rect">
            <a:avLst/>
          </a:prstGeom>
          <a:ln w="9525">
            <a:solidFill>
              <a:schemeClr val="tx1"/>
            </a:solidFill>
          </a:ln>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457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Score Reports</a:t>
            </a:r>
          </a:p>
        </p:txBody>
      </p:sp>
      <p:sp>
        <p:nvSpPr>
          <p:cNvPr id="4" name="Text Placeholder 3"/>
          <p:cNvSpPr>
            <a:spLocks noGrp="1"/>
          </p:cNvSpPr>
          <p:nvPr>
            <p:ph idx="1"/>
          </p:nvPr>
        </p:nvSpPr>
        <p:spPr>
          <a:xfrm>
            <a:off x="282702" y="1404824"/>
            <a:ext cx="8458199" cy="4840589"/>
          </a:xfrm>
        </p:spPr>
        <p:txBody>
          <a:bodyPr>
            <a:normAutofit/>
          </a:bodyPr>
          <a:lstStyle/>
          <a:p>
            <a:pPr marL="0" indent="0">
              <a:buNone/>
            </a:pPr>
            <a:endParaRPr lang="en-US" b="1" dirty="0" smtClean="0"/>
          </a:p>
          <a:p>
            <a:pPr marL="0" indent="0">
              <a:buNone/>
            </a:pPr>
            <a:r>
              <a:rPr lang="en-US" b="1" dirty="0" smtClean="0"/>
              <a:t>Student Test Summary Report</a:t>
            </a:r>
          </a:p>
          <a:p>
            <a:pPr marL="0" indent="0">
              <a:buNone/>
            </a:pPr>
            <a:endParaRPr lang="en-US" dirty="0" smtClean="0"/>
          </a:p>
          <a:p>
            <a:pPr marL="108742" indent="0">
              <a:lnSpc>
                <a:spcPct val="110000"/>
              </a:lnSpc>
              <a:spcBef>
                <a:spcPts val="457"/>
              </a:spcBef>
              <a:buNone/>
            </a:pPr>
            <a:r>
              <a:rPr lang="en-US" dirty="0" smtClean="0"/>
              <a:t>lists </a:t>
            </a:r>
            <a:r>
              <a:rPr lang="en-US" dirty="0"/>
              <a:t>all tests, scores and test hours of instruction </a:t>
            </a:r>
            <a:endParaRPr lang="en-US" dirty="0" smtClean="0"/>
          </a:p>
          <a:p>
            <a:pPr marL="0" indent="0">
              <a:buNone/>
            </a:pPr>
            <a:endParaRPr lang="en-US" dirty="0"/>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3" name="Picture 2"/>
          <p:cNvPicPr>
            <a:picLocks noChangeAspect="1"/>
          </p:cNvPicPr>
          <p:nvPr/>
        </p:nvPicPr>
        <p:blipFill>
          <a:blip r:embed="rId3"/>
          <a:stretch>
            <a:fillRect/>
          </a:stretch>
        </p:blipFill>
        <p:spPr>
          <a:xfrm>
            <a:off x="6553200" y="424900"/>
            <a:ext cx="1885950" cy="169545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42073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Student Test Summary Report</a:t>
            </a:r>
          </a:p>
        </p:txBody>
      </p:sp>
      <p:sp>
        <p:nvSpPr>
          <p:cNvPr id="3" name="Footer Placeholder 2"/>
          <p:cNvSpPr>
            <a:spLocks noGrp="1"/>
          </p:cNvSpPr>
          <p:nvPr>
            <p:ph type="ftr" sz="quarter" idx="11"/>
          </p:nvPr>
        </p:nvSpPr>
        <p:spPr/>
        <p:txBody>
          <a:bodyPr/>
          <a:lstStyle/>
          <a:p>
            <a:r>
              <a:rPr lang="en-US" smtClean="0"/>
              <a:t>Module 4: Interpreting Test Results and Reports</a:t>
            </a:r>
            <a:endParaRPr lang="en-US" dirty="0"/>
          </a:p>
        </p:txBody>
      </p:sp>
      <p:pic>
        <p:nvPicPr>
          <p:cNvPr id="2" name="Picture 1"/>
          <p:cNvPicPr>
            <a:picLocks noChangeAspect="1"/>
          </p:cNvPicPr>
          <p:nvPr/>
        </p:nvPicPr>
        <p:blipFill>
          <a:blip r:embed="rId3"/>
          <a:stretch>
            <a:fillRect/>
          </a:stretch>
        </p:blipFill>
        <p:spPr>
          <a:xfrm>
            <a:off x="220412" y="1701630"/>
            <a:ext cx="8618788" cy="4098713"/>
          </a:xfrm>
          <a:prstGeom prst="rect">
            <a:avLst/>
          </a:prstGeom>
        </p:spPr>
      </p:pic>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6449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152400"/>
            <a:ext cx="8458200" cy="757420"/>
          </a:xfrm>
        </p:spPr>
        <p:txBody>
          <a:bodyPr/>
          <a:lstStyle/>
          <a:p>
            <a:r>
              <a:rPr lang="en-US" dirty="0" smtClean="0"/>
              <a:t>Student Test Summary</a:t>
            </a:r>
            <a:endParaRPr lang="en-US" dirty="0"/>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4" name="Picture 3"/>
          <p:cNvPicPr>
            <a:picLocks noChangeAspect="1"/>
          </p:cNvPicPr>
          <p:nvPr/>
        </p:nvPicPr>
        <p:blipFill rotWithShape="1">
          <a:blip r:embed="rId3"/>
          <a:srcRect l="145" r="15703" b="-1484"/>
          <a:stretch/>
        </p:blipFill>
        <p:spPr>
          <a:xfrm>
            <a:off x="228600" y="1371600"/>
            <a:ext cx="8673498" cy="4752563"/>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2123607"/>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Score Reports</a:t>
            </a:r>
          </a:p>
        </p:txBody>
      </p:sp>
      <p:sp>
        <p:nvSpPr>
          <p:cNvPr id="4" name="Text Placeholder 3"/>
          <p:cNvSpPr>
            <a:spLocks noGrp="1"/>
          </p:cNvSpPr>
          <p:nvPr>
            <p:ph idx="1"/>
          </p:nvPr>
        </p:nvSpPr>
        <p:spPr>
          <a:xfrm>
            <a:off x="282702" y="1404824"/>
            <a:ext cx="8458199" cy="4840589"/>
          </a:xfrm>
        </p:spPr>
        <p:txBody>
          <a:bodyPr>
            <a:normAutofit/>
          </a:bodyPr>
          <a:lstStyle/>
          <a:p>
            <a:pPr marL="0" indent="0">
              <a:buNone/>
            </a:pPr>
            <a:endParaRPr lang="en-US" b="1" dirty="0" smtClean="0"/>
          </a:p>
          <a:p>
            <a:pPr marL="0" indent="0">
              <a:buNone/>
            </a:pPr>
            <a:r>
              <a:rPr lang="en-US" b="1" dirty="0" smtClean="0"/>
              <a:t>Learning Gains Report</a:t>
            </a:r>
          </a:p>
          <a:p>
            <a:endParaRPr lang="en-US" dirty="0"/>
          </a:p>
          <a:p>
            <a:pPr marL="108742" indent="0">
              <a:lnSpc>
                <a:spcPct val="110000"/>
              </a:lnSpc>
              <a:spcBef>
                <a:spcPts val="457"/>
              </a:spcBef>
              <a:buNone/>
            </a:pPr>
            <a:r>
              <a:rPr lang="en-US" dirty="0" smtClean="0"/>
              <a:t>provides </a:t>
            </a:r>
            <a:r>
              <a:rPr lang="en-US" dirty="0"/>
              <a:t>a list of </a:t>
            </a:r>
            <a:r>
              <a:rPr lang="en-US" dirty="0" smtClean="0"/>
              <a:t>student </a:t>
            </a:r>
            <a:r>
              <a:rPr lang="en-US" dirty="0"/>
              <a:t>test </a:t>
            </a:r>
            <a:r>
              <a:rPr lang="en-US" dirty="0" smtClean="0"/>
              <a:t>scores by class </a:t>
            </a:r>
            <a:r>
              <a:rPr lang="en-US" dirty="0"/>
              <a:t>and </a:t>
            </a:r>
            <a:r>
              <a:rPr lang="en-US" dirty="0" smtClean="0"/>
              <a:t/>
            </a:r>
            <a:br>
              <a:rPr lang="en-US" dirty="0" smtClean="0"/>
            </a:br>
            <a:r>
              <a:rPr lang="en-US" dirty="0" smtClean="0"/>
              <a:t>displays </a:t>
            </a:r>
            <a:r>
              <a:rPr lang="en-US" dirty="0"/>
              <a:t>learner gains from pretest to </a:t>
            </a:r>
            <a:r>
              <a:rPr lang="en-US" dirty="0" smtClean="0"/>
              <a:t>post-test</a:t>
            </a:r>
          </a:p>
          <a:p>
            <a:pPr marL="0" indent="0">
              <a:buNone/>
            </a:pPr>
            <a:endParaRPr lang="en-US" dirty="0"/>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3" name="Picture 2"/>
          <p:cNvPicPr>
            <a:picLocks noChangeAspect="1"/>
          </p:cNvPicPr>
          <p:nvPr/>
        </p:nvPicPr>
        <p:blipFill>
          <a:blip r:embed="rId3"/>
          <a:stretch>
            <a:fillRect/>
          </a:stretch>
        </p:blipFill>
        <p:spPr>
          <a:xfrm>
            <a:off x="6553200" y="424900"/>
            <a:ext cx="1885950" cy="169545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7477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457200"/>
            <a:ext cx="8458200" cy="757420"/>
          </a:xfrm>
        </p:spPr>
        <p:txBody>
          <a:bodyPr/>
          <a:lstStyle/>
          <a:p>
            <a:r>
              <a:rPr lang="en-US" dirty="0" smtClean="0"/>
              <a:t>Learning Gains Report</a:t>
            </a:r>
            <a:endParaRPr lang="en-US" dirty="0"/>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5" name="Picture 4"/>
          <p:cNvPicPr>
            <a:picLocks noChangeAspect="1"/>
          </p:cNvPicPr>
          <p:nvPr/>
        </p:nvPicPr>
        <p:blipFill rotWithShape="1">
          <a:blip r:embed="rId3"/>
          <a:srcRect r="10797"/>
          <a:stretch/>
        </p:blipFill>
        <p:spPr>
          <a:xfrm>
            <a:off x="33130" y="1676400"/>
            <a:ext cx="8930450" cy="3783285"/>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141496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86605"/>
            <a:ext cx="8991600" cy="986020"/>
          </a:xfrm>
        </p:spPr>
        <p:txBody>
          <a:bodyPr>
            <a:normAutofit fontScale="90000"/>
          </a:bodyPr>
          <a:lstStyle/>
          <a:p>
            <a:r>
              <a:rPr lang="en-US" b="1" dirty="0"/>
              <a:t>Module </a:t>
            </a:r>
            <a:r>
              <a:rPr lang="en-US" b="1" dirty="0" smtClean="0"/>
              <a:t>4: </a:t>
            </a:r>
            <a:r>
              <a:rPr lang="en-US" dirty="0"/>
              <a:t>Interpreting </a:t>
            </a:r>
            <a:r>
              <a:rPr lang="en-US" dirty="0" smtClean="0"/>
              <a:t>Test Results &amp; Reports Agenda</a:t>
            </a:r>
            <a:endParaRPr lang="en-US" dirty="0"/>
          </a:p>
        </p:txBody>
      </p:sp>
      <p:sp>
        <p:nvSpPr>
          <p:cNvPr id="3" name="Content Placeholder 2"/>
          <p:cNvSpPr>
            <a:spLocks noGrp="1"/>
          </p:cNvSpPr>
          <p:nvPr>
            <p:ph idx="1"/>
          </p:nvPr>
        </p:nvSpPr>
        <p:spPr>
          <a:xfrm>
            <a:off x="304800" y="1272625"/>
            <a:ext cx="8458199" cy="5051975"/>
          </a:xfrm>
        </p:spPr>
        <p:txBody>
          <a:bodyPr>
            <a:normAutofit fontScale="77500" lnSpcReduction="20000"/>
          </a:bodyPr>
          <a:lstStyle/>
          <a:p>
            <a:pPr marL="0" indent="0">
              <a:buNone/>
            </a:pPr>
            <a:endParaRPr lang="en-US" b="1" dirty="0" smtClean="0"/>
          </a:p>
          <a:p>
            <a:pPr marL="0" indent="0">
              <a:buNone/>
            </a:pPr>
            <a:r>
              <a:rPr lang="en-US" sz="3100" b="1" dirty="0" smtClean="0"/>
              <a:t>Purpose</a:t>
            </a:r>
            <a:r>
              <a:rPr lang="en-US" sz="3100" dirty="0" smtClean="0"/>
              <a:t>: </a:t>
            </a:r>
          </a:p>
          <a:p>
            <a:pPr marL="0" indent="0">
              <a:buNone/>
            </a:pPr>
            <a:r>
              <a:rPr lang="en-US" sz="3100" dirty="0" smtClean="0"/>
              <a:t>To provide information and strategies to understand and interpret test results from CASAS assessments. </a:t>
            </a:r>
          </a:p>
          <a:p>
            <a:pPr marL="0" indent="0">
              <a:buNone/>
            </a:pPr>
            <a:endParaRPr lang="en-US" sz="3100" dirty="0" smtClean="0"/>
          </a:p>
          <a:p>
            <a:pPr marL="0" indent="0">
              <a:buNone/>
            </a:pPr>
            <a:r>
              <a:rPr lang="en-US" sz="3100" b="1" dirty="0" smtClean="0"/>
              <a:t>Agenda</a:t>
            </a:r>
          </a:p>
          <a:p>
            <a:r>
              <a:rPr lang="en-US" sz="3100" dirty="0" smtClean="0"/>
              <a:t>The foundation of the CASAS system:</a:t>
            </a:r>
          </a:p>
          <a:p>
            <a:pPr lvl="1"/>
            <a:r>
              <a:rPr lang="en-US" sz="3100" dirty="0">
                <a:solidFill>
                  <a:srgbClr val="7030A0"/>
                </a:solidFill>
              </a:rPr>
              <a:t>College and Career Readiness Standards (CCR)</a:t>
            </a:r>
          </a:p>
          <a:p>
            <a:pPr lvl="1"/>
            <a:r>
              <a:rPr lang="en-US" sz="3100" dirty="0" smtClean="0">
                <a:solidFill>
                  <a:srgbClr val="00B050"/>
                </a:solidFill>
              </a:rPr>
              <a:t>CASAS Content Standards</a:t>
            </a:r>
          </a:p>
          <a:p>
            <a:pPr lvl="1"/>
            <a:r>
              <a:rPr lang="en-US" sz="3100" dirty="0" smtClean="0">
                <a:solidFill>
                  <a:srgbClr val="00B0F0"/>
                </a:solidFill>
              </a:rPr>
              <a:t>CASAS Competencies</a:t>
            </a:r>
          </a:p>
          <a:p>
            <a:pPr lvl="1"/>
            <a:r>
              <a:rPr lang="en-US" sz="3100" dirty="0" smtClean="0">
                <a:solidFill>
                  <a:srgbClr val="C00000"/>
                </a:solidFill>
              </a:rPr>
              <a:t>Task Areas</a:t>
            </a:r>
          </a:p>
          <a:p>
            <a:r>
              <a:rPr lang="en-US" sz="3100" dirty="0" smtClean="0"/>
              <a:t>Interpretation of reports with test results</a:t>
            </a:r>
          </a:p>
          <a:p>
            <a:r>
              <a:rPr lang="en-US" sz="3100" dirty="0" smtClean="0"/>
              <a:t>Quick Search Online</a:t>
            </a:r>
          </a:p>
        </p:txBody>
      </p:sp>
      <p:sp>
        <p:nvSpPr>
          <p:cNvPr id="4" name="Footer Placeholder 3"/>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54967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NRS EFLs/CASAS Reading Score </a:t>
            </a:r>
            <a:r>
              <a:rPr lang="en-US" dirty="0"/>
              <a:t>Ranges for ABE/ASE</a:t>
            </a:r>
          </a:p>
        </p:txBody>
      </p:sp>
      <p:sp>
        <p:nvSpPr>
          <p:cNvPr id="3" name="Footer Placeholder 2"/>
          <p:cNvSpPr>
            <a:spLocks noGrp="1"/>
          </p:cNvSpPr>
          <p:nvPr>
            <p:ph type="ftr" sz="quarter" idx="3"/>
          </p:nvPr>
        </p:nvSpPr>
        <p:spPr/>
        <p:txBody>
          <a:bodyPr/>
          <a:lstStyle/>
          <a:p>
            <a:r>
              <a:rPr lang="en-US" smtClean="0"/>
              <a:t>Module 4: Interpreting Test Results and Reports</a:t>
            </a:r>
            <a:endParaRPr lang="en-US" dirty="0" smtClean="0"/>
          </a:p>
        </p:txBody>
      </p:sp>
      <p:graphicFrame>
        <p:nvGraphicFramePr>
          <p:cNvPr id="5" name="Table 4"/>
          <p:cNvGraphicFramePr>
            <a:graphicFrameLocks noGrp="1"/>
          </p:cNvGraphicFramePr>
          <p:nvPr>
            <p:extLst/>
          </p:nvPr>
        </p:nvGraphicFramePr>
        <p:xfrm>
          <a:off x="457200" y="1524000"/>
          <a:ext cx="8077200" cy="4140132"/>
        </p:xfrm>
        <a:graphic>
          <a:graphicData uri="http://schemas.openxmlformats.org/drawingml/2006/table">
            <a:tbl>
              <a:tblPr firstRow="1" bandRow="1">
                <a:tableStyleId>{5C22544A-7EE6-4342-B048-85BDC9FD1C3A}</a:tableStyleId>
              </a:tblPr>
              <a:tblGrid>
                <a:gridCol w="533400">
                  <a:extLst>
                    <a:ext uri="{9D8B030D-6E8A-4147-A177-3AD203B41FA5}">
                      <a16:colId xmlns:a16="http://schemas.microsoft.com/office/drawing/2014/main" val="3121157446"/>
                    </a:ext>
                  </a:extLst>
                </a:gridCol>
                <a:gridCol w="3810000">
                  <a:extLst>
                    <a:ext uri="{9D8B030D-6E8A-4147-A177-3AD203B41FA5}">
                      <a16:colId xmlns:a16="http://schemas.microsoft.com/office/drawing/2014/main" val="3739646758"/>
                    </a:ext>
                  </a:extLst>
                </a:gridCol>
                <a:gridCol w="1447800">
                  <a:extLst>
                    <a:ext uri="{9D8B030D-6E8A-4147-A177-3AD203B41FA5}">
                      <a16:colId xmlns:a16="http://schemas.microsoft.com/office/drawing/2014/main" val="3177674503"/>
                    </a:ext>
                  </a:extLst>
                </a:gridCol>
                <a:gridCol w="2286000">
                  <a:extLst>
                    <a:ext uri="{9D8B030D-6E8A-4147-A177-3AD203B41FA5}">
                      <a16:colId xmlns:a16="http://schemas.microsoft.com/office/drawing/2014/main" val="521021060"/>
                    </a:ext>
                  </a:extLst>
                </a:gridCol>
              </a:tblGrid>
              <a:tr h="762000">
                <a:tc gridSpan="2">
                  <a:txBody>
                    <a:bodyPr/>
                    <a:lstStyle/>
                    <a:p>
                      <a:pPr algn="ctr"/>
                      <a:r>
                        <a:rPr lang="en-US" sz="2000" dirty="0" smtClean="0"/>
                        <a:t>Educational Functioning Levels</a:t>
                      </a:r>
                      <a:endParaRPr lang="en-US" sz="2000" dirty="0"/>
                    </a:p>
                  </a:txBody>
                  <a:tcPr anchor="ctr"/>
                </a:tc>
                <a:tc hMerge="1">
                  <a:txBody>
                    <a:bodyPr/>
                    <a:lstStyle/>
                    <a:p>
                      <a:pPr algn="ctr"/>
                      <a:endParaRPr lang="en-US" sz="2000" dirty="0"/>
                    </a:p>
                  </a:txBody>
                  <a:tcPr anchor="ctr"/>
                </a:tc>
                <a:tc>
                  <a:txBody>
                    <a:bodyPr/>
                    <a:lstStyle/>
                    <a:p>
                      <a:pPr algn="ctr"/>
                      <a:r>
                        <a:rPr lang="en-US" sz="2000" dirty="0" smtClean="0"/>
                        <a:t>CASAS Level</a:t>
                      </a:r>
                      <a:endParaRPr lang="en-US" sz="2000" dirty="0"/>
                    </a:p>
                  </a:txBody>
                  <a:tcPr anchor="ctr"/>
                </a:tc>
                <a:tc>
                  <a:txBody>
                    <a:bodyPr/>
                    <a:lstStyle/>
                    <a:p>
                      <a:pPr algn="ctr"/>
                      <a:r>
                        <a:rPr lang="en-US" sz="2000" dirty="0" smtClean="0"/>
                        <a:t>Reading GOALS</a:t>
                      </a:r>
                      <a:r>
                        <a:rPr lang="en-US" sz="2000" baseline="0" dirty="0" smtClean="0"/>
                        <a:t> </a:t>
                      </a:r>
                      <a:r>
                        <a:rPr lang="en-US" sz="2000" dirty="0" smtClean="0"/>
                        <a:t>Scale Score Ranges</a:t>
                      </a:r>
                      <a:endParaRPr lang="en-US" sz="2000" dirty="0"/>
                    </a:p>
                  </a:txBody>
                  <a:tcPr anchor="ctr"/>
                </a:tc>
                <a:extLst>
                  <a:ext uri="{0D108BD9-81ED-4DB2-BD59-A6C34878D82A}">
                    <a16:rowId xmlns:a16="http://schemas.microsoft.com/office/drawing/2014/main" val="3474568689"/>
                  </a:ext>
                </a:extLst>
              </a:tr>
              <a:tr h="563022">
                <a:tc>
                  <a:txBody>
                    <a:bodyPr/>
                    <a:lstStyle/>
                    <a:p>
                      <a:pPr algn="ctr"/>
                      <a:r>
                        <a:rPr lang="en-US" sz="2000" dirty="0" smtClean="0">
                          <a:solidFill>
                            <a:schemeClr val="tx1"/>
                          </a:solidFill>
                        </a:rPr>
                        <a:t>1</a:t>
                      </a:r>
                      <a:endParaRPr lang="en-US" sz="2000" dirty="0">
                        <a:solidFill>
                          <a:schemeClr val="tx1"/>
                        </a:solidFill>
                      </a:endParaRPr>
                    </a:p>
                  </a:txBody>
                  <a:tcPr/>
                </a:tc>
                <a:tc>
                  <a:txBody>
                    <a:bodyPr/>
                    <a:lstStyle/>
                    <a:p>
                      <a:r>
                        <a:rPr lang="en-US" sz="2000" dirty="0" smtClean="0">
                          <a:solidFill>
                            <a:schemeClr val="tx1"/>
                          </a:solidFill>
                        </a:rPr>
                        <a:t>Beginning ABE Literacy</a:t>
                      </a:r>
                      <a:endParaRPr lang="en-US" sz="2000" dirty="0">
                        <a:solidFill>
                          <a:schemeClr val="tx1"/>
                        </a:solidFill>
                      </a:endParaRPr>
                    </a:p>
                  </a:txBody>
                  <a:tcPr/>
                </a:tc>
                <a:tc>
                  <a:txBody>
                    <a:bodyPr/>
                    <a:lstStyle/>
                    <a:p>
                      <a:pPr algn="ctr"/>
                      <a:r>
                        <a:rPr lang="en-US" sz="2000" dirty="0" smtClean="0">
                          <a:solidFill>
                            <a:schemeClr val="tx1"/>
                          </a:solidFill>
                        </a:rPr>
                        <a:t>A</a:t>
                      </a:r>
                      <a:endParaRPr lang="en-US" sz="2000" dirty="0">
                        <a:solidFill>
                          <a:schemeClr val="tx1"/>
                        </a:solidFill>
                      </a:endParaRPr>
                    </a:p>
                  </a:txBody>
                  <a:tcPr/>
                </a:tc>
                <a:tc>
                  <a:txBody>
                    <a:bodyPr/>
                    <a:lstStyle/>
                    <a:p>
                      <a:pPr algn="ctr"/>
                      <a:r>
                        <a:rPr lang="en-US" sz="2000" dirty="0" smtClean="0">
                          <a:solidFill>
                            <a:schemeClr val="tx1"/>
                          </a:solidFill>
                        </a:rPr>
                        <a:t>203 &amp; below</a:t>
                      </a:r>
                      <a:endParaRPr lang="en-US" sz="2000" dirty="0">
                        <a:solidFill>
                          <a:schemeClr val="tx1"/>
                        </a:solidFill>
                      </a:endParaRPr>
                    </a:p>
                  </a:txBody>
                  <a:tcPr/>
                </a:tc>
                <a:extLst>
                  <a:ext uri="{0D108BD9-81ED-4DB2-BD59-A6C34878D82A}">
                    <a16:rowId xmlns:a16="http://schemas.microsoft.com/office/drawing/2014/main" val="1647189536"/>
                  </a:ext>
                </a:extLst>
              </a:tr>
              <a:tr h="563022">
                <a:tc>
                  <a:txBody>
                    <a:bodyPr/>
                    <a:lstStyle/>
                    <a:p>
                      <a:pPr algn="ctr"/>
                      <a:r>
                        <a:rPr lang="en-US" sz="2000" dirty="0" smtClean="0">
                          <a:solidFill>
                            <a:schemeClr val="tx1"/>
                          </a:solidFill>
                        </a:rPr>
                        <a:t>2</a:t>
                      </a:r>
                      <a:endParaRPr lang="en-US" sz="2000" dirty="0">
                        <a:solidFill>
                          <a:schemeClr val="tx1"/>
                        </a:solidFill>
                      </a:endParaRPr>
                    </a:p>
                  </a:txBody>
                  <a:tcPr/>
                </a:tc>
                <a:tc>
                  <a:txBody>
                    <a:bodyPr/>
                    <a:lstStyle/>
                    <a:p>
                      <a:r>
                        <a:rPr lang="en-US" sz="2000" dirty="0" smtClean="0">
                          <a:solidFill>
                            <a:schemeClr val="tx1"/>
                          </a:solidFill>
                        </a:rPr>
                        <a:t>Beginning Basic Education</a:t>
                      </a:r>
                      <a:endParaRPr lang="en-US" sz="2000" dirty="0">
                        <a:solidFill>
                          <a:schemeClr val="tx1"/>
                        </a:solidFill>
                      </a:endParaRPr>
                    </a:p>
                  </a:txBody>
                  <a:tcPr/>
                </a:tc>
                <a:tc>
                  <a:txBody>
                    <a:bodyPr/>
                    <a:lstStyle/>
                    <a:p>
                      <a:pPr algn="ctr"/>
                      <a:r>
                        <a:rPr lang="en-US" sz="2000" dirty="0" smtClean="0">
                          <a:solidFill>
                            <a:schemeClr val="tx1"/>
                          </a:solidFill>
                        </a:rPr>
                        <a:t>B</a:t>
                      </a:r>
                      <a:endParaRPr lang="en-US" sz="2000" dirty="0">
                        <a:solidFill>
                          <a:schemeClr val="tx1"/>
                        </a:solidFill>
                      </a:endParaRPr>
                    </a:p>
                  </a:txBody>
                  <a:tcPr/>
                </a:tc>
                <a:tc>
                  <a:txBody>
                    <a:bodyPr/>
                    <a:lstStyle/>
                    <a:p>
                      <a:pPr algn="ctr"/>
                      <a:r>
                        <a:rPr lang="en-US" sz="2000" dirty="0" smtClean="0">
                          <a:solidFill>
                            <a:schemeClr val="tx1"/>
                          </a:solidFill>
                        </a:rPr>
                        <a:t>204-216</a:t>
                      </a:r>
                      <a:endParaRPr lang="en-US" sz="2000" dirty="0">
                        <a:solidFill>
                          <a:schemeClr val="tx1"/>
                        </a:solidFill>
                      </a:endParaRPr>
                    </a:p>
                  </a:txBody>
                  <a:tcPr/>
                </a:tc>
                <a:extLst>
                  <a:ext uri="{0D108BD9-81ED-4DB2-BD59-A6C34878D82A}">
                    <a16:rowId xmlns:a16="http://schemas.microsoft.com/office/drawing/2014/main" val="4072698970"/>
                  </a:ext>
                </a:extLst>
              </a:tr>
              <a:tr h="563022">
                <a:tc>
                  <a:txBody>
                    <a:bodyPr/>
                    <a:lstStyle/>
                    <a:p>
                      <a:pPr algn="ctr"/>
                      <a:r>
                        <a:rPr lang="en-US" sz="2000" dirty="0" smtClean="0">
                          <a:solidFill>
                            <a:schemeClr val="tx1"/>
                          </a:solidFill>
                        </a:rPr>
                        <a:t>3</a:t>
                      </a:r>
                      <a:endParaRPr lang="en-US" sz="2000" dirty="0">
                        <a:solidFill>
                          <a:schemeClr val="tx1"/>
                        </a:solidFill>
                      </a:endParaRPr>
                    </a:p>
                  </a:txBody>
                  <a:tcPr/>
                </a:tc>
                <a:tc>
                  <a:txBody>
                    <a:bodyPr/>
                    <a:lstStyle/>
                    <a:p>
                      <a:r>
                        <a:rPr lang="en-US" sz="2000" dirty="0" smtClean="0">
                          <a:solidFill>
                            <a:schemeClr val="tx1"/>
                          </a:solidFill>
                        </a:rPr>
                        <a:t>Low Intermediate Basic</a:t>
                      </a:r>
                      <a:r>
                        <a:rPr lang="en-US" sz="2000" baseline="0" dirty="0" smtClean="0">
                          <a:solidFill>
                            <a:schemeClr val="tx1"/>
                          </a:solidFill>
                        </a:rPr>
                        <a:t> Education</a:t>
                      </a:r>
                      <a:endParaRPr lang="en-US" sz="2000" dirty="0">
                        <a:solidFill>
                          <a:schemeClr val="tx1"/>
                        </a:solidFill>
                      </a:endParaRPr>
                    </a:p>
                  </a:txBody>
                  <a:tcPr/>
                </a:tc>
                <a:tc>
                  <a:txBody>
                    <a:bodyPr/>
                    <a:lstStyle/>
                    <a:p>
                      <a:pPr algn="ctr"/>
                      <a:r>
                        <a:rPr lang="en-US" sz="2000" dirty="0" smtClean="0">
                          <a:solidFill>
                            <a:schemeClr val="tx1"/>
                          </a:solidFill>
                        </a:rPr>
                        <a:t>B</a:t>
                      </a:r>
                      <a:endParaRPr lang="en-US" sz="2000" dirty="0">
                        <a:solidFill>
                          <a:schemeClr val="tx1"/>
                        </a:solidFill>
                      </a:endParaRPr>
                    </a:p>
                  </a:txBody>
                  <a:tcPr/>
                </a:tc>
                <a:tc>
                  <a:txBody>
                    <a:bodyPr/>
                    <a:lstStyle/>
                    <a:p>
                      <a:pPr algn="ctr"/>
                      <a:r>
                        <a:rPr lang="en-US" sz="2000" dirty="0" smtClean="0">
                          <a:solidFill>
                            <a:schemeClr val="tx1"/>
                          </a:solidFill>
                        </a:rPr>
                        <a:t>217-227</a:t>
                      </a:r>
                      <a:endParaRPr lang="en-US" sz="2000" dirty="0">
                        <a:solidFill>
                          <a:schemeClr val="tx1"/>
                        </a:solidFill>
                      </a:endParaRPr>
                    </a:p>
                  </a:txBody>
                  <a:tcPr/>
                </a:tc>
                <a:extLst>
                  <a:ext uri="{0D108BD9-81ED-4DB2-BD59-A6C34878D82A}">
                    <a16:rowId xmlns:a16="http://schemas.microsoft.com/office/drawing/2014/main" val="529905337"/>
                  </a:ext>
                </a:extLst>
              </a:tr>
              <a:tr h="563022">
                <a:tc>
                  <a:txBody>
                    <a:bodyPr/>
                    <a:lstStyle/>
                    <a:p>
                      <a:pPr algn="ctr"/>
                      <a:r>
                        <a:rPr lang="en-US" sz="2000" dirty="0" smtClean="0">
                          <a:solidFill>
                            <a:schemeClr val="tx1"/>
                          </a:solidFill>
                        </a:rPr>
                        <a:t>4</a:t>
                      </a:r>
                      <a:endParaRPr lang="en-US" sz="2000" dirty="0">
                        <a:solidFill>
                          <a:schemeClr val="tx1"/>
                        </a:solidFill>
                      </a:endParaRPr>
                    </a:p>
                  </a:txBody>
                  <a:tcPr/>
                </a:tc>
                <a:tc>
                  <a:txBody>
                    <a:bodyPr/>
                    <a:lstStyle/>
                    <a:p>
                      <a:r>
                        <a:rPr lang="en-US" sz="2000" dirty="0" smtClean="0">
                          <a:solidFill>
                            <a:schemeClr val="tx1"/>
                          </a:solidFill>
                        </a:rPr>
                        <a:t>High Intermediate Basic</a:t>
                      </a:r>
                      <a:r>
                        <a:rPr lang="en-US" sz="2000" baseline="0" dirty="0" smtClean="0">
                          <a:solidFill>
                            <a:schemeClr val="tx1"/>
                          </a:solidFill>
                        </a:rPr>
                        <a:t> Education</a:t>
                      </a:r>
                      <a:endParaRPr lang="en-US" sz="2000" dirty="0">
                        <a:solidFill>
                          <a:schemeClr val="tx1"/>
                        </a:solidFill>
                      </a:endParaRPr>
                    </a:p>
                  </a:txBody>
                  <a:tcPr/>
                </a:tc>
                <a:tc>
                  <a:txBody>
                    <a:bodyPr/>
                    <a:lstStyle/>
                    <a:p>
                      <a:pPr algn="ctr"/>
                      <a:r>
                        <a:rPr lang="en-US" sz="2000" dirty="0" smtClean="0">
                          <a:solidFill>
                            <a:schemeClr val="tx1"/>
                          </a:solidFill>
                        </a:rPr>
                        <a:t>C</a:t>
                      </a:r>
                      <a:endParaRPr lang="en-US" sz="2000" dirty="0">
                        <a:solidFill>
                          <a:schemeClr val="tx1"/>
                        </a:solidFill>
                      </a:endParaRPr>
                    </a:p>
                  </a:txBody>
                  <a:tcPr/>
                </a:tc>
                <a:tc>
                  <a:txBody>
                    <a:bodyPr/>
                    <a:lstStyle/>
                    <a:p>
                      <a:pPr algn="ctr"/>
                      <a:r>
                        <a:rPr lang="en-US" sz="2000" dirty="0" smtClean="0">
                          <a:solidFill>
                            <a:schemeClr val="tx1"/>
                          </a:solidFill>
                        </a:rPr>
                        <a:t>228-238</a:t>
                      </a:r>
                      <a:endParaRPr lang="en-US" sz="2000" dirty="0">
                        <a:solidFill>
                          <a:schemeClr val="tx1"/>
                        </a:solidFill>
                      </a:endParaRPr>
                    </a:p>
                  </a:txBody>
                  <a:tcPr/>
                </a:tc>
                <a:extLst>
                  <a:ext uri="{0D108BD9-81ED-4DB2-BD59-A6C34878D82A}">
                    <a16:rowId xmlns:a16="http://schemas.microsoft.com/office/drawing/2014/main" val="2786465828"/>
                  </a:ext>
                </a:extLst>
              </a:tr>
              <a:tr h="563022">
                <a:tc>
                  <a:txBody>
                    <a:bodyPr/>
                    <a:lstStyle/>
                    <a:p>
                      <a:pPr algn="ctr"/>
                      <a:r>
                        <a:rPr lang="en-US" sz="2000" dirty="0" smtClean="0">
                          <a:solidFill>
                            <a:schemeClr val="tx1"/>
                          </a:solidFill>
                        </a:rPr>
                        <a:t>5</a:t>
                      </a:r>
                      <a:endParaRPr lang="en-US" sz="2000" dirty="0">
                        <a:solidFill>
                          <a:schemeClr val="tx1"/>
                        </a:solidFill>
                      </a:endParaRPr>
                    </a:p>
                  </a:txBody>
                  <a:tcPr/>
                </a:tc>
                <a:tc>
                  <a:txBody>
                    <a:bodyPr/>
                    <a:lstStyle/>
                    <a:p>
                      <a:r>
                        <a:rPr lang="en-US" sz="2000" dirty="0" smtClean="0">
                          <a:solidFill>
                            <a:schemeClr val="tx1"/>
                          </a:solidFill>
                        </a:rPr>
                        <a:t>Low Adult Secondary Education</a:t>
                      </a:r>
                      <a:endParaRPr lang="en-US" sz="2000" dirty="0">
                        <a:solidFill>
                          <a:schemeClr val="tx1"/>
                        </a:solidFill>
                      </a:endParaRPr>
                    </a:p>
                  </a:txBody>
                  <a:tcPr/>
                </a:tc>
                <a:tc>
                  <a:txBody>
                    <a:bodyPr/>
                    <a:lstStyle/>
                    <a:p>
                      <a:pPr algn="ctr"/>
                      <a:r>
                        <a:rPr lang="en-US" sz="2000" dirty="0" smtClean="0">
                          <a:solidFill>
                            <a:schemeClr val="tx1"/>
                          </a:solidFill>
                        </a:rPr>
                        <a:t>D</a:t>
                      </a:r>
                      <a:endParaRPr lang="en-US" sz="2000" dirty="0">
                        <a:solidFill>
                          <a:schemeClr val="tx1"/>
                        </a:solidFill>
                      </a:endParaRPr>
                    </a:p>
                  </a:txBody>
                  <a:tcPr/>
                </a:tc>
                <a:tc>
                  <a:txBody>
                    <a:bodyPr/>
                    <a:lstStyle/>
                    <a:p>
                      <a:pPr algn="ctr"/>
                      <a:r>
                        <a:rPr lang="en-US" sz="2000" dirty="0" smtClean="0">
                          <a:solidFill>
                            <a:schemeClr val="tx1"/>
                          </a:solidFill>
                        </a:rPr>
                        <a:t>239-248</a:t>
                      </a:r>
                      <a:endParaRPr lang="en-US" sz="2000" dirty="0">
                        <a:solidFill>
                          <a:schemeClr val="tx1"/>
                        </a:solidFill>
                      </a:endParaRPr>
                    </a:p>
                  </a:txBody>
                  <a:tcPr/>
                </a:tc>
                <a:extLst>
                  <a:ext uri="{0D108BD9-81ED-4DB2-BD59-A6C34878D82A}">
                    <a16:rowId xmlns:a16="http://schemas.microsoft.com/office/drawing/2014/main" val="2078868679"/>
                  </a:ext>
                </a:extLst>
              </a:tr>
              <a:tr h="563022">
                <a:tc>
                  <a:txBody>
                    <a:bodyPr/>
                    <a:lstStyle/>
                    <a:p>
                      <a:pPr algn="ctr"/>
                      <a:r>
                        <a:rPr lang="en-US" sz="2000" dirty="0" smtClean="0">
                          <a:solidFill>
                            <a:schemeClr val="tx1"/>
                          </a:solidFill>
                        </a:rPr>
                        <a:t>6</a:t>
                      </a:r>
                      <a:endParaRPr lang="en-US" sz="2000" dirty="0">
                        <a:solidFill>
                          <a:schemeClr val="tx1"/>
                        </a:solidFill>
                      </a:endParaRPr>
                    </a:p>
                  </a:txBody>
                  <a:tcPr/>
                </a:tc>
                <a:tc>
                  <a:txBody>
                    <a:bodyPr/>
                    <a:lstStyle/>
                    <a:p>
                      <a:r>
                        <a:rPr lang="en-US" sz="2000" dirty="0" smtClean="0">
                          <a:solidFill>
                            <a:schemeClr val="tx1"/>
                          </a:solidFill>
                        </a:rPr>
                        <a:t>High Adult Secondary Education</a:t>
                      </a:r>
                      <a:endParaRPr lang="en-US" sz="2000" dirty="0">
                        <a:solidFill>
                          <a:schemeClr val="tx1"/>
                        </a:solidFill>
                      </a:endParaRPr>
                    </a:p>
                  </a:txBody>
                  <a:tcPr/>
                </a:tc>
                <a:tc>
                  <a:txBody>
                    <a:bodyPr/>
                    <a:lstStyle/>
                    <a:p>
                      <a:pPr algn="ctr"/>
                      <a:r>
                        <a:rPr lang="en-US" sz="2000" dirty="0" smtClean="0">
                          <a:solidFill>
                            <a:schemeClr val="tx1"/>
                          </a:solidFill>
                        </a:rPr>
                        <a:t>E</a:t>
                      </a:r>
                      <a:endParaRPr lang="en-US" sz="2000" dirty="0">
                        <a:solidFill>
                          <a:schemeClr val="tx1"/>
                        </a:solidFill>
                      </a:endParaRPr>
                    </a:p>
                  </a:txBody>
                  <a:tcPr/>
                </a:tc>
                <a:tc>
                  <a:txBody>
                    <a:bodyPr/>
                    <a:lstStyle/>
                    <a:p>
                      <a:pPr algn="ctr"/>
                      <a:r>
                        <a:rPr lang="en-US" sz="2000" dirty="0" smtClean="0">
                          <a:solidFill>
                            <a:schemeClr val="tx1"/>
                          </a:solidFill>
                        </a:rPr>
                        <a:t>249 &amp;</a:t>
                      </a:r>
                      <a:r>
                        <a:rPr lang="en-US" sz="2000" baseline="0" dirty="0" smtClean="0">
                          <a:solidFill>
                            <a:schemeClr val="tx1"/>
                          </a:solidFill>
                        </a:rPr>
                        <a:t> above</a:t>
                      </a:r>
                      <a:endParaRPr lang="en-US" sz="2000" dirty="0">
                        <a:solidFill>
                          <a:schemeClr val="tx1"/>
                        </a:solidFill>
                      </a:endParaRPr>
                    </a:p>
                  </a:txBody>
                  <a:tcPr/>
                </a:tc>
                <a:extLst>
                  <a:ext uri="{0D108BD9-81ED-4DB2-BD59-A6C34878D82A}">
                    <a16:rowId xmlns:a16="http://schemas.microsoft.com/office/drawing/2014/main" val="2567993290"/>
                  </a:ext>
                </a:extLst>
              </a:tr>
            </a:tbl>
          </a:graphicData>
        </a:graphic>
      </p:graphicFrame>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40</a:t>
            </a:fld>
            <a:endParaRPr lang="en-US" sz="1050" b="0" dirty="0"/>
          </a:p>
        </p:txBody>
      </p:sp>
    </p:spTree>
    <p:extLst>
      <p:ext uri="{BB962C8B-B14F-4D97-AF65-F5344CB8AC3E}">
        <p14:creationId xmlns:p14="http://schemas.microsoft.com/office/powerpoint/2010/main" val="2326794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Instructional Reports </a:t>
            </a:r>
          </a:p>
        </p:txBody>
      </p:sp>
      <p:sp>
        <p:nvSpPr>
          <p:cNvPr id="4" name="Text Placeholder 3"/>
          <p:cNvSpPr>
            <a:spLocks noGrp="1"/>
          </p:cNvSpPr>
          <p:nvPr>
            <p:ph idx="1"/>
          </p:nvPr>
        </p:nvSpPr>
        <p:spPr>
          <a:xfrm>
            <a:off x="381000" y="1946466"/>
            <a:ext cx="8458199" cy="1770795"/>
          </a:xfrm>
        </p:spPr>
        <p:txBody>
          <a:bodyPr>
            <a:normAutofit/>
          </a:bodyPr>
          <a:lstStyle/>
          <a:p>
            <a:r>
              <a:rPr lang="en-US" dirty="0" smtClean="0"/>
              <a:t>Skill Reports</a:t>
            </a:r>
          </a:p>
          <a:p>
            <a:pPr lvl="1"/>
            <a:r>
              <a:rPr lang="en-US" dirty="0"/>
              <a:t>Content Standard Performance</a:t>
            </a:r>
          </a:p>
          <a:p>
            <a:pPr lvl="1"/>
            <a:r>
              <a:rPr lang="en-US" dirty="0" smtClean="0"/>
              <a:t>Competency Performance</a:t>
            </a:r>
          </a:p>
          <a:p>
            <a:pPr lvl="1"/>
            <a:r>
              <a:rPr lang="en-US" dirty="0" smtClean="0"/>
              <a:t>Individual </a:t>
            </a:r>
            <a:r>
              <a:rPr lang="en-US" dirty="0"/>
              <a:t>Skills </a:t>
            </a:r>
            <a:r>
              <a:rPr lang="en-US" dirty="0" smtClean="0"/>
              <a:t>Profile</a:t>
            </a:r>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sp>
        <p:nvSpPr>
          <p:cNvPr id="7" name="Text Placeholder 3"/>
          <p:cNvSpPr txBox="1">
            <a:spLocks/>
          </p:cNvSpPr>
          <p:nvPr/>
        </p:nvSpPr>
        <p:spPr>
          <a:xfrm>
            <a:off x="306185" y="1600200"/>
            <a:ext cx="8458199" cy="1770795"/>
          </a:xfrm>
          <a:prstGeom prst="rect">
            <a:avLst/>
          </a:prstGeom>
        </p:spPr>
        <p:txBody>
          <a:bodyPr vert="horz" lIns="0" tIns="45720" rIns="0" bIns="45720" rtlCol="0">
            <a:normAutofit/>
          </a:bodyPr>
          <a:lstStyle>
            <a:lvl1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sz="2800" kern="1200">
                <a:solidFill>
                  <a:schemeClr val="tx1"/>
                </a:solidFill>
                <a:latin typeface="+mn-lt"/>
                <a:ea typeface="+mn-ea"/>
                <a:cs typeface="+mn-cs"/>
              </a:defRPr>
            </a:lvl1pPr>
            <a:lvl2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solidFill>
                <a:latin typeface="+mn-lt"/>
                <a:ea typeface="+mn-ea"/>
                <a:cs typeface="+mn-cs"/>
              </a:defRPr>
            </a:lvl2pPr>
            <a:lvl3pPr marL="511175" indent="-161925" algn="l" defTabSz="914400" rtl="0" eaLnBrk="1" latinLnBrk="0" hangingPunct="1">
              <a:lnSpc>
                <a:spcPct val="90000"/>
              </a:lnSpc>
              <a:spcBef>
                <a:spcPts val="200"/>
              </a:spcBef>
              <a:spcAft>
                <a:spcPts val="400"/>
              </a:spcAft>
              <a:buClr>
                <a:schemeClr val="accent1"/>
              </a:buClr>
              <a:buFont typeface="Calibri" pitchFamily="34" charset="0"/>
              <a:buChar char="◦"/>
              <a:defRPr sz="2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smtClean="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40683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nodePh="1">
                                  <p:stCondLst>
                                    <p:cond delay="0"/>
                                  </p:stCondLst>
                                  <p:endCondLst>
                                    <p:cond evt="begin" delay="0">
                                      <p:tn val="5"/>
                                    </p:cond>
                                  </p:endCondLst>
                                  <p:childTnLst>
                                    <p:animEffect transition="out" filter="wipe(down)">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Targeting Instruction</a:t>
            </a:r>
            <a:endParaRPr lang="en-US" dirty="0"/>
          </a:p>
        </p:txBody>
      </p:sp>
      <p:sp>
        <p:nvSpPr>
          <p:cNvPr id="6" name="Content Placeholder 5"/>
          <p:cNvSpPr>
            <a:spLocks noGrp="1"/>
          </p:cNvSpPr>
          <p:nvPr>
            <p:ph idx="1"/>
          </p:nvPr>
        </p:nvSpPr>
        <p:spPr/>
        <p:txBody>
          <a:bodyPr/>
          <a:lstStyle/>
          <a:p>
            <a:pPr marL="349250" lvl="2" indent="0">
              <a:buNone/>
            </a:pPr>
            <a:r>
              <a:rPr lang="en-US" dirty="0" smtClean="0">
                <a:solidFill>
                  <a:schemeClr val="tx1"/>
                </a:solidFill>
              </a:rPr>
              <a:t>Use reports to inform instruction, both at the student level and at the class level. </a:t>
            </a:r>
          </a:p>
          <a:p>
            <a:pPr marL="349250" lvl="2" indent="0">
              <a:buNone/>
            </a:pPr>
            <a:endParaRPr lang="en-US" dirty="0">
              <a:solidFill>
                <a:schemeClr val="tx1"/>
              </a:solidFill>
            </a:endParaRPr>
          </a:p>
          <a:p>
            <a:pPr marL="349250" lvl="2" indent="0">
              <a:buNone/>
            </a:pPr>
            <a:r>
              <a:rPr lang="en-US" dirty="0" smtClean="0">
                <a:solidFill>
                  <a:schemeClr val="tx1"/>
                </a:solidFill>
              </a:rPr>
              <a:t>Reports can help determine which skills to target in your lessons:</a:t>
            </a:r>
          </a:p>
          <a:p>
            <a:pPr marL="349250" lvl="2" indent="0">
              <a:buNone/>
            </a:pPr>
            <a:endParaRPr lang="en-US" dirty="0" smtClean="0">
              <a:solidFill>
                <a:schemeClr val="tx1"/>
              </a:solidFill>
            </a:endParaRPr>
          </a:p>
          <a:p>
            <a:pPr lvl="2"/>
            <a:r>
              <a:rPr lang="en-US" dirty="0">
                <a:solidFill>
                  <a:schemeClr val="tx1"/>
                </a:solidFill>
              </a:rPr>
              <a:t>	</a:t>
            </a:r>
            <a:r>
              <a:rPr lang="en-US" dirty="0" smtClean="0">
                <a:solidFill>
                  <a:schemeClr val="tx1"/>
                </a:solidFill>
              </a:rPr>
              <a:t>College and Career Readiness Standards </a:t>
            </a:r>
            <a:endParaRPr lang="en-US" sz="2000" i="1" dirty="0" smtClean="0">
              <a:solidFill>
                <a:schemeClr val="tx1"/>
              </a:solidFill>
            </a:endParaRPr>
          </a:p>
          <a:p>
            <a:pPr lvl="2"/>
            <a:r>
              <a:rPr lang="en-US" dirty="0" smtClean="0">
                <a:solidFill>
                  <a:schemeClr val="tx1"/>
                </a:solidFill>
              </a:rPr>
              <a:t>      CASAS Content Standards</a:t>
            </a:r>
          </a:p>
          <a:p>
            <a:pPr lvl="2"/>
            <a:r>
              <a:rPr lang="en-US" dirty="0" smtClean="0">
                <a:solidFill>
                  <a:schemeClr val="tx1"/>
                </a:solidFill>
              </a:rPr>
              <a:t>      CASAS Competencies</a:t>
            </a:r>
            <a:endParaRPr lang="en-US" dirty="0">
              <a:solidFill>
                <a:schemeClr val="tx1"/>
              </a:solidFill>
            </a:endParaRPr>
          </a:p>
          <a:p>
            <a:pPr lvl="2"/>
            <a:r>
              <a:rPr lang="en-US" dirty="0" smtClean="0">
                <a:solidFill>
                  <a:schemeClr val="tx1"/>
                </a:solidFill>
              </a:rPr>
              <a:t>      Task Areas</a:t>
            </a:r>
          </a:p>
        </p:txBody>
      </p:sp>
      <p:sp>
        <p:nvSpPr>
          <p:cNvPr id="2" name="Footer Placeholder 1"/>
          <p:cNvSpPr>
            <a:spLocks noGrp="1"/>
          </p:cNvSpPr>
          <p:nvPr>
            <p:ph type="ftr" sz="quarter" idx="11"/>
          </p:nvPr>
        </p:nvSpPr>
        <p:spPr/>
        <p:txBody>
          <a:bodyPr/>
          <a:lstStyle/>
          <a:p>
            <a:pPr lvl="0"/>
            <a:r>
              <a:rPr lang="en-US" noProof="0" smtClean="0"/>
              <a:t>Module 4: Interpreting Test Results and Reports</a:t>
            </a:r>
            <a:endParaRPr lang="en-US" noProof="0" dirty="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8108641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Skill Reports</a:t>
            </a:r>
          </a:p>
        </p:txBody>
      </p:sp>
      <p:sp>
        <p:nvSpPr>
          <p:cNvPr id="4" name="Text Placeholder 3"/>
          <p:cNvSpPr>
            <a:spLocks noGrp="1"/>
          </p:cNvSpPr>
          <p:nvPr>
            <p:ph idx="1"/>
          </p:nvPr>
        </p:nvSpPr>
        <p:spPr/>
        <p:txBody>
          <a:bodyPr>
            <a:normAutofit/>
          </a:bodyPr>
          <a:lstStyle/>
          <a:p>
            <a:endParaRPr lang="en-US" b="1" dirty="0" smtClean="0"/>
          </a:p>
          <a:p>
            <a:r>
              <a:rPr lang="en-US" b="1" dirty="0" smtClean="0"/>
              <a:t>Student Content Standard Performance</a:t>
            </a:r>
            <a:endParaRPr lang="en-US" dirty="0" smtClean="0"/>
          </a:p>
          <a:p>
            <a:pPr marL="0" indent="0">
              <a:buNone/>
            </a:pPr>
            <a:r>
              <a:rPr lang="en-US" dirty="0" smtClean="0"/>
              <a:t> provides </a:t>
            </a:r>
            <a:r>
              <a:rPr lang="en-US" dirty="0"/>
              <a:t>detailed information on student test </a:t>
            </a:r>
            <a:r>
              <a:rPr lang="en-US" dirty="0" smtClean="0"/>
              <a:t>results by</a:t>
            </a:r>
          </a:p>
          <a:p>
            <a:pPr lvl="1"/>
            <a:r>
              <a:rPr lang="en-US" sz="2800" dirty="0" smtClean="0"/>
              <a:t> </a:t>
            </a:r>
            <a:r>
              <a:rPr lang="en-US" sz="2800" dirty="0"/>
              <a:t>test </a:t>
            </a:r>
            <a:r>
              <a:rPr lang="en-US" sz="2800" dirty="0" smtClean="0"/>
              <a:t>item</a:t>
            </a:r>
          </a:p>
          <a:p>
            <a:pPr lvl="1"/>
            <a:r>
              <a:rPr lang="en-US" sz="2800" dirty="0" smtClean="0"/>
              <a:t> CASAS content standard</a:t>
            </a:r>
          </a:p>
          <a:p>
            <a:pPr lvl="1"/>
            <a:endParaRPr lang="en-US" sz="2800" dirty="0"/>
          </a:p>
          <a:p>
            <a:r>
              <a:rPr lang="en-US" b="1" dirty="0" smtClean="0"/>
              <a:t>Content Standard Performance Summary</a:t>
            </a:r>
            <a:endParaRPr lang="en-US" dirty="0"/>
          </a:p>
          <a:p>
            <a:pPr marL="108742" indent="0">
              <a:lnSpc>
                <a:spcPct val="110000"/>
              </a:lnSpc>
              <a:spcBef>
                <a:spcPts val="457"/>
              </a:spcBef>
              <a:buNone/>
            </a:pPr>
            <a:r>
              <a:rPr lang="en-US" dirty="0"/>
              <a:t>a</a:t>
            </a:r>
            <a:r>
              <a:rPr lang="en-US" dirty="0" smtClean="0"/>
              <a:t> </a:t>
            </a:r>
            <a:r>
              <a:rPr lang="en-US" b="1" dirty="0" smtClean="0"/>
              <a:t>class-level</a:t>
            </a:r>
            <a:r>
              <a:rPr lang="en-US" dirty="0" smtClean="0"/>
              <a:t> report teachers </a:t>
            </a:r>
            <a:r>
              <a:rPr lang="en-US" dirty="0"/>
              <a:t>use </a:t>
            </a:r>
            <a:r>
              <a:rPr lang="en-US" dirty="0" smtClean="0"/>
              <a:t>to </a:t>
            </a:r>
            <a:r>
              <a:rPr lang="en-US" dirty="0"/>
              <a:t>target the areas of greatest </a:t>
            </a:r>
            <a:r>
              <a:rPr lang="en-US" dirty="0" smtClean="0"/>
              <a:t>need for the entire class.</a:t>
            </a:r>
            <a:endParaRPr lang="en-US" dirty="0"/>
          </a:p>
          <a:p>
            <a:pPr lvl="1"/>
            <a:endParaRPr lang="en-US" sz="2800" dirty="0" smtClean="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4867134" y="286604"/>
            <a:ext cx="1545249" cy="1485045"/>
          </a:xfrm>
          <a:prstGeom prst="rect">
            <a:avLst/>
          </a:prstGeom>
        </p:spPr>
      </p:pic>
      <p:pic>
        <p:nvPicPr>
          <p:cNvPr id="7" name="Picture 6"/>
          <p:cNvPicPr>
            <a:picLocks noChangeAspect="1"/>
          </p:cNvPicPr>
          <p:nvPr/>
        </p:nvPicPr>
        <p:blipFill>
          <a:blip r:embed="rId4"/>
          <a:stretch>
            <a:fillRect/>
          </a:stretch>
        </p:blipFill>
        <p:spPr>
          <a:xfrm>
            <a:off x="7075516" y="290492"/>
            <a:ext cx="1676399" cy="1507066"/>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818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Content Standard Reports</a:t>
            </a:r>
            <a:endParaRPr lang="en-US" dirty="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3"/>
          <a:stretch>
            <a:fillRect/>
          </a:stretch>
        </p:blipFill>
        <p:spPr>
          <a:xfrm>
            <a:off x="304800" y="1371600"/>
            <a:ext cx="6156185" cy="4119380"/>
          </a:xfrm>
          <a:prstGeom prst="rect">
            <a:avLst/>
          </a:prstGeom>
        </p:spPr>
      </p:pic>
      <p:pic>
        <p:nvPicPr>
          <p:cNvPr id="7" name="Picture 6"/>
          <p:cNvPicPr>
            <a:picLocks noChangeAspect="1"/>
          </p:cNvPicPr>
          <p:nvPr/>
        </p:nvPicPr>
        <p:blipFill>
          <a:blip r:embed="rId4"/>
          <a:stretch>
            <a:fillRect/>
          </a:stretch>
        </p:blipFill>
        <p:spPr>
          <a:xfrm>
            <a:off x="5638800" y="3352800"/>
            <a:ext cx="3390900" cy="1276350"/>
          </a:xfrm>
          <a:prstGeom prst="rect">
            <a:avLst/>
          </a:prstGeom>
        </p:spPr>
      </p:pic>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018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7" name="object 11"/>
          <p:cNvGraphicFramePr>
            <a:graphicFrameLocks noGrp="1"/>
          </p:cNvGraphicFramePr>
          <p:nvPr>
            <p:extLst>
              <p:ext uri="{D42A27DB-BD31-4B8C-83A1-F6EECF244321}">
                <p14:modId xmlns:p14="http://schemas.microsoft.com/office/powerpoint/2010/main" val="245332679"/>
              </p:ext>
            </p:extLst>
          </p:nvPr>
        </p:nvGraphicFramePr>
        <p:xfrm>
          <a:off x="304800" y="1752600"/>
          <a:ext cx="8621192" cy="4995672"/>
        </p:xfrm>
        <a:graphic>
          <a:graphicData uri="http://schemas.openxmlformats.org/drawingml/2006/table">
            <a:tbl>
              <a:tblPr firstRow="1" bandRow="1">
                <a:tableStyleId>{2D5ABB26-0587-4C30-8999-92F81FD0307C}</a:tableStyleId>
              </a:tblPr>
              <a:tblGrid>
                <a:gridCol w="847027">
                  <a:extLst>
                    <a:ext uri="{9D8B030D-6E8A-4147-A177-3AD203B41FA5}">
                      <a16:colId xmlns:a16="http://schemas.microsoft.com/office/drawing/2014/main" val="20000"/>
                    </a:ext>
                  </a:extLst>
                </a:gridCol>
                <a:gridCol w="503735">
                  <a:extLst>
                    <a:ext uri="{9D8B030D-6E8A-4147-A177-3AD203B41FA5}">
                      <a16:colId xmlns:a16="http://schemas.microsoft.com/office/drawing/2014/main" val="20001"/>
                    </a:ext>
                  </a:extLst>
                </a:gridCol>
                <a:gridCol w="730961">
                  <a:extLst>
                    <a:ext uri="{9D8B030D-6E8A-4147-A177-3AD203B41FA5}">
                      <a16:colId xmlns:a16="http://schemas.microsoft.com/office/drawing/2014/main" val="20002"/>
                    </a:ext>
                  </a:extLst>
                </a:gridCol>
                <a:gridCol w="6539469">
                  <a:extLst>
                    <a:ext uri="{9D8B030D-6E8A-4147-A177-3AD203B41FA5}">
                      <a16:colId xmlns:a16="http://schemas.microsoft.com/office/drawing/2014/main" val="20003"/>
                    </a:ext>
                  </a:extLst>
                </a:gridCol>
              </a:tblGrid>
              <a:tr h="228600">
                <a:tc>
                  <a:txBody>
                    <a:bodyPr/>
                    <a:lstStyle/>
                    <a:p>
                      <a:pPr>
                        <a:lnSpc>
                          <a:spcPct val="100000"/>
                        </a:lnSpc>
                        <a:spcBef>
                          <a:spcPts val="10"/>
                        </a:spcBef>
                      </a:pPr>
                      <a:endParaRPr sz="1200" dirty="0">
                        <a:latin typeface="Times New Roman"/>
                        <a:cs typeface="Times New Roman"/>
                      </a:endParaRPr>
                    </a:p>
                    <a:p>
                      <a:pPr marL="69850">
                        <a:lnSpc>
                          <a:spcPct val="100000"/>
                        </a:lnSpc>
                      </a:pPr>
                      <a:r>
                        <a:rPr sz="1200" b="1" spc="-5" dirty="0">
                          <a:solidFill>
                            <a:srgbClr val="FFFFFF"/>
                          </a:solidFill>
                          <a:latin typeface="Calibri"/>
                          <a:cs typeface="Calibri"/>
                        </a:rPr>
                        <a:t>CASAS</a:t>
                      </a:r>
                      <a:endParaRPr sz="1200" dirty="0">
                        <a:latin typeface="Calibri"/>
                        <a:cs typeface="Calibri"/>
                      </a:endParaRPr>
                    </a:p>
                  </a:txBody>
                  <a:tcPr marL="0" marR="0" marT="1270" marB="0">
                    <a:lnL w="9525">
                      <a:solidFill>
                        <a:srgbClr val="7A9FCD"/>
                      </a:solidFill>
                      <a:prstDash val="solid"/>
                    </a:lnL>
                    <a:lnT w="9525">
                      <a:solidFill>
                        <a:srgbClr val="7A9FCD"/>
                      </a:solidFill>
                      <a:prstDash val="solid"/>
                    </a:lnT>
                    <a:solidFill>
                      <a:srgbClr val="4F81BC"/>
                    </a:solidFill>
                  </a:tcPr>
                </a:tc>
                <a:tc>
                  <a:txBody>
                    <a:bodyPr/>
                    <a:lstStyle/>
                    <a:p>
                      <a:pPr>
                        <a:lnSpc>
                          <a:spcPct val="100000"/>
                        </a:lnSpc>
                      </a:pPr>
                      <a:endParaRPr sz="1200">
                        <a:latin typeface="Times New Roman"/>
                        <a:cs typeface="Times New Roman"/>
                      </a:endParaRPr>
                    </a:p>
                  </a:txBody>
                  <a:tcPr marL="0" marR="0" marT="0" marB="0">
                    <a:lnT w="9525">
                      <a:solidFill>
                        <a:srgbClr val="7A9FCD"/>
                      </a:solidFill>
                      <a:prstDash val="solid"/>
                    </a:lnT>
                    <a:solidFill>
                      <a:srgbClr val="4F81BC"/>
                    </a:solidFill>
                  </a:tcPr>
                </a:tc>
                <a:tc>
                  <a:txBody>
                    <a:bodyPr/>
                    <a:lstStyle/>
                    <a:p>
                      <a:pPr>
                        <a:lnSpc>
                          <a:spcPct val="100000"/>
                        </a:lnSpc>
                      </a:pPr>
                      <a:endParaRPr sz="1200">
                        <a:latin typeface="Times New Roman"/>
                        <a:cs typeface="Times New Roman"/>
                      </a:endParaRPr>
                    </a:p>
                  </a:txBody>
                  <a:tcPr marL="0" marR="0" marT="0" marB="0">
                    <a:lnT w="9525">
                      <a:solidFill>
                        <a:srgbClr val="7A9FCD"/>
                      </a:solidFill>
                      <a:prstDash val="solid"/>
                    </a:lnT>
                    <a:solidFill>
                      <a:srgbClr val="4F81BC"/>
                    </a:solidFill>
                  </a:tcPr>
                </a:tc>
                <a:tc>
                  <a:txBody>
                    <a:bodyPr/>
                    <a:lstStyle/>
                    <a:p>
                      <a:pPr>
                        <a:lnSpc>
                          <a:spcPct val="100000"/>
                        </a:lnSpc>
                      </a:pPr>
                      <a:endParaRPr sz="1200" dirty="0">
                        <a:latin typeface="Times New Roman"/>
                        <a:cs typeface="Times New Roman"/>
                      </a:endParaRPr>
                    </a:p>
                  </a:txBody>
                  <a:tcPr marL="0" marR="0" marT="0" marB="0">
                    <a:lnR w="9525">
                      <a:solidFill>
                        <a:srgbClr val="7A9FCD"/>
                      </a:solidFill>
                      <a:prstDash val="solid"/>
                    </a:lnR>
                    <a:lnT w="9525">
                      <a:solidFill>
                        <a:srgbClr val="7A9FCD"/>
                      </a:solidFill>
                      <a:prstDash val="solid"/>
                    </a:lnT>
                    <a:solidFill>
                      <a:srgbClr val="4F81BC"/>
                    </a:solidFill>
                  </a:tcPr>
                </a:tc>
                <a:extLst>
                  <a:ext uri="{0D108BD9-81ED-4DB2-BD59-A6C34878D82A}">
                    <a16:rowId xmlns:a16="http://schemas.microsoft.com/office/drawing/2014/main" val="10000"/>
                  </a:ext>
                </a:extLst>
              </a:tr>
              <a:tr h="29210">
                <a:tc>
                  <a:txBody>
                    <a:bodyPr/>
                    <a:lstStyle/>
                    <a:p>
                      <a:pPr marL="69850">
                        <a:lnSpc>
                          <a:spcPts val="1010"/>
                        </a:lnSpc>
                      </a:pPr>
                      <a:r>
                        <a:rPr sz="1200" b="1" dirty="0">
                          <a:solidFill>
                            <a:srgbClr val="FFFFFF"/>
                          </a:solidFill>
                          <a:latin typeface="Calibri"/>
                          <a:cs typeface="Calibri"/>
                        </a:rPr>
                        <a:t>Reading</a:t>
                      </a:r>
                      <a:endParaRPr sz="1200" dirty="0">
                        <a:latin typeface="Calibri"/>
                        <a:cs typeface="Calibri"/>
                      </a:endParaRPr>
                    </a:p>
                  </a:txBody>
                  <a:tcPr marL="0" marR="0" marT="0" marB="0">
                    <a:lnL w="9525">
                      <a:solidFill>
                        <a:srgbClr val="7A9FCD"/>
                      </a:solidFill>
                      <a:prstDash val="solid"/>
                    </a:lnL>
                    <a:solidFill>
                      <a:srgbClr val="4F81BC"/>
                    </a:solidFill>
                  </a:tcPr>
                </a:tc>
                <a:tc>
                  <a:txBody>
                    <a:bodyPr/>
                    <a:lstStyle/>
                    <a:p>
                      <a:pPr>
                        <a:lnSpc>
                          <a:spcPct val="100000"/>
                        </a:lnSpc>
                      </a:pPr>
                      <a:endParaRPr sz="1200">
                        <a:latin typeface="Times New Roman"/>
                        <a:cs typeface="Times New Roman"/>
                      </a:endParaRPr>
                    </a:p>
                  </a:txBody>
                  <a:tcPr marL="0" marR="0" marT="0" marB="0">
                    <a:solidFill>
                      <a:srgbClr val="4F81BC"/>
                    </a:solidFill>
                  </a:tcPr>
                </a:tc>
                <a:tc>
                  <a:txBody>
                    <a:bodyPr/>
                    <a:lstStyle/>
                    <a:p>
                      <a:pPr>
                        <a:lnSpc>
                          <a:spcPct val="100000"/>
                        </a:lnSpc>
                      </a:pPr>
                      <a:endParaRPr sz="1200">
                        <a:latin typeface="Times New Roman"/>
                        <a:cs typeface="Times New Roman"/>
                      </a:endParaRPr>
                    </a:p>
                  </a:txBody>
                  <a:tcPr marL="0" marR="0" marT="0" marB="0">
                    <a:solidFill>
                      <a:srgbClr val="4F81BC"/>
                    </a:solidFill>
                  </a:tcPr>
                </a:tc>
                <a:tc>
                  <a:txBody>
                    <a:bodyPr/>
                    <a:lstStyle/>
                    <a:p>
                      <a:pPr>
                        <a:lnSpc>
                          <a:spcPct val="100000"/>
                        </a:lnSpc>
                      </a:pPr>
                      <a:endParaRPr sz="1200" dirty="0">
                        <a:latin typeface="Times New Roman"/>
                        <a:cs typeface="Times New Roman"/>
                      </a:endParaRPr>
                    </a:p>
                  </a:txBody>
                  <a:tcPr marL="0" marR="0" marT="0" marB="0">
                    <a:lnR w="9525">
                      <a:solidFill>
                        <a:srgbClr val="7A9FCD"/>
                      </a:solidFill>
                      <a:prstDash val="solid"/>
                    </a:lnR>
                    <a:solidFill>
                      <a:srgbClr val="4F81BC"/>
                    </a:solidFill>
                  </a:tcPr>
                </a:tc>
                <a:extLst>
                  <a:ext uri="{0D108BD9-81ED-4DB2-BD59-A6C34878D82A}">
                    <a16:rowId xmlns:a16="http://schemas.microsoft.com/office/drawing/2014/main" val="10001"/>
                  </a:ext>
                </a:extLst>
              </a:tr>
              <a:tr h="157099">
                <a:tc>
                  <a:txBody>
                    <a:bodyPr/>
                    <a:lstStyle/>
                    <a:p>
                      <a:pPr marL="69850">
                        <a:lnSpc>
                          <a:spcPts val="1010"/>
                        </a:lnSpc>
                      </a:pPr>
                      <a:r>
                        <a:rPr sz="1200" b="1" dirty="0">
                          <a:solidFill>
                            <a:srgbClr val="FFFFFF"/>
                          </a:solidFill>
                          <a:latin typeface="Calibri"/>
                          <a:cs typeface="Calibri"/>
                        </a:rPr>
                        <a:t>Standards</a:t>
                      </a:r>
                      <a:endParaRPr sz="1200">
                        <a:latin typeface="Calibri"/>
                        <a:cs typeface="Calibri"/>
                      </a:endParaRPr>
                    </a:p>
                  </a:txBody>
                  <a:tcPr marL="0" marR="0" marT="0" marB="0">
                    <a:lnL w="9525">
                      <a:solidFill>
                        <a:srgbClr val="7A9FCD"/>
                      </a:solidFill>
                      <a:prstDash val="solid"/>
                    </a:lnL>
                    <a:solidFill>
                      <a:srgbClr val="4F81BC"/>
                    </a:solidFill>
                  </a:tcPr>
                </a:tc>
                <a:tc>
                  <a:txBody>
                    <a:bodyPr/>
                    <a:lstStyle/>
                    <a:p>
                      <a:pPr algn="ctr">
                        <a:lnSpc>
                          <a:spcPts val="1120"/>
                        </a:lnSpc>
                        <a:spcBef>
                          <a:spcPts val="15"/>
                        </a:spcBef>
                      </a:pPr>
                      <a:r>
                        <a:rPr sz="1200" b="1" spc="-5" dirty="0">
                          <a:solidFill>
                            <a:srgbClr val="FFFFFF"/>
                          </a:solidFill>
                          <a:latin typeface="Calibri"/>
                          <a:cs typeface="Calibri"/>
                        </a:rPr>
                        <a:t>No.</a:t>
                      </a:r>
                      <a:r>
                        <a:rPr sz="1200" b="1" spc="-20" dirty="0">
                          <a:solidFill>
                            <a:srgbClr val="FFFFFF"/>
                          </a:solidFill>
                          <a:latin typeface="Calibri"/>
                          <a:cs typeface="Calibri"/>
                        </a:rPr>
                        <a:t> </a:t>
                      </a:r>
                      <a:r>
                        <a:rPr sz="1200" b="1" spc="-5" dirty="0">
                          <a:solidFill>
                            <a:srgbClr val="FFFFFF"/>
                          </a:solidFill>
                          <a:latin typeface="Calibri"/>
                          <a:cs typeface="Calibri"/>
                        </a:rPr>
                        <a:t>of</a:t>
                      </a:r>
                      <a:endParaRPr sz="1200">
                        <a:latin typeface="Calibri"/>
                        <a:cs typeface="Calibri"/>
                      </a:endParaRPr>
                    </a:p>
                  </a:txBody>
                  <a:tcPr marL="0" marR="0" marT="1905" marB="0">
                    <a:solidFill>
                      <a:srgbClr val="4F81BC"/>
                    </a:solidFill>
                  </a:tcPr>
                </a:tc>
                <a:tc>
                  <a:txBody>
                    <a:bodyPr/>
                    <a:lstStyle/>
                    <a:p>
                      <a:pPr>
                        <a:lnSpc>
                          <a:spcPct val="100000"/>
                        </a:lnSpc>
                      </a:pPr>
                      <a:endParaRPr sz="1200">
                        <a:latin typeface="Times New Roman"/>
                        <a:cs typeface="Times New Roman"/>
                      </a:endParaRPr>
                    </a:p>
                  </a:txBody>
                  <a:tcPr marL="0" marR="0" marT="0" marB="0">
                    <a:solidFill>
                      <a:srgbClr val="4F81BC"/>
                    </a:solidFill>
                  </a:tcPr>
                </a:tc>
                <a:tc>
                  <a:txBody>
                    <a:bodyPr/>
                    <a:lstStyle/>
                    <a:p>
                      <a:pPr>
                        <a:lnSpc>
                          <a:spcPct val="100000"/>
                        </a:lnSpc>
                      </a:pPr>
                      <a:endParaRPr sz="1200" dirty="0">
                        <a:latin typeface="Times New Roman"/>
                        <a:cs typeface="Times New Roman"/>
                      </a:endParaRPr>
                    </a:p>
                  </a:txBody>
                  <a:tcPr marL="0" marR="0" marT="0" marB="0">
                    <a:lnR w="9525">
                      <a:solidFill>
                        <a:srgbClr val="7A9FCD"/>
                      </a:solidFill>
                      <a:prstDash val="solid"/>
                    </a:lnR>
                    <a:solidFill>
                      <a:srgbClr val="4F81BC"/>
                    </a:solidFill>
                  </a:tcPr>
                </a:tc>
                <a:extLst>
                  <a:ext uri="{0D108BD9-81ED-4DB2-BD59-A6C34878D82A}">
                    <a16:rowId xmlns:a16="http://schemas.microsoft.com/office/drawing/2014/main" val="10002"/>
                  </a:ext>
                </a:extLst>
              </a:tr>
              <a:tr h="59690">
                <a:tc>
                  <a:txBody>
                    <a:bodyPr/>
                    <a:lstStyle/>
                    <a:p>
                      <a:pPr marL="69850">
                        <a:lnSpc>
                          <a:spcPts val="940"/>
                        </a:lnSpc>
                      </a:pPr>
                      <a:r>
                        <a:rPr sz="1200" b="1" spc="-5" dirty="0">
                          <a:solidFill>
                            <a:srgbClr val="FFFFFF"/>
                          </a:solidFill>
                          <a:latin typeface="Calibri"/>
                          <a:cs typeface="Calibri"/>
                        </a:rPr>
                        <a:t>(2016)</a:t>
                      </a:r>
                      <a:endParaRPr sz="1200">
                        <a:latin typeface="Calibri"/>
                        <a:cs typeface="Calibri"/>
                      </a:endParaRPr>
                    </a:p>
                  </a:txBody>
                  <a:tcPr marL="0" marR="0" marT="0" marB="0">
                    <a:lnL w="9525">
                      <a:solidFill>
                        <a:srgbClr val="7A9FCD"/>
                      </a:solidFill>
                      <a:prstDash val="solid"/>
                    </a:lnL>
                    <a:lnB w="9525">
                      <a:solidFill>
                        <a:srgbClr val="7A9FCD"/>
                      </a:solidFill>
                      <a:prstDash val="solid"/>
                    </a:lnB>
                    <a:solidFill>
                      <a:srgbClr val="4F81BC"/>
                    </a:solidFill>
                  </a:tcPr>
                </a:tc>
                <a:tc>
                  <a:txBody>
                    <a:bodyPr/>
                    <a:lstStyle/>
                    <a:p>
                      <a:pPr algn="ctr">
                        <a:lnSpc>
                          <a:spcPts val="1085"/>
                        </a:lnSpc>
                      </a:pPr>
                      <a:r>
                        <a:rPr sz="1200" b="1" spc="-5" dirty="0">
                          <a:solidFill>
                            <a:srgbClr val="FFFFFF"/>
                          </a:solidFill>
                          <a:latin typeface="Calibri"/>
                          <a:cs typeface="Calibri"/>
                        </a:rPr>
                        <a:t>Items</a:t>
                      </a:r>
                      <a:endParaRPr sz="1200">
                        <a:latin typeface="Calibri"/>
                        <a:cs typeface="Calibri"/>
                      </a:endParaRPr>
                    </a:p>
                  </a:txBody>
                  <a:tcPr marL="0" marR="0" marT="0" marB="0">
                    <a:lnB w="9525">
                      <a:solidFill>
                        <a:srgbClr val="7A9FCD"/>
                      </a:solidFill>
                      <a:prstDash val="solid"/>
                    </a:lnB>
                    <a:solidFill>
                      <a:srgbClr val="4F81BC"/>
                    </a:solidFill>
                  </a:tcPr>
                </a:tc>
                <a:tc>
                  <a:txBody>
                    <a:bodyPr/>
                    <a:lstStyle/>
                    <a:p>
                      <a:pPr marR="128905" algn="r">
                        <a:lnSpc>
                          <a:spcPts val="1085"/>
                        </a:lnSpc>
                      </a:pPr>
                      <a:r>
                        <a:rPr sz="1200" b="1" spc="-5" dirty="0">
                          <a:solidFill>
                            <a:srgbClr val="FFFFFF"/>
                          </a:solidFill>
                          <a:latin typeface="Calibri"/>
                          <a:cs typeface="Calibri"/>
                        </a:rPr>
                        <a:t>Correct</a:t>
                      </a:r>
                      <a:endParaRPr sz="1200">
                        <a:latin typeface="Calibri"/>
                        <a:cs typeface="Calibri"/>
                      </a:endParaRPr>
                    </a:p>
                  </a:txBody>
                  <a:tcPr marL="0" marR="0" marT="0" marB="0">
                    <a:lnB w="9525">
                      <a:solidFill>
                        <a:srgbClr val="7A9FCD"/>
                      </a:solidFill>
                      <a:prstDash val="solid"/>
                    </a:lnB>
                    <a:solidFill>
                      <a:srgbClr val="4F81BC"/>
                    </a:solidFill>
                  </a:tcPr>
                </a:tc>
                <a:tc>
                  <a:txBody>
                    <a:bodyPr/>
                    <a:lstStyle/>
                    <a:p>
                      <a:pPr marL="136525">
                        <a:lnSpc>
                          <a:spcPts val="1085"/>
                        </a:lnSpc>
                      </a:pPr>
                      <a:r>
                        <a:rPr sz="1200" b="1" spc="-5" dirty="0">
                          <a:solidFill>
                            <a:srgbClr val="FFFFFF"/>
                          </a:solidFill>
                          <a:latin typeface="Calibri"/>
                          <a:cs typeface="Calibri"/>
                        </a:rPr>
                        <a:t>Content </a:t>
                      </a:r>
                      <a:r>
                        <a:rPr sz="1200" b="1" dirty="0">
                          <a:solidFill>
                            <a:srgbClr val="FFFFFF"/>
                          </a:solidFill>
                          <a:latin typeface="Calibri"/>
                          <a:cs typeface="Calibri"/>
                        </a:rPr>
                        <a:t>Standard </a:t>
                      </a:r>
                      <a:r>
                        <a:rPr sz="1200" b="1" spc="-5" dirty="0">
                          <a:solidFill>
                            <a:srgbClr val="FFFFFF"/>
                          </a:solidFill>
                          <a:latin typeface="Calibri"/>
                          <a:cs typeface="Calibri"/>
                        </a:rPr>
                        <a:t>Description</a:t>
                      </a:r>
                      <a:endParaRPr sz="1200">
                        <a:latin typeface="Calibri"/>
                        <a:cs typeface="Calibri"/>
                      </a:endParaRPr>
                    </a:p>
                  </a:txBody>
                  <a:tcPr marL="0" marR="0" marT="0" marB="0">
                    <a:lnR w="9525">
                      <a:solidFill>
                        <a:srgbClr val="7A9FCD"/>
                      </a:solidFill>
                      <a:prstDash val="solid"/>
                    </a:lnR>
                    <a:lnB w="9525">
                      <a:solidFill>
                        <a:srgbClr val="7A9FCD"/>
                      </a:solidFill>
                      <a:prstDash val="solid"/>
                    </a:lnB>
                    <a:solidFill>
                      <a:srgbClr val="4F81BC"/>
                    </a:solidFill>
                  </a:tcPr>
                </a:tc>
                <a:extLst>
                  <a:ext uri="{0D108BD9-81ED-4DB2-BD59-A6C34878D82A}">
                    <a16:rowId xmlns:a16="http://schemas.microsoft.com/office/drawing/2014/main" val="10003"/>
                  </a:ext>
                </a:extLst>
              </a:tr>
              <a:tr h="475487">
                <a:tc>
                  <a:txBody>
                    <a:bodyPr/>
                    <a:lstStyle/>
                    <a:p>
                      <a:pPr marL="69850">
                        <a:lnSpc>
                          <a:spcPct val="100000"/>
                        </a:lnSpc>
                        <a:spcBef>
                          <a:spcPts val="45"/>
                        </a:spcBef>
                      </a:pPr>
                      <a:r>
                        <a:rPr sz="1200" dirty="0">
                          <a:latin typeface="Calibri"/>
                          <a:cs typeface="Calibri"/>
                        </a:rPr>
                        <a:t>RDG2.3</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5"/>
                        </a:spcBef>
                      </a:pPr>
                      <a:r>
                        <a:rPr sz="1200" dirty="0">
                          <a:latin typeface="Calibri"/>
                          <a:cs typeface="Calibri"/>
                        </a:rPr>
                        <a:t>4</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5"/>
                        </a:spcBef>
                      </a:pPr>
                      <a:r>
                        <a:rPr sz="1200" dirty="0">
                          <a:latin typeface="Calibri"/>
                          <a:cs typeface="Calibri"/>
                        </a:rPr>
                        <a:t>50</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36525" marR="277495">
                        <a:lnSpc>
                          <a:spcPct val="102200"/>
                        </a:lnSpc>
                        <a:spcBef>
                          <a:spcPts val="15"/>
                        </a:spcBef>
                      </a:pPr>
                      <a:r>
                        <a:rPr sz="1200" dirty="0">
                          <a:latin typeface="Calibri"/>
                          <a:cs typeface="Calibri"/>
                        </a:rPr>
                        <a:t>Interpret accurately a </a:t>
                      </a:r>
                      <a:r>
                        <a:rPr sz="1200" spc="-5" dirty="0">
                          <a:latin typeface="Calibri"/>
                          <a:cs typeface="Calibri"/>
                        </a:rPr>
                        <a:t>range of general </a:t>
                      </a:r>
                      <a:r>
                        <a:rPr sz="1200" dirty="0">
                          <a:latin typeface="Calibri"/>
                          <a:cs typeface="Calibri"/>
                        </a:rPr>
                        <a:t>academic </a:t>
                      </a:r>
                      <a:r>
                        <a:rPr sz="1200" spc="-5" dirty="0">
                          <a:latin typeface="Calibri"/>
                          <a:cs typeface="Calibri"/>
                        </a:rPr>
                        <a:t>(e.g., indicate, procedure, evidence), </a:t>
                      </a:r>
                      <a:r>
                        <a:rPr sz="1200" dirty="0">
                          <a:latin typeface="Calibri"/>
                          <a:cs typeface="Calibri"/>
                        </a:rPr>
                        <a:t>technical  </a:t>
                      </a:r>
                      <a:r>
                        <a:rPr sz="1200" spc="-5" dirty="0">
                          <a:latin typeface="Calibri"/>
                          <a:cs typeface="Calibri"/>
                        </a:rPr>
                        <a:t>e.g., phlebotomist), </a:t>
                      </a:r>
                      <a:r>
                        <a:rPr sz="1200" dirty="0">
                          <a:latin typeface="Calibri"/>
                          <a:cs typeface="Calibri"/>
                        </a:rPr>
                        <a:t>and </a:t>
                      </a:r>
                      <a:r>
                        <a:rPr sz="1200" spc="-5" dirty="0">
                          <a:latin typeface="Calibri"/>
                          <a:cs typeface="Calibri"/>
                        </a:rPr>
                        <a:t>domain-specific words </a:t>
                      </a:r>
                      <a:r>
                        <a:rPr sz="1200" dirty="0">
                          <a:latin typeface="Calibri"/>
                          <a:cs typeface="Calibri"/>
                        </a:rPr>
                        <a:t>and </a:t>
                      </a:r>
                      <a:r>
                        <a:rPr sz="1200" spc="-5" dirty="0">
                          <a:latin typeface="Calibri"/>
                          <a:cs typeface="Calibri"/>
                        </a:rPr>
                        <a:t>phrases (e.g., endangered species, peace  </a:t>
                      </a:r>
                      <a:r>
                        <a:rPr sz="1200" dirty="0">
                          <a:latin typeface="Calibri"/>
                          <a:cs typeface="Calibri"/>
                        </a:rPr>
                        <a:t>treaty) </a:t>
                      </a:r>
                      <a:r>
                        <a:rPr sz="1200" spc="-5" dirty="0">
                          <a:latin typeface="Calibri"/>
                          <a:cs typeface="Calibri"/>
                        </a:rPr>
                        <a:t>in </a:t>
                      </a:r>
                      <a:r>
                        <a:rPr sz="1200" dirty="0">
                          <a:latin typeface="Calibri"/>
                          <a:cs typeface="Calibri"/>
                        </a:rPr>
                        <a:t>context.</a:t>
                      </a:r>
                      <a:endParaRPr sz="120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4"/>
                  </a:ext>
                </a:extLst>
              </a:tr>
              <a:tr h="475488">
                <a:tc>
                  <a:txBody>
                    <a:bodyPr/>
                    <a:lstStyle/>
                    <a:p>
                      <a:pPr marL="69850">
                        <a:lnSpc>
                          <a:spcPct val="100000"/>
                        </a:lnSpc>
                        <a:spcBef>
                          <a:spcPts val="45"/>
                        </a:spcBef>
                      </a:pPr>
                      <a:r>
                        <a:rPr sz="1200" dirty="0">
                          <a:latin typeface="Calibri"/>
                          <a:cs typeface="Calibri"/>
                        </a:rPr>
                        <a:t>RDG2.8</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5"/>
                        </a:spcBef>
                      </a:pPr>
                      <a:r>
                        <a:rPr sz="1200" dirty="0">
                          <a:latin typeface="Calibri"/>
                          <a:cs typeface="Calibri"/>
                        </a:rPr>
                        <a:t>0</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36525" marR="386715">
                        <a:lnSpc>
                          <a:spcPct val="102200"/>
                        </a:lnSpc>
                        <a:spcBef>
                          <a:spcPts val="15"/>
                        </a:spcBef>
                      </a:pPr>
                      <a:r>
                        <a:rPr sz="1200" dirty="0">
                          <a:latin typeface="Calibri"/>
                          <a:cs typeface="Calibri"/>
                        </a:rPr>
                        <a:t>Interpret </a:t>
                      </a:r>
                      <a:r>
                        <a:rPr sz="1200" spc="-5" dirty="0">
                          <a:latin typeface="Calibri"/>
                          <a:cs typeface="Calibri"/>
                        </a:rPr>
                        <a:t>unknown </a:t>
                      </a:r>
                      <a:r>
                        <a:rPr sz="1200" dirty="0">
                          <a:latin typeface="Calibri"/>
                          <a:cs typeface="Calibri"/>
                        </a:rPr>
                        <a:t>and multiple-meaning </a:t>
                      </a:r>
                      <a:r>
                        <a:rPr sz="1200" spc="-5" dirty="0">
                          <a:latin typeface="Calibri"/>
                          <a:cs typeface="Calibri"/>
                        </a:rPr>
                        <a:t>words </a:t>
                      </a:r>
                      <a:r>
                        <a:rPr sz="1200" dirty="0">
                          <a:latin typeface="Calibri"/>
                          <a:cs typeface="Calibri"/>
                        </a:rPr>
                        <a:t>as </a:t>
                      </a:r>
                      <a:r>
                        <a:rPr sz="1200" spc="-5" dirty="0">
                          <a:latin typeface="Calibri"/>
                          <a:cs typeface="Calibri"/>
                        </a:rPr>
                        <a:t>used in </a:t>
                      </a:r>
                      <a:r>
                        <a:rPr sz="1200" dirty="0">
                          <a:latin typeface="Calibri"/>
                          <a:cs typeface="Calibri"/>
                        </a:rPr>
                        <a:t>the text, choosing </a:t>
                      </a:r>
                      <a:r>
                        <a:rPr sz="1200" spc="-5" dirty="0">
                          <a:latin typeface="Calibri"/>
                          <a:cs typeface="Calibri"/>
                        </a:rPr>
                        <a:t>from level-  </a:t>
                      </a:r>
                      <a:r>
                        <a:rPr sz="1200" dirty="0">
                          <a:latin typeface="Calibri"/>
                          <a:cs typeface="Calibri"/>
                        </a:rPr>
                        <a:t>appropriate </a:t>
                      </a:r>
                      <a:r>
                        <a:rPr sz="1200" spc="-5" dirty="0">
                          <a:latin typeface="Calibri"/>
                          <a:cs typeface="Calibri"/>
                        </a:rPr>
                        <a:t>strategies (e.g., sentence-level, paragraph or </a:t>
                      </a:r>
                      <a:r>
                        <a:rPr sz="1200" dirty="0">
                          <a:latin typeface="Calibri"/>
                          <a:cs typeface="Calibri"/>
                        </a:rPr>
                        <a:t>complete text context, </a:t>
                      </a:r>
                      <a:r>
                        <a:rPr sz="1200" spc="-5" dirty="0">
                          <a:latin typeface="Calibri"/>
                          <a:cs typeface="Calibri"/>
                        </a:rPr>
                        <a:t>known </a:t>
                      </a:r>
                      <a:r>
                        <a:rPr sz="1200" dirty="0">
                          <a:latin typeface="Calibri"/>
                          <a:cs typeface="Calibri"/>
                        </a:rPr>
                        <a:t>affix,  </a:t>
                      </a:r>
                      <a:r>
                        <a:rPr sz="1200" spc="-5" dirty="0">
                          <a:latin typeface="Calibri"/>
                          <a:cs typeface="Calibri"/>
                        </a:rPr>
                        <a:t>root</a:t>
                      </a:r>
                      <a:r>
                        <a:rPr sz="1200" spc="-10" dirty="0">
                          <a:latin typeface="Calibri"/>
                          <a:cs typeface="Calibri"/>
                        </a:rPr>
                        <a:t> </a:t>
                      </a:r>
                      <a:r>
                        <a:rPr sz="1200" spc="-5" dirty="0">
                          <a:latin typeface="Calibri"/>
                          <a:cs typeface="Calibri"/>
                        </a:rPr>
                        <a:t>words).</a:t>
                      </a:r>
                      <a:endParaRPr sz="120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5"/>
                  </a:ext>
                </a:extLst>
              </a:tr>
              <a:tr h="173736">
                <a:tc>
                  <a:txBody>
                    <a:bodyPr/>
                    <a:lstStyle/>
                    <a:p>
                      <a:pPr marL="69850">
                        <a:lnSpc>
                          <a:spcPct val="100000"/>
                        </a:lnSpc>
                        <a:spcBef>
                          <a:spcPts val="45"/>
                        </a:spcBef>
                      </a:pPr>
                      <a:r>
                        <a:rPr sz="1200" dirty="0">
                          <a:latin typeface="Calibri"/>
                          <a:cs typeface="Calibri"/>
                        </a:rPr>
                        <a:t>RDG3.11</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5"/>
                        </a:spcBef>
                      </a:pPr>
                      <a:r>
                        <a:rPr sz="1200" dirty="0">
                          <a:latin typeface="Calibri"/>
                          <a:cs typeface="Calibri"/>
                        </a:rPr>
                        <a:t>50</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5"/>
                        </a:spcBef>
                      </a:pPr>
                      <a:r>
                        <a:rPr sz="1200" dirty="0">
                          <a:latin typeface="Calibri"/>
                          <a:cs typeface="Calibri"/>
                        </a:rPr>
                        <a:t>Identify the main </a:t>
                      </a:r>
                      <a:r>
                        <a:rPr sz="1200" spc="-5" dirty="0">
                          <a:latin typeface="Calibri"/>
                          <a:cs typeface="Calibri"/>
                        </a:rPr>
                        <a:t>idea of </a:t>
                      </a:r>
                      <a:r>
                        <a:rPr sz="1200" dirty="0">
                          <a:latin typeface="Calibri"/>
                          <a:cs typeface="Calibri"/>
                        </a:rPr>
                        <a:t>a </a:t>
                      </a:r>
                      <a:r>
                        <a:rPr sz="1200" spc="-5" dirty="0">
                          <a:latin typeface="Calibri"/>
                          <a:cs typeface="Calibri"/>
                        </a:rPr>
                        <a:t>simple </a:t>
                      </a:r>
                      <a:r>
                        <a:rPr sz="1200" dirty="0">
                          <a:latin typeface="Calibri"/>
                          <a:cs typeface="Calibri"/>
                        </a:rPr>
                        <a:t>text </a:t>
                      </a:r>
                      <a:r>
                        <a:rPr sz="1200" spc="-5" dirty="0">
                          <a:latin typeface="Calibri"/>
                          <a:cs typeface="Calibri"/>
                        </a:rPr>
                        <a:t>or </a:t>
                      </a:r>
                      <a:r>
                        <a:rPr sz="1200" dirty="0">
                          <a:latin typeface="Calibri"/>
                          <a:cs typeface="Calibri"/>
                        </a:rPr>
                        <a:t>the central </a:t>
                      </a:r>
                      <a:r>
                        <a:rPr sz="1200" spc="-5" dirty="0">
                          <a:latin typeface="Calibri"/>
                          <a:cs typeface="Calibri"/>
                        </a:rPr>
                        <a:t>ideas or </a:t>
                      </a:r>
                      <a:r>
                        <a:rPr sz="1200" dirty="0">
                          <a:latin typeface="Calibri"/>
                          <a:cs typeface="Calibri"/>
                        </a:rPr>
                        <a:t>themes </a:t>
                      </a:r>
                      <a:r>
                        <a:rPr sz="1200" spc="-5" dirty="0">
                          <a:latin typeface="Calibri"/>
                          <a:cs typeface="Calibri"/>
                        </a:rPr>
                        <a:t>of </a:t>
                      </a:r>
                      <a:r>
                        <a:rPr sz="1200" dirty="0">
                          <a:latin typeface="Calibri"/>
                          <a:cs typeface="Calibri"/>
                        </a:rPr>
                        <a:t>a complex</a:t>
                      </a:r>
                      <a:r>
                        <a:rPr sz="1200" spc="70" dirty="0">
                          <a:latin typeface="Calibri"/>
                          <a:cs typeface="Calibri"/>
                        </a:rPr>
                        <a:t> </a:t>
                      </a:r>
                      <a:r>
                        <a:rPr sz="1200" dirty="0">
                          <a:latin typeface="Calibri"/>
                          <a:cs typeface="Calibri"/>
                        </a:rPr>
                        <a:t>text.</a:t>
                      </a: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6"/>
                  </a:ext>
                </a:extLst>
              </a:tr>
              <a:tr h="173736">
                <a:tc>
                  <a:txBody>
                    <a:bodyPr/>
                    <a:lstStyle/>
                    <a:p>
                      <a:pPr marL="69850">
                        <a:lnSpc>
                          <a:spcPct val="100000"/>
                        </a:lnSpc>
                        <a:spcBef>
                          <a:spcPts val="45"/>
                        </a:spcBef>
                      </a:pPr>
                      <a:r>
                        <a:rPr sz="1200" dirty="0">
                          <a:latin typeface="Calibri"/>
                          <a:cs typeface="Calibri"/>
                        </a:rPr>
                        <a:t>RDG3.12</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12700" algn="ctr">
                        <a:lnSpc>
                          <a:spcPct val="100000"/>
                        </a:lnSpc>
                        <a:spcBef>
                          <a:spcPts val="45"/>
                        </a:spcBef>
                      </a:pPr>
                      <a:r>
                        <a:rPr sz="1200" dirty="0">
                          <a:latin typeface="Calibri"/>
                          <a:cs typeface="Calibri"/>
                        </a:rPr>
                        <a:t>13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5"/>
                        </a:spcBef>
                      </a:pPr>
                      <a:r>
                        <a:rPr sz="1200" dirty="0">
                          <a:latin typeface="Calibri"/>
                          <a:cs typeface="Calibri"/>
                        </a:rPr>
                        <a:t>38</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5"/>
                        </a:spcBef>
                      </a:pPr>
                      <a:r>
                        <a:rPr sz="1200" dirty="0">
                          <a:latin typeface="Calibri"/>
                          <a:cs typeface="Calibri"/>
                        </a:rPr>
                        <a:t>Identify the </a:t>
                      </a:r>
                      <a:r>
                        <a:rPr sz="1200" spc="-5" dirty="0">
                          <a:latin typeface="Calibri"/>
                          <a:cs typeface="Calibri"/>
                        </a:rPr>
                        <a:t>key details </a:t>
                      </a:r>
                      <a:r>
                        <a:rPr sz="1200" dirty="0">
                          <a:latin typeface="Calibri"/>
                          <a:cs typeface="Calibri"/>
                        </a:rPr>
                        <a:t>and cite </a:t>
                      </a:r>
                      <a:r>
                        <a:rPr sz="1200" spc="-5" dirty="0">
                          <a:latin typeface="Calibri"/>
                          <a:cs typeface="Calibri"/>
                        </a:rPr>
                        <a:t>evidence from </a:t>
                      </a:r>
                      <a:r>
                        <a:rPr sz="1200" dirty="0">
                          <a:latin typeface="Calibri"/>
                          <a:cs typeface="Calibri"/>
                        </a:rPr>
                        <a:t>a</a:t>
                      </a:r>
                      <a:r>
                        <a:rPr sz="1200" spc="15" dirty="0">
                          <a:latin typeface="Calibri"/>
                          <a:cs typeface="Calibri"/>
                        </a:rPr>
                        <a:t> </a:t>
                      </a:r>
                      <a:r>
                        <a:rPr sz="1200" dirty="0">
                          <a:latin typeface="Calibri"/>
                          <a:cs typeface="Calibri"/>
                        </a:rPr>
                        <a:t>text.</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7"/>
                  </a:ext>
                </a:extLst>
              </a:tr>
              <a:tr h="173736">
                <a:tc>
                  <a:txBody>
                    <a:bodyPr/>
                    <a:lstStyle/>
                    <a:p>
                      <a:pPr marL="69850">
                        <a:lnSpc>
                          <a:spcPct val="100000"/>
                        </a:lnSpc>
                        <a:spcBef>
                          <a:spcPts val="40"/>
                        </a:spcBef>
                      </a:pPr>
                      <a:r>
                        <a:rPr sz="1200" dirty="0">
                          <a:latin typeface="Calibri"/>
                          <a:cs typeface="Calibri"/>
                        </a:rPr>
                        <a:t>RDG3.14</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0"/>
                        </a:spcBef>
                      </a:pPr>
                      <a:r>
                        <a:rPr sz="1200" dirty="0">
                          <a:latin typeface="Calibri"/>
                          <a:cs typeface="Calibri"/>
                        </a:rPr>
                        <a:t>3</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0"/>
                        </a:spcBef>
                      </a:pPr>
                      <a:r>
                        <a:rPr sz="1200" dirty="0">
                          <a:latin typeface="Calibri"/>
                          <a:cs typeface="Calibri"/>
                        </a:rPr>
                        <a:t>100</a:t>
                      </a:r>
                      <a:r>
                        <a:rPr sz="1200" spc="-9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0"/>
                        </a:spcBef>
                      </a:pPr>
                      <a:r>
                        <a:rPr sz="1200" dirty="0">
                          <a:latin typeface="Calibri"/>
                          <a:cs typeface="Calibri"/>
                        </a:rPr>
                        <a:t>Identify the author’s </a:t>
                      </a:r>
                      <a:r>
                        <a:rPr sz="1200" spc="-5" dirty="0">
                          <a:latin typeface="Calibri"/>
                          <a:cs typeface="Calibri"/>
                        </a:rPr>
                        <a:t>purpose including what </a:t>
                      </a:r>
                      <a:r>
                        <a:rPr sz="1200" dirty="0">
                          <a:latin typeface="Calibri"/>
                          <a:cs typeface="Calibri"/>
                        </a:rPr>
                        <a:t>the author </a:t>
                      </a:r>
                      <a:r>
                        <a:rPr sz="1200" spc="-5" dirty="0">
                          <a:latin typeface="Calibri"/>
                          <a:cs typeface="Calibri"/>
                        </a:rPr>
                        <a:t>wants </a:t>
                      </a:r>
                      <a:r>
                        <a:rPr sz="1200" dirty="0">
                          <a:latin typeface="Calibri"/>
                          <a:cs typeface="Calibri"/>
                        </a:rPr>
                        <a:t>to answer, </a:t>
                      </a:r>
                      <a:r>
                        <a:rPr sz="1200" spc="-5" dirty="0">
                          <a:latin typeface="Calibri"/>
                          <a:cs typeface="Calibri"/>
                        </a:rPr>
                        <a:t>explain or</a:t>
                      </a:r>
                      <a:r>
                        <a:rPr sz="1200" spc="60" dirty="0">
                          <a:latin typeface="Calibri"/>
                          <a:cs typeface="Calibri"/>
                        </a:rPr>
                        <a:t> </a:t>
                      </a:r>
                      <a:r>
                        <a:rPr sz="1200" spc="-5" dirty="0">
                          <a:latin typeface="Calibri"/>
                          <a:cs typeface="Calibri"/>
                        </a:rPr>
                        <a:t>describe.</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8"/>
                  </a:ext>
                </a:extLst>
              </a:tr>
              <a:tr h="329184">
                <a:tc>
                  <a:txBody>
                    <a:bodyPr/>
                    <a:lstStyle/>
                    <a:p>
                      <a:pPr marL="69850">
                        <a:lnSpc>
                          <a:spcPct val="100000"/>
                        </a:lnSpc>
                        <a:spcBef>
                          <a:spcPts val="40"/>
                        </a:spcBef>
                      </a:pPr>
                      <a:r>
                        <a:rPr sz="1200" dirty="0">
                          <a:latin typeface="Calibri"/>
                          <a:cs typeface="Calibri"/>
                        </a:rPr>
                        <a:t>RDG4.3</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0"/>
                        </a:spcBef>
                      </a:pPr>
                      <a:r>
                        <a:rPr sz="1200" dirty="0">
                          <a:latin typeface="Calibri"/>
                          <a:cs typeface="Calibri"/>
                        </a:rPr>
                        <a:t>100</a:t>
                      </a:r>
                      <a:r>
                        <a:rPr sz="1200" spc="-9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36525" marR="304165">
                        <a:lnSpc>
                          <a:spcPct val="102200"/>
                        </a:lnSpc>
                        <a:spcBef>
                          <a:spcPts val="15"/>
                        </a:spcBef>
                      </a:pPr>
                      <a:r>
                        <a:rPr sz="1200" spc="-5" dirty="0">
                          <a:latin typeface="Calibri"/>
                          <a:cs typeface="Calibri"/>
                        </a:rPr>
                        <a:t>Determine what </a:t>
                      </a:r>
                      <a:r>
                        <a:rPr sz="1200" dirty="0">
                          <a:latin typeface="Calibri"/>
                          <a:cs typeface="Calibri"/>
                        </a:rPr>
                        <a:t>a text </a:t>
                      </a:r>
                      <a:r>
                        <a:rPr sz="1200" spc="-5" dirty="0">
                          <a:latin typeface="Calibri"/>
                          <a:cs typeface="Calibri"/>
                        </a:rPr>
                        <a:t>says implicitly (e.g., </a:t>
                      </a:r>
                      <a:r>
                        <a:rPr sz="1200" dirty="0">
                          <a:latin typeface="Calibri"/>
                          <a:cs typeface="Calibri"/>
                        </a:rPr>
                        <a:t>make </a:t>
                      </a:r>
                      <a:r>
                        <a:rPr sz="1200" spc="-5" dirty="0">
                          <a:latin typeface="Calibri"/>
                          <a:cs typeface="Calibri"/>
                        </a:rPr>
                        <a:t>inferences, draw </a:t>
                      </a:r>
                      <a:r>
                        <a:rPr sz="1200" dirty="0">
                          <a:latin typeface="Calibri"/>
                          <a:cs typeface="Calibri"/>
                        </a:rPr>
                        <a:t>conclusions) and cite textual  </a:t>
                      </a:r>
                      <a:r>
                        <a:rPr sz="1200" spc="-5" dirty="0">
                          <a:latin typeface="Calibri"/>
                          <a:cs typeface="Calibri"/>
                        </a:rPr>
                        <a:t>evidence.</a:t>
                      </a:r>
                      <a:endParaRPr sz="120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9"/>
                  </a:ext>
                </a:extLst>
              </a:tr>
              <a:tr h="329183">
                <a:tc>
                  <a:txBody>
                    <a:bodyPr/>
                    <a:lstStyle/>
                    <a:p>
                      <a:pPr marL="69850">
                        <a:lnSpc>
                          <a:spcPct val="100000"/>
                        </a:lnSpc>
                        <a:spcBef>
                          <a:spcPts val="45"/>
                        </a:spcBef>
                      </a:pPr>
                      <a:r>
                        <a:rPr sz="1200" dirty="0">
                          <a:latin typeface="Calibri"/>
                          <a:cs typeface="Calibri"/>
                        </a:rPr>
                        <a:t>RDG4.4</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5"/>
                        </a:spcBef>
                      </a:pPr>
                      <a:r>
                        <a:rPr sz="1200" dirty="0">
                          <a:latin typeface="Calibri"/>
                          <a:cs typeface="Calibri"/>
                        </a:rPr>
                        <a:t>7</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5"/>
                        </a:spcBef>
                      </a:pPr>
                      <a:r>
                        <a:rPr sz="1200" dirty="0">
                          <a:latin typeface="Calibri"/>
                          <a:cs typeface="Calibri"/>
                        </a:rPr>
                        <a:t>43</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36525" marR="380365">
                        <a:lnSpc>
                          <a:spcPct val="102200"/>
                        </a:lnSpc>
                        <a:spcBef>
                          <a:spcPts val="15"/>
                        </a:spcBef>
                      </a:pPr>
                      <a:r>
                        <a:rPr sz="1200" spc="-5" dirty="0">
                          <a:latin typeface="Calibri"/>
                          <a:cs typeface="Calibri"/>
                        </a:rPr>
                        <a:t>Analyze how </a:t>
                      </a:r>
                      <a:r>
                        <a:rPr sz="1200" dirty="0">
                          <a:latin typeface="Calibri"/>
                          <a:cs typeface="Calibri"/>
                        </a:rPr>
                        <a:t>and </a:t>
                      </a:r>
                      <a:r>
                        <a:rPr sz="1200" spc="-5" dirty="0">
                          <a:latin typeface="Calibri"/>
                          <a:cs typeface="Calibri"/>
                        </a:rPr>
                        <a:t>why individuals, events, </a:t>
                      </a:r>
                      <a:r>
                        <a:rPr sz="1200" dirty="0">
                          <a:latin typeface="Calibri"/>
                          <a:cs typeface="Calibri"/>
                        </a:rPr>
                        <a:t>and </a:t>
                      </a:r>
                      <a:r>
                        <a:rPr sz="1200" spc="-5" dirty="0">
                          <a:latin typeface="Calibri"/>
                          <a:cs typeface="Calibri"/>
                        </a:rPr>
                        <a:t>ideas develop </a:t>
                      </a:r>
                      <a:r>
                        <a:rPr sz="1200" dirty="0">
                          <a:latin typeface="Calibri"/>
                          <a:cs typeface="Calibri"/>
                        </a:rPr>
                        <a:t>and </a:t>
                      </a:r>
                      <a:r>
                        <a:rPr sz="1200" spc="-5" dirty="0">
                          <a:latin typeface="Calibri"/>
                          <a:cs typeface="Calibri"/>
                        </a:rPr>
                        <a:t>interact over </a:t>
                      </a:r>
                      <a:r>
                        <a:rPr sz="1200" dirty="0">
                          <a:latin typeface="Calibri"/>
                          <a:cs typeface="Calibri"/>
                        </a:rPr>
                        <a:t>the course </a:t>
                      </a:r>
                      <a:r>
                        <a:rPr sz="1200" spc="-5" dirty="0">
                          <a:latin typeface="Calibri"/>
                          <a:cs typeface="Calibri"/>
                        </a:rPr>
                        <a:t>of </a:t>
                      </a:r>
                      <a:r>
                        <a:rPr sz="1200" dirty="0">
                          <a:latin typeface="Calibri"/>
                          <a:cs typeface="Calibri"/>
                        </a:rPr>
                        <a:t>a  text, </a:t>
                      </a:r>
                      <a:r>
                        <a:rPr sz="1200" spc="-5" dirty="0">
                          <a:latin typeface="Calibri"/>
                          <a:cs typeface="Calibri"/>
                        </a:rPr>
                        <a:t>including </a:t>
                      </a:r>
                      <a:r>
                        <a:rPr sz="1200" dirty="0">
                          <a:latin typeface="Calibri"/>
                          <a:cs typeface="Calibri"/>
                        </a:rPr>
                        <a:t>time, cause/ </a:t>
                      </a:r>
                      <a:r>
                        <a:rPr sz="1200" spc="-5" dirty="0">
                          <a:latin typeface="Calibri"/>
                          <a:cs typeface="Calibri"/>
                        </a:rPr>
                        <a:t>effect, sequence (e.g., following </a:t>
                      </a:r>
                      <a:r>
                        <a:rPr sz="1200" dirty="0">
                          <a:latin typeface="Calibri"/>
                          <a:cs typeface="Calibri"/>
                        </a:rPr>
                        <a:t>multi-step</a:t>
                      </a:r>
                      <a:r>
                        <a:rPr sz="1200" spc="45" dirty="0">
                          <a:latin typeface="Calibri"/>
                          <a:cs typeface="Calibri"/>
                        </a:rPr>
                        <a:t> </a:t>
                      </a:r>
                      <a:r>
                        <a:rPr sz="1200" spc="-5" dirty="0">
                          <a:latin typeface="Calibri"/>
                          <a:cs typeface="Calibri"/>
                        </a:rPr>
                        <a:t>directions).</a:t>
                      </a:r>
                      <a:endParaRPr sz="120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0"/>
                  </a:ext>
                </a:extLst>
              </a:tr>
              <a:tr h="475488">
                <a:tc>
                  <a:txBody>
                    <a:bodyPr/>
                    <a:lstStyle/>
                    <a:p>
                      <a:pPr marL="69850">
                        <a:lnSpc>
                          <a:spcPct val="100000"/>
                        </a:lnSpc>
                        <a:spcBef>
                          <a:spcPts val="40"/>
                        </a:spcBef>
                      </a:pPr>
                      <a:r>
                        <a:rPr sz="1200" dirty="0">
                          <a:latin typeface="Calibri"/>
                          <a:cs typeface="Calibri"/>
                        </a:rPr>
                        <a:t>RDG4.6</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0"/>
                        </a:spcBef>
                      </a:pPr>
                      <a:r>
                        <a:rPr sz="1200" dirty="0">
                          <a:latin typeface="Calibri"/>
                          <a:cs typeface="Calibri"/>
                        </a:rPr>
                        <a:t>1</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0"/>
                        </a:spcBef>
                      </a:pPr>
                      <a:r>
                        <a:rPr sz="1200" dirty="0">
                          <a:latin typeface="Calibri"/>
                          <a:cs typeface="Calibri"/>
                        </a:rPr>
                        <a:t>0</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36525" marR="292735">
                        <a:lnSpc>
                          <a:spcPct val="102200"/>
                        </a:lnSpc>
                        <a:spcBef>
                          <a:spcPts val="15"/>
                        </a:spcBef>
                      </a:pPr>
                      <a:r>
                        <a:rPr sz="1200" spc="-5" dirty="0">
                          <a:latin typeface="Calibri"/>
                          <a:cs typeface="Calibri"/>
                        </a:rPr>
                        <a:t>Analyze how </a:t>
                      </a:r>
                      <a:r>
                        <a:rPr sz="1200" dirty="0">
                          <a:latin typeface="Calibri"/>
                          <a:cs typeface="Calibri"/>
                        </a:rPr>
                        <a:t>the author’s </a:t>
                      </a:r>
                      <a:r>
                        <a:rPr sz="1200" spc="-5" dirty="0">
                          <a:latin typeface="Calibri"/>
                          <a:cs typeface="Calibri"/>
                        </a:rPr>
                        <a:t>purpose, point of view, opinion, register, </a:t>
                      </a:r>
                      <a:r>
                        <a:rPr sz="1200" dirty="0">
                          <a:latin typeface="Calibri"/>
                          <a:cs typeface="Calibri"/>
                        </a:rPr>
                        <a:t>tone and </a:t>
                      </a:r>
                      <a:r>
                        <a:rPr sz="1200" spc="-5" dirty="0">
                          <a:latin typeface="Calibri"/>
                          <a:cs typeface="Calibri"/>
                        </a:rPr>
                        <a:t>voice, including  political or </a:t>
                      </a:r>
                      <a:r>
                        <a:rPr sz="1200" dirty="0">
                          <a:latin typeface="Calibri"/>
                          <a:cs typeface="Calibri"/>
                        </a:rPr>
                        <a:t>cultural </a:t>
                      </a:r>
                      <a:r>
                        <a:rPr sz="1200" spc="-5" dirty="0">
                          <a:latin typeface="Calibri"/>
                          <a:cs typeface="Calibri"/>
                        </a:rPr>
                        <a:t>perspective, shape </a:t>
                      </a:r>
                      <a:r>
                        <a:rPr sz="1200" dirty="0">
                          <a:latin typeface="Calibri"/>
                          <a:cs typeface="Calibri"/>
                        </a:rPr>
                        <a:t>the content and </a:t>
                      </a:r>
                      <a:r>
                        <a:rPr sz="1200" spc="-5" dirty="0">
                          <a:latin typeface="Calibri"/>
                          <a:cs typeface="Calibri"/>
                        </a:rPr>
                        <a:t>style of </a:t>
                      </a:r>
                      <a:r>
                        <a:rPr sz="1200" dirty="0">
                          <a:latin typeface="Calibri"/>
                          <a:cs typeface="Calibri"/>
                        </a:rPr>
                        <a:t>a text </a:t>
                      </a:r>
                      <a:r>
                        <a:rPr sz="1200" spc="-5" dirty="0">
                          <a:latin typeface="Calibri"/>
                          <a:cs typeface="Calibri"/>
                        </a:rPr>
                        <a:t>for its intended </a:t>
                      </a:r>
                      <a:r>
                        <a:rPr sz="1200" dirty="0">
                          <a:latin typeface="Calibri"/>
                          <a:cs typeface="Calibri"/>
                        </a:rPr>
                        <a:t>audience.  </a:t>
                      </a:r>
                      <a:r>
                        <a:rPr sz="1200" spc="-5" dirty="0">
                          <a:latin typeface="Calibri"/>
                          <a:cs typeface="Calibri"/>
                        </a:rPr>
                        <a:t>Distinguish own point of view, including personal experience, from </a:t>
                      </a:r>
                      <a:r>
                        <a:rPr sz="1200" dirty="0">
                          <a:latin typeface="Calibri"/>
                          <a:cs typeface="Calibri"/>
                        </a:rPr>
                        <a:t>the author’s </a:t>
                      </a:r>
                      <a:r>
                        <a:rPr sz="1200" spc="-5" dirty="0">
                          <a:latin typeface="Calibri"/>
                          <a:cs typeface="Calibri"/>
                        </a:rPr>
                        <a:t>point of</a:t>
                      </a:r>
                      <a:r>
                        <a:rPr sz="1200" spc="145" dirty="0">
                          <a:latin typeface="Calibri"/>
                          <a:cs typeface="Calibri"/>
                        </a:rPr>
                        <a:t> </a:t>
                      </a:r>
                      <a:r>
                        <a:rPr sz="1200" spc="-5" dirty="0">
                          <a:latin typeface="Calibri"/>
                          <a:cs typeface="Calibri"/>
                        </a:rPr>
                        <a:t>view.</a:t>
                      </a:r>
                      <a:endParaRPr sz="120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1"/>
                  </a:ext>
                </a:extLst>
              </a:tr>
              <a:tr h="475488">
                <a:tc>
                  <a:txBody>
                    <a:bodyPr/>
                    <a:lstStyle/>
                    <a:p>
                      <a:pPr marL="69850">
                        <a:lnSpc>
                          <a:spcPct val="100000"/>
                        </a:lnSpc>
                        <a:spcBef>
                          <a:spcPts val="40"/>
                        </a:spcBef>
                      </a:pPr>
                      <a:r>
                        <a:rPr sz="1200" dirty="0">
                          <a:latin typeface="Calibri"/>
                          <a:cs typeface="Calibri"/>
                        </a:rPr>
                        <a:t>RDG4.7</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0"/>
                        </a:spcBef>
                      </a:pPr>
                      <a:r>
                        <a:rPr sz="1200" dirty="0">
                          <a:latin typeface="Calibri"/>
                          <a:cs typeface="Calibri"/>
                        </a:rPr>
                        <a:t>50</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36525" marR="289560" algn="just">
                        <a:lnSpc>
                          <a:spcPct val="102200"/>
                        </a:lnSpc>
                        <a:spcBef>
                          <a:spcPts val="15"/>
                        </a:spcBef>
                      </a:pPr>
                      <a:r>
                        <a:rPr sz="1200" spc="-5" dirty="0">
                          <a:latin typeface="Calibri"/>
                          <a:cs typeface="Calibri"/>
                        </a:rPr>
                        <a:t>Explain, delineate, </a:t>
                      </a:r>
                      <a:r>
                        <a:rPr sz="1200" dirty="0">
                          <a:latin typeface="Calibri"/>
                          <a:cs typeface="Calibri"/>
                        </a:rPr>
                        <a:t>analyze, and </a:t>
                      </a:r>
                      <a:r>
                        <a:rPr sz="1200" spc="-5" dirty="0">
                          <a:latin typeface="Calibri"/>
                          <a:cs typeface="Calibri"/>
                        </a:rPr>
                        <a:t>evaluate </a:t>
                      </a:r>
                      <a:r>
                        <a:rPr sz="1200" dirty="0">
                          <a:latin typeface="Calibri"/>
                          <a:cs typeface="Calibri"/>
                        </a:rPr>
                        <a:t>the truthfulness, </a:t>
                      </a:r>
                      <a:r>
                        <a:rPr sz="1200" spc="-5" dirty="0">
                          <a:latin typeface="Calibri"/>
                          <a:cs typeface="Calibri"/>
                        </a:rPr>
                        <a:t>validity, relevance, </a:t>
                      </a:r>
                      <a:r>
                        <a:rPr sz="1200" dirty="0">
                          <a:latin typeface="Calibri"/>
                          <a:cs typeface="Calibri"/>
                        </a:rPr>
                        <a:t>and </a:t>
                      </a:r>
                      <a:r>
                        <a:rPr sz="1200" spc="-5" dirty="0">
                          <a:latin typeface="Calibri"/>
                          <a:cs typeface="Calibri"/>
                        </a:rPr>
                        <a:t>sufficiency of  </a:t>
                      </a:r>
                      <a:r>
                        <a:rPr sz="1200" dirty="0">
                          <a:latin typeface="Calibri"/>
                          <a:cs typeface="Calibri"/>
                        </a:rPr>
                        <a:t>arguments, </a:t>
                      </a:r>
                      <a:r>
                        <a:rPr sz="1200" spc="-5" dirty="0">
                          <a:latin typeface="Calibri"/>
                          <a:cs typeface="Calibri"/>
                        </a:rPr>
                        <a:t>specific </a:t>
                      </a:r>
                      <a:r>
                        <a:rPr sz="1200" dirty="0">
                          <a:latin typeface="Calibri"/>
                          <a:cs typeface="Calibri"/>
                        </a:rPr>
                        <a:t>claims and </a:t>
                      </a:r>
                      <a:r>
                        <a:rPr sz="1200" spc="-5" dirty="0">
                          <a:latin typeface="Calibri"/>
                          <a:cs typeface="Calibri"/>
                        </a:rPr>
                        <a:t>supporting evidence in expository, </a:t>
                      </a:r>
                      <a:r>
                        <a:rPr sz="1200" dirty="0">
                          <a:latin typeface="Calibri"/>
                          <a:cs typeface="Calibri"/>
                        </a:rPr>
                        <a:t>academic </a:t>
                      </a:r>
                      <a:r>
                        <a:rPr sz="1200" spc="-5" dirty="0">
                          <a:latin typeface="Calibri"/>
                          <a:cs typeface="Calibri"/>
                        </a:rPr>
                        <a:t>or non-fiction </a:t>
                      </a:r>
                      <a:r>
                        <a:rPr sz="1200" dirty="0">
                          <a:latin typeface="Calibri"/>
                          <a:cs typeface="Calibri"/>
                        </a:rPr>
                        <a:t>text,  </a:t>
                      </a:r>
                      <a:r>
                        <a:rPr sz="1200" spc="-5" dirty="0">
                          <a:latin typeface="Calibri"/>
                          <a:cs typeface="Calibri"/>
                        </a:rPr>
                        <a:t>including differentiating fact from opinion (e.g., </a:t>
                      </a:r>
                      <a:r>
                        <a:rPr sz="1200" dirty="0">
                          <a:latin typeface="Calibri"/>
                          <a:cs typeface="Calibri"/>
                        </a:rPr>
                        <a:t>advertising claims, </a:t>
                      </a:r>
                      <a:r>
                        <a:rPr sz="1200" spc="-5" dirty="0">
                          <a:latin typeface="Calibri"/>
                          <a:cs typeface="Calibri"/>
                        </a:rPr>
                        <a:t>news </a:t>
                      </a:r>
                      <a:r>
                        <a:rPr sz="1200" dirty="0">
                          <a:latin typeface="Calibri"/>
                          <a:cs typeface="Calibri"/>
                        </a:rPr>
                        <a:t>articles, case</a:t>
                      </a:r>
                      <a:r>
                        <a:rPr sz="1200" spc="130" dirty="0">
                          <a:latin typeface="Calibri"/>
                          <a:cs typeface="Calibri"/>
                        </a:rPr>
                        <a:t> </a:t>
                      </a:r>
                      <a:r>
                        <a:rPr sz="1200" spc="-5" dirty="0">
                          <a:latin typeface="Calibri"/>
                          <a:cs typeface="Calibri"/>
                        </a:rPr>
                        <a:t>studies).</a:t>
                      </a:r>
                      <a:endParaRPr sz="120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2"/>
                  </a:ext>
                </a:extLst>
              </a:tr>
              <a:tr h="475488">
                <a:tc>
                  <a:txBody>
                    <a:bodyPr/>
                    <a:lstStyle/>
                    <a:p>
                      <a:pPr marL="69850">
                        <a:lnSpc>
                          <a:spcPct val="100000"/>
                        </a:lnSpc>
                        <a:spcBef>
                          <a:spcPts val="40"/>
                        </a:spcBef>
                      </a:pPr>
                      <a:r>
                        <a:rPr sz="1200" dirty="0">
                          <a:latin typeface="Calibri"/>
                          <a:cs typeface="Calibri"/>
                        </a:rPr>
                        <a:t>RDG4.8</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0"/>
                        </a:spcBef>
                      </a:pPr>
                      <a:r>
                        <a:rPr sz="1200" dirty="0">
                          <a:latin typeface="Calibri"/>
                          <a:cs typeface="Calibri"/>
                        </a:rPr>
                        <a:t>3</a:t>
                      </a: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0"/>
                        </a:spcBef>
                      </a:pPr>
                      <a:r>
                        <a:rPr sz="1200" dirty="0">
                          <a:latin typeface="Calibri"/>
                          <a:cs typeface="Calibri"/>
                        </a:rPr>
                        <a:t>67</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36525" marR="339725" algn="just">
                        <a:lnSpc>
                          <a:spcPct val="102200"/>
                        </a:lnSpc>
                        <a:spcBef>
                          <a:spcPts val="15"/>
                        </a:spcBef>
                      </a:pPr>
                      <a:r>
                        <a:rPr sz="1200" dirty="0">
                          <a:latin typeface="Calibri"/>
                          <a:cs typeface="Calibri"/>
                        </a:rPr>
                        <a:t>Integrate and analyze </a:t>
                      </a:r>
                      <a:r>
                        <a:rPr sz="1200" spc="-5" dirty="0">
                          <a:latin typeface="Calibri"/>
                          <a:cs typeface="Calibri"/>
                        </a:rPr>
                        <a:t>how </a:t>
                      </a:r>
                      <a:r>
                        <a:rPr sz="1200" dirty="0">
                          <a:latin typeface="Calibri"/>
                          <a:cs typeface="Calibri"/>
                        </a:rPr>
                        <a:t>two </a:t>
                      </a:r>
                      <a:r>
                        <a:rPr sz="1200" spc="-5" dirty="0">
                          <a:latin typeface="Calibri"/>
                          <a:cs typeface="Calibri"/>
                        </a:rPr>
                        <a:t>or </a:t>
                      </a:r>
                      <a:r>
                        <a:rPr sz="1200" dirty="0">
                          <a:latin typeface="Calibri"/>
                          <a:cs typeface="Calibri"/>
                        </a:rPr>
                        <a:t>more texts address </a:t>
                      </a:r>
                      <a:r>
                        <a:rPr sz="1200" spc="-5" dirty="0">
                          <a:latin typeface="Calibri"/>
                          <a:cs typeface="Calibri"/>
                        </a:rPr>
                        <a:t>similar or </a:t>
                      </a:r>
                      <a:r>
                        <a:rPr sz="1200" dirty="0">
                          <a:latin typeface="Calibri"/>
                          <a:cs typeface="Calibri"/>
                        </a:rPr>
                        <a:t>conflicting themes </a:t>
                      </a:r>
                      <a:r>
                        <a:rPr sz="1200" spc="-5" dirty="0">
                          <a:latin typeface="Calibri"/>
                          <a:cs typeface="Calibri"/>
                        </a:rPr>
                        <a:t>or </a:t>
                      </a:r>
                      <a:r>
                        <a:rPr sz="1200" dirty="0">
                          <a:latin typeface="Calibri"/>
                          <a:cs typeface="Calibri"/>
                        </a:rPr>
                        <a:t>topics </a:t>
                      </a:r>
                      <a:r>
                        <a:rPr sz="1200" spc="-5" dirty="0">
                          <a:latin typeface="Calibri"/>
                          <a:cs typeface="Calibri"/>
                        </a:rPr>
                        <a:t>in  order </a:t>
                      </a:r>
                      <a:r>
                        <a:rPr sz="1200" dirty="0">
                          <a:latin typeface="Calibri"/>
                          <a:cs typeface="Calibri"/>
                        </a:rPr>
                        <a:t>to </a:t>
                      </a:r>
                      <a:r>
                        <a:rPr sz="1200" spc="-5" dirty="0">
                          <a:latin typeface="Calibri"/>
                          <a:cs typeface="Calibri"/>
                        </a:rPr>
                        <a:t>build knowledge, </a:t>
                      </a:r>
                      <a:r>
                        <a:rPr sz="1200" dirty="0">
                          <a:latin typeface="Calibri"/>
                          <a:cs typeface="Calibri"/>
                        </a:rPr>
                        <a:t>compare </a:t>
                      </a:r>
                      <a:r>
                        <a:rPr sz="1200" spc="-5" dirty="0">
                          <a:latin typeface="Calibri"/>
                          <a:cs typeface="Calibri"/>
                        </a:rPr>
                        <a:t>or </a:t>
                      </a:r>
                      <a:r>
                        <a:rPr sz="1200" dirty="0">
                          <a:latin typeface="Calibri"/>
                          <a:cs typeface="Calibri"/>
                        </a:rPr>
                        <a:t>contrast the approaches the author(s) takes, </a:t>
                      </a:r>
                      <a:r>
                        <a:rPr sz="1200" spc="-5" dirty="0">
                          <a:latin typeface="Calibri"/>
                          <a:cs typeface="Calibri"/>
                        </a:rPr>
                        <a:t>or identify  where </a:t>
                      </a:r>
                      <a:r>
                        <a:rPr sz="1200" dirty="0">
                          <a:latin typeface="Calibri"/>
                          <a:cs typeface="Calibri"/>
                        </a:rPr>
                        <a:t>the texts agree </a:t>
                      </a:r>
                      <a:r>
                        <a:rPr sz="1200" spc="-5" dirty="0">
                          <a:latin typeface="Calibri"/>
                          <a:cs typeface="Calibri"/>
                        </a:rPr>
                        <a:t>or disagree </a:t>
                      </a:r>
                      <a:r>
                        <a:rPr sz="1200" dirty="0">
                          <a:latin typeface="Calibri"/>
                          <a:cs typeface="Calibri"/>
                        </a:rPr>
                        <a:t>on matters </a:t>
                      </a:r>
                      <a:r>
                        <a:rPr sz="1200" spc="-5" dirty="0">
                          <a:latin typeface="Calibri"/>
                          <a:cs typeface="Calibri"/>
                        </a:rPr>
                        <a:t>of fact or</a:t>
                      </a:r>
                      <a:r>
                        <a:rPr sz="1200" spc="30" dirty="0">
                          <a:latin typeface="Calibri"/>
                          <a:cs typeface="Calibri"/>
                        </a:rPr>
                        <a:t> </a:t>
                      </a:r>
                      <a:r>
                        <a:rPr sz="1200" spc="-5" dirty="0">
                          <a:latin typeface="Calibri"/>
                          <a:cs typeface="Calibri"/>
                        </a:rPr>
                        <a:t>interpretation.</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3"/>
                  </a:ext>
                </a:extLst>
              </a:tr>
            </a:tbl>
          </a:graphicData>
        </a:graphic>
      </p:graphicFrame>
      <p:sp>
        <p:nvSpPr>
          <p:cNvPr id="15" name="object 2"/>
          <p:cNvSpPr txBox="1"/>
          <p:nvPr/>
        </p:nvSpPr>
        <p:spPr>
          <a:xfrm>
            <a:off x="343916" y="422656"/>
            <a:ext cx="1175957" cy="444352"/>
          </a:xfrm>
          <a:prstGeom prst="rect">
            <a:avLst/>
          </a:prstGeom>
        </p:spPr>
        <p:txBody>
          <a:bodyPr vert="horz" wrap="square" lIns="0" tIns="13335" rIns="0" bIns="0" rtlCol="0">
            <a:spAutoFit/>
          </a:bodyPr>
          <a:lstStyle/>
          <a:p>
            <a:pPr marL="12700">
              <a:lnSpc>
                <a:spcPct val="100000"/>
              </a:lnSpc>
              <a:spcBef>
                <a:spcPts val="105"/>
              </a:spcBef>
            </a:pPr>
            <a:r>
              <a:rPr sz="1400" dirty="0" smtClean="0">
                <a:latin typeface="Calibri"/>
                <a:cs typeface="Calibri"/>
              </a:rPr>
              <a:t>0</a:t>
            </a:r>
            <a:r>
              <a:rPr lang="en-US" sz="1400" dirty="0" smtClean="0">
                <a:latin typeface="Calibri"/>
                <a:cs typeface="Calibri"/>
              </a:rPr>
              <a:t>1</a:t>
            </a:r>
            <a:r>
              <a:rPr sz="1400" dirty="0" smtClean="0">
                <a:latin typeface="Calibri"/>
                <a:cs typeface="Calibri"/>
              </a:rPr>
              <a:t>/</a:t>
            </a:r>
            <a:r>
              <a:rPr lang="en-US" sz="1400" dirty="0" smtClean="0">
                <a:latin typeface="Calibri"/>
                <a:cs typeface="Calibri"/>
              </a:rPr>
              <a:t>06</a:t>
            </a:r>
            <a:r>
              <a:rPr sz="1400" dirty="0" smtClean="0">
                <a:latin typeface="Calibri"/>
                <a:cs typeface="Calibri"/>
              </a:rPr>
              <a:t>/2019</a:t>
            </a:r>
            <a:endParaRPr sz="1400" dirty="0">
              <a:latin typeface="Calibri"/>
              <a:cs typeface="Calibri"/>
            </a:endParaRPr>
          </a:p>
          <a:p>
            <a:pPr marL="12700">
              <a:lnSpc>
                <a:spcPct val="100000"/>
              </a:lnSpc>
              <a:spcBef>
                <a:spcPts val="10"/>
              </a:spcBef>
            </a:pPr>
            <a:r>
              <a:rPr sz="1400" dirty="0">
                <a:latin typeface="Calibri"/>
                <a:cs typeface="Calibri"/>
              </a:rPr>
              <a:t>23:30:59</a:t>
            </a:r>
          </a:p>
        </p:txBody>
      </p:sp>
      <p:sp>
        <p:nvSpPr>
          <p:cNvPr id="19" name="object 3"/>
          <p:cNvSpPr txBox="1"/>
          <p:nvPr/>
        </p:nvSpPr>
        <p:spPr>
          <a:xfrm>
            <a:off x="7315200" y="304800"/>
            <a:ext cx="1379156" cy="490519"/>
          </a:xfrm>
          <a:prstGeom prst="rect">
            <a:avLst/>
          </a:prstGeom>
        </p:spPr>
        <p:txBody>
          <a:bodyPr vert="horz" wrap="square" lIns="0" tIns="33655" rIns="0" bIns="0" rtlCol="0">
            <a:spAutoFit/>
          </a:bodyPr>
          <a:lstStyle/>
          <a:p>
            <a:pPr marL="12700" algn="r">
              <a:lnSpc>
                <a:spcPct val="100000"/>
              </a:lnSpc>
              <a:spcBef>
                <a:spcPts val="265"/>
              </a:spcBef>
            </a:pPr>
            <a:r>
              <a:rPr lang="en-US" sz="950" spc="-5" dirty="0" smtClean="0">
                <a:latin typeface="Calibri"/>
                <a:cs typeface="Calibri"/>
              </a:rPr>
              <a:t>   </a:t>
            </a:r>
            <a:r>
              <a:rPr sz="1400" spc="-5" dirty="0" smtClean="0">
                <a:latin typeface="Calibri"/>
                <a:cs typeface="Calibri"/>
              </a:rPr>
              <a:t>Page </a:t>
            </a:r>
            <a:r>
              <a:rPr lang="en-US" sz="1400" dirty="0">
                <a:latin typeface="Calibri"/>
                <a:cs typeface="Calibri"/>
              </a:rPr>
              <a:t>1</a:t>
            </a:r>
            <a:r>
              <a:rPr sz="1400" dirty="0" smtClean="0">
                <a:latin typeface="Calibri"/>
                <a:cs typeface="Calibri"/>
              </a:rPr>
              <a:t> </a:t>
            </a:r>
            <a:r>
              <a:rPr sz="1400" spc="-5" dirty="0">
                <a:latin typeface="Calibri"/>
                <a:cs typeface="Calibri"/>
              </a:rPr>
              <a:t>of</a:t>
            </a:r>
            <a:r>
              <a:rPr sz="1400" spc="-70" dirty="0">
                <a:latin typeface="Calibri"/>
                <a:cs typeface="Calibri"/>
              </a:rPr>
              <a:t> </a:t>
            </a:r>
            <a:r>
              <a:rPr lang="en-US" sz="1400" dirty="0">
                <a:latin typeface="Calibri"/>
                <a:cs typeface="Calibri"/>
              </a:rPr>
              <a:t>1</a:t>
            </a:r>
            <a:endParaRPr sz="1400" dirty="0">
              <a:latin typeface="Calibri"/>
              <a:cs typeface="Calibri"/>
            </a:endParaRPr>
          </a:p>
          <a:p>
            <a:pPr marL="368935" algn="r">
              <a:lnSpc>
                <a:spcPct val="100000"/>
              </a:lnSpc>
              <a:spcBef>
                <a:spcPts val="150"/>
              </a:spcBef>
            </a:pPr>
            <a:r>
              <a:rPr sz="1400" b="1" spc="5" dirty="0">
                <a:latin typeface="Calibri"/>
                <a:cs typeface="Calibri"/>
              </a:rPr>
              <a:t>SCSTC</a:t>
            </a:r>
            <a:endParaRPr sz="1400" dirty="0">
              <a:latin typeface="Calibri"/>
              <a:cs typeface="Calibri"/>
            </a:endParaRPr>
          </a:p>
        </p:txBody>
      </p:sp>
      <p:sp>
        <p:nvSpPr>
          <p:cNvPr id="20" name="object 4"/>
          <p:cNvSpPr txBox="1"/>
          <p:nvPr/>
        </p:nvSpPr>
        <p:spPr>
          <a:xfrm>
            <a:off x="3254178" y="77758"/>
            <a:ext cx="2667000" cy="647613"/>
          </a:xfrm>
          <a:prstGeom prst="rect">
            <a:avLst/>
          </a:prstGeom>
        </p:spPr>
        <p:txBody>
          <a:bodyPr vert="horz" wrap="square" lIns="0" tIns="102870" rIns="0" bIns="0" rtlCol="0">
            <a:spAutoFit/>
          </a:bodyPr>
          <a:lstStyle/>
          <a:p>
            <a:pPr algn="ctr">
              <a:lnSpc>
                <a:spcPct val="100000"/>
              </a:lnSpc>
              <a:spcBef>
                <a:spcPts val="810"/>
              </a:spcBef>
            </a:pPr>
            <a:r>
              <a:rPr sz="2000" b="1" spc="10" dirty="0">
                <a:latin typeface="Calibri"/>
                <a:cs typeface="Calibri"/>
              </a:rPr>
              <a:t>Student</a:t>
            </a:r>
            <a:r>
              <a:rPr sz="2000" b="1" spc="-25" dirty="0">
                <a:latin typeface="Calibri"/>
                <a:cs typeface="Calibri"/>
              </a:rPr>
              <a:t> </a:t>
            </a:r>
            <a:r>
              <a:rPr sz="2000" b="1" spc="5" dirty="0">
                <a:latin typeface="Calibri"/>
                <a:cs typeface="Calibri"/>
              </a:rPr>
              <a:t>Performance</a:t>
            </a:r>
            <a:endParaRPr sz="2000" dirty="0">
              <a:latin typeface="Calibri"/>
              <a:cs typeface="Calibri"/>
            </a:endParaRPr>
          </a:p>
          <a:p>
            <a:pPr algn="ctr">
              <a:lnSpc>
                <a:spcPct val="100000"/>
              </a:lnSpc>
              <a:spcBef>
                <a:spcPts val="400"/>
              </a:spcBef>
            </a:pPr>
            <a:r>
              <a:rPr sz="1200" dirty="0">
                <a:latin typeface="Times New Roman"/>
                <a:cs typeface="Times New Roman"/>
              </a:rPr>
              <a:t>by Test </a:t>
            </a:r>
            <a:r>
              <a:rPr sz="1200" spc="5" dirty="0">
                <a:latin typeface="Times New Roman"/>
                <a:cs typeface="Times New Roman"/>
              </a:rPr>
              <a:t>&amp; </a:t>
            </a:r>
            <a:r>
              <a:rPr sz="1200" dirty="0">
                <a:latin typeface="Times New Roman"/>
                <a:cs typeface="Times New Roman"/>
              </a:rPr>
              <a:t>Content</a:t>
            </a:r>
            <a:r>
              <a:rPr sz="1200" spc="-15" dirty="0">
                <a:latin typeface="Times New Roman"/>
                <a:cs typeface="Times New Roman"/>
              </a:rPr>
              <a:t> </a:t>
            </a:r>
            <a:r>
              <a:rPr sz="1200" spc="-5" dirty="0">
                <a:latin typeface="Times New Roman"/>
                <a:cs typeface="Times New Roman"/>
              </a:rPr>
              <a:t>Standard</a:t>
            </a:r>
            <a:endParaRPr sz="1200" dirty="0">
              <a:latin typeface="Times New Roman"/>
              <a:cs typeface="Times New Roman"/>
            </a:endParaRPr>
          </a:p>
        </p:txBody>
      </p:sp>
      <p:sp>
        <p:nvSpPr>
          <p:cNvPr id="28" name="object 12"/>
          <p:cNvSpPr/>
          <p:nvPr/>
        </p:nvSpPr>
        <p:spPr>
          <a:xfrm>
            <a:off x="304800" y="76200"/>
            <a:ext cx="950976" cy="365759"/>
          </a:xfrm>
          <a:prstGeom prst="rect">
            <a:avLst/>
          </a:prstGeom>
          <a:blipFill>
            <a:blip r:embed="rId3" cstate="print"/>
            <a:stretch>
              <a:fillRect/>
            </a:stretch>
          </a:blipFill>
        </p:spPr>
        <p:txBody>
          <a:bodyPr wrap="square" lIns="0" tIns="0" rIns="0" bIns="0" rtlCol="0"/>
          <a:lstStyle/>
          <a:p>
            <a:endParaRPr dirty="0"/>
          </a:p>
        </p:txBody>
      </p:sp>
      <p:sp>
        <p:nvSpPr>
          <p:cNvPr id="29" name="object 2"/>
          <p:cNvSpPr/>
          <p:nvPr/>
        </p:nvSpPr>
        <p:spPr>
          <a:xfrm>
            <a:off x="304800" y="851951"/>
            <a:ext cx="8621192" cy="112326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square" lIns="0" tIns="0" rIns="0" bIns="0" rtlCol="0"/>
          <a:lstStyle/>
          <a:p>
            <a:endParaRPr/>
          </a:p>
        </p:txBody>
      </p:sp>
      <p:sp>
        <p:nvSpPr>
          <p:cNvPr id="30" name="object 5"/>
          <p:cNvSpPr txBox="1"/>
          <p:nvPr/>
        </p:nvSpPr>
        <p:spPr>
          <a:xfrm>
            <a:off x="366888" y="1537321"/>
            <a:ext cx="1103327" cy="228909"/>
          </a:xfrm>
          <a:prstGeom prst="rect">
            <a:avLst/>
          </a:prstGeom>
        </p:spPr>
        <p:txBody>
          <a:bodyPr vert="horz" wrap="square" lIns="0" tIns="13335" rIns="0" bIns="0" rtlCol="0">
            <a:spAutoFit/>
          </a:bodyPr>
          <a:lstStyle/>
          <a:p>
            <a:pPr>
              <a:lnSpc>
                <a:spcPct val="100000"/>
              </a:lnSpc>
              <a:spcBef>
                <a:spcPts val="105"/>
              </a:spcBef>
            </a:pPr>
            <a:r>
              <a:rPr sz="1400" b="1" spc="-5" dirty="0">
                <a:latin typeface="Calibri"/>
                <a:cs typeface="Calibri"/>
              </a:rPr>
              <a:t>Teacher:</a:t>
            </a:r>
            <a:endParaRPr sz="1400" dirty="0">
              <a:latin typeface="Calibri"/>
              <a:cs typeface="Calibri"/>
            </a:endParaRPr>
          </a:p>
        </p:txBody>
      </p:sp>
      <p:sp>
        <p:nvSpPr>
          <p:cNvPr id="32" name="object 7"/>
          <p:cNvSpPr txBox="1"/>
          <p:nvPr/>
        </p:nvSpPr>
        <p:spPr>
          <a:xfrm>
            <a:off x="366888" y="850316"/>
            <a:ext cx="1414972" cy="745973"/>
          </a:xfrm>
          <a:prstGeom prst="rect">
            <a:avLst/>
          </a:prstGeom>
        </p:spPr>
        <p:txBody>
          <a:bodyPr vert="horz" wrap="square" lIns="0" tIns="13335" rIns="0" bIns="0" rtlCol="0">
            <a:spAutoFit/>
          </a:bodyPr>
          <a:lstStyle/>
          <a:p>
            <a:pPr>
              <a:lnSpc>
                <a:spcPct val="100000"/>
              </a:lnSpc>
              <a:spcBef>
                <a:spcPts val="105"/>
              </a:spcBef>
            </a:pPr>
            <a:r>
              <a:rPr sz="1400" b="1" dirty="0">
                <a:latin typeface="Calibri"/>
                <a:cs typeface="Calibri"/>
              </a:rPr>
              <a:t>Agency:</a:t>
            </a:r>
            <a:endParaRPr sz="1400" dirty="0">
              <a:latin typeface="Calibri"/>
              <a:cs typeface="Calibri"/>
            </a:endParaRPr>
          </a:p>
          <a:p>
            <a:pPr marR="23495">
              <a:lnSpc>
                <a:spcPct val="120000"/>
              </a:lnSpc>
            </a:pPr>
            <a:r>
              <a:rPr sz="1400" b="1" dirty="0" smtClean="0">
                <a:latin typeface="Calibri"/>
                <a:cs typeface="Calibri"/>
              </a:rPr>
              <a:t>Site</a:t>
            </a:r>
            <a:r>
              <a:rPr sz="1400" b="1" dirty="0">
                <a:latin typeface="Calibri"/>
                <a:cs typeface="Calibri"/>
              </a:rPr>
              <a:t>:  </a:t>
            </a:r>
            <a:r>
              <a:rPr sz="1400" b="1" spc="-5" dirty="0">
                <a:latin typeface="Calibri"/>
                <a:cs typeface="Calibri"/>
              </a:rPr>
              <a:t>Class:  Course:</a:t>
            </a:r>
            <a:endParaRPr sz="1400" dirty="0">
              <a:latin typeface="Calibri"/>
              <a:cs typeface="Calibri"/>
            </a:endParaRPr>
          </a:p>
        </p:txBody>
      </p:sp>
      <p:sp>
        <p:nvSpPr>
          <p:cNvPr id="33" name="object 8"/>
          <p:cNvSpPr txBox="1"/>
          <p:nvPr/>
        </p:nvSpPr>
        <p:spPr>
          <a:xfrm>
            <a:off x="1295400" y="850316"/>
            <a:ext cx="3292278" cy="1044068"/>
          </a:xfrm>
          <a:prstGeom prst="rect">
            <a:avLst/>
          </a:prstGeom>
        </p:spPr>
        <p:txBody>
          <a:bodyPr vert="horz" wrap="square" lIns="0" tIns="10160" rIns="0" bIns="0" rtlCol="0">
            <a:spAutoFit/>
          </a:bodyPr>
          <a:lstStyle/>
          <a:p>
            <a:pPr marR="5080">
              <a:lnSpc>
                <a:spcPct val="102200"/>
              </a:lnSpc>
              <a:spcBef>
                <a:spcPts val="80"/>
              </a:spcBef>
            </a:pPr>
            <a:r>
              <a:rPr lang="en-US" sz="1400" dirty="0">
                <a:cs typeface="Calibri"/>
              </a:rPr>
              <a:t>4908 </a:t>
            </a:r>
            <a:r>
              <a:rPr lang="en-US" sz="1400" dirty="0" smtClean="0">
                <a:cs typeface="Calibri"/>
              </a:rPr>
              <a:t>– Rolling Hills Adult School (RHAS)</a:t>
            </a:r>
          </a:p>
          <a:p>
            <a:pPr marR="170180">
              <a:lnSpc>
                <a:spcPct val="120000"/>
              </a:lnSpc>
              <a:spcBef>
                <a:spcPts val="55"/>
              </a:spcBef>
            </a:pPr>
            <a:r>
              <a:rPr lang="en-US" sz="1400" dirty="0" smtClean="0">
                <a:latin typeface="Calibri"/>
                <a:cs typeface="Calibri"/>
              </a:rPr>
              <a:t>11 – RHAS: North City</a:t>
            </a:r>
          </a:p>
          <a:p>
            <a:pPr marR="170180">
              <a:lnSpc>
                <a:spcPct val="120000"/>
              </a:lnSpc>
              <a:spcBef>
                <a:spcPts val="55"/>
              </a:spcBef>
            </a:pPr>
            <a:r>
              <a:rPr sz="1400" dirty="0" smtClean="0">
                <a:latin typeface="Calibri"/>
                <a:cs typeface="Calibri"/>
              </a:rPr>
              <a:t>61</a:t>
            </a:r>
            <a:r>
              <a:rPr lang="en-US" sz="1400" dirty="0" smtClean="0">
                <a:latin typeface="Calibri"/>
                <a:cs typeface="Calibri"/>
              </a:rPr>
              <a:t>392</a:t>
            </a:r>
            <a:r>
              <a:rPr sz="1400" dirty="0" smtClean="0">
                <a:latin typeface="Calibri"/>
                <a:cs typeface="Calibri"/>
              </a:rPr>
              <a:t> - Reading </a:t>
            </a:r>
            <a:r>
              <a:rPr sz="1400" spc="-5" dirty="0" smtClean="0">
                <a:latin typeface="Calibri"/>
                <a:cs typeface="Calibri"/>
              </a:rPr>
              <a:t>Sk</a:t>
            </a:r>
            <a:r>
              <a:rPr lang="en-US" sz="1400" spc="-5" dirty="0" smtClean="0">
                <a:latin typeface="Calibri"/>
                <a:cs typeface="Calibri"/>
              </a:rPr>
              <a:t>i</a:t>
            </a:r>
            <a:r>
              <a:rPr sz="1400" spc="-5" dirty="0" smtClean="0">
                <a:latin typeface="Calibri"/>
                <a:cs typeface="Calibri"/>
              </a:rPr>
              <a:t>lls </a:t>
            </a:r>
            <a:r>
              <a:rPr lang="en-US" sz="1400" dirty="0">
                <a:latin typeface="Calibri"/>
                <a:cs typeface="Calibri"/>
              </a:rPr>
              <a:t>3</a:t>
            </a:r>
            <a:r>
              <a:rPr sz="1400" dirty="0" smtClean="0">
                <a:latin typeface="Calibri"/>
                <a:cs typeface="Calibri"/>
              </a:rPr>
              <a:t>  </a:t>
            </a:r>
            <a:endParaRPr lang="en-US" sz="1400" dirty="0" smtClean="0">
              <a:latin typeface="Calibri"/>
              <a:cs typeface="Calibri"/>
            </a:endParaRPr>
          </a:p>
          <a:p>
            <a:pPr marR="170180">
              <a:lnSpc>
                <a:spcPct val="120000"/>
              </a:lnSpc>
              <a:spcBef>
                <a:spcPts val="55"/>
              </a:spcBef>
            </a:pPr>
            <a:r>
              <a:rPr lang="en-US" sz="1400" dirty="0" smtClean="0">
                <a:latin typeface="Calibri"/>
                <a:cs typeface="Calibri"/>
              </a:rPr>
              <a:t>RS3BEE</a:t>
            </a:r>
            <a:endParaRPr sz="1400" dirty="0">
              <a:latin typeface="Calibri"/>
              <a:cs typeface="Calibri"/>
            </a:endParaRPr>
          </a:p>
        </p:txBody>
      </p:sp>
      <p:sp>
        <p:nvSpPr>
          <p:cNvPr id="34" name="object 9"/>
          <p:cNvSpPr txBox="1"/>
          <p:nvPr/>
        </p:nvSpPr>
        <p:spPr>
          <a:xfrm>
            <a:off x="4724401" y="850316"/>
            <a:ext cx="3886200" cy="1084784"/>
          </a:xfrm>
          <a:prstGeom prst="rect">
            <a:avLst/>
          </a:prstGeom>
        </p:spPr>
        <p:txBody>
          <a:bodyPr vert="horz" wrap="square" lIns="0" tIns="12065" rIns="0" bIns="0" rtlCol="0">
            <a:spAutoFit/>
          </a:bodyPr>
          <a:lstStyle/>
          <a:p>
            <a:pPr marR="5080">
              <a:lnSpc>
                <a:spcPct val="120000"/>
              </a:lnSpc>
              <a:spcBef>
                <a:spcPts val="95"/>
              </a:spcBef>
            </a:pPr>
            <a:r>
              <a:rPr sz="1400" b="1" dirty="0">
                <a:latin typeface="Calibri"/>
                <a:cs typeface="Calibri"/>
              </a:rPr>
              <a:t>Form: </a:t>
            </a:r>
            <a:endParaRPr lang="en-US" sz="1400" b="1" dirty="0" smtClean="0">
              <a:latin typeface="Calibri"/>
              <a:cs typeface="Calibri"/>
            </a:endParaRPr>
          </a:p>
          <a:p>
            <a:pPr marR="5080">
              <a:lnSpc>
                <a:spcPct val="120000"/>
              </a:lnSpc>
              <a:spcBef>
                <a:spcPts val="95"/>
              </a:spcBef>
            </a:pPr>
            <a:r>
              <a:rPr lang="en-US" sz="1400" b="1" dirty="0" smtClean="0">
                <a:latin typeface="Calibri"/>
                <a:cs typeface="Calibri"/>
              </a:rPr>
              <a:t>Student:       </a:t>
            </a:r>
            <a:r>
              <a:rPr lang="en-US" sz="1400" dirty="0" smtClean="0">
                <a:latin typeface="Calibri"/>
                <a:cs typeface="Calibri"/>
              </a:rPr>
              <a:t>Perez, Maria</a:t>
            </a:r>
          </a:p>
          <a:p>
            <a:pPr marR="5080">
              <a:lnSpc>
                <a:spcPct val="120000"/>
              </a:lnSpc>
              <a:spcBef>
                <a:spcPts val="95"/>
              </a:spcBef>
            </a:pPr>
            <a:r>
              <a:rPr lang="en-US" sz="1400" b="1" dirty="0" smtClean="0">
                <a:latin typeface="Calibri"/>
                <a:cs typeface="Calibri"/>
              </a:rPr>
              <a:t>Test Date:</a:t>
            </a:r>
            <a:r>
              <a:rPr sz="1400" b="1" dirty="0" smtClean="0">
                <a:latin typeface="Calibri"/>
                <a:cs typeface="Calibri"/>
              </a:rPr>
              <a:t> </a:t>
            </a:r>
            <a:r>
              <a:rPr lang="en-US" sz="1400" b="1" dirty="0" smtClean="0">
                <a:latin typeface="Calibri"/>
                <a:cs typeface="Calibri"/>
              </a:rPr>
              <a:t>    </a:t>
            </a:r>
            <a:r>
              <a:rPr lang="en-US" sz="1400" dirty="0" smtClean="0">
                <a:latin typeface="Calibri"/>
                <a:cs typeface="Calibri"/>
              </a:rPr>
              <a:t>01/06/2019</a:t>
            </a:r>
          </a:p>
          <a:p>
            <a:pPr marR="5080">
              <a:lnSpc>
                <a:spcPct val="120000"/>
              </a:lnSpc>
              <a:spcBef>
                <a:spcPts val="95"/>
              </a:spcBef>
            </a:pPr>
            <a:r>
              <a:rPr lang="en-US" sz="1400" b="1" spc="-5" dirty="0" smtClean="0">
                <a:latin typeface="Calibri"/>
                <a:cs typeface="Calibri"/>
              </a:rPr>
              <a:t>Raw Score:</a:t>
            </a:r>
            <a:r>
              <a:rPr sz="1400" b="1" spc="-60" dirty="0" smtClean="0">
                <a:latin typeface="Calibri"/>
                <a:cs typeface="Calibri"/>
              </a:rPr>
              <a:t> </a:t>
            </a:r>
            <a:r>
              <a:rPr lang="en-US" sz="1400" b="1" spc="-60" dirty="0" smtClean="0">
                <a:latin typeface="Calibri"/>
                <a:cs typeface="Calibri"/>
              </a:rPr>
              <a:t>    </a:t>
            </a:r>
            <a:r>
              <a:rPr lang="en-US" sz="1400" spc="-60" dirty="0" smtClean="0">
                <a:latin typeface="Calibri"/>
                <a:cs typeface="Calibri"/>
              </a:rPr>
              <a:t>19                                  </a:t>
            </a:r>
            <a:r>
              <a:rPr lang="en-US" sz="1400" b="1" spc="-60" dirty="0" smtClean="0">
                <a:latin typeface="Calibri"/>
                <a:cs typeface="Calibri"/>
              </a:rPr>
              <a:t>Scale Score</a:t>
            </a:r>
            <a:r>
              <a:rPr sz="1400" b="1" spc="-5" dirty="0" smtClean="0">
                <a:latin typeface="Calibri"/>
                <a:cs typeface="Calibri"/>
              </a:rPr>
              <a:t>:</a:t>
            </a:r>
            <a:r>
              <a:rPr lang="en-US" sz="1400" b="1" spc="-5" dirty="0" smtClean="0">
                <a:latin typeface="Calibri"/>
                <a:cs typeface="Calibri"/>
              </a:rPr>
              <a:t>  </a:t>
            </a:r>
            <a:r>
              <a:rPr lang="en-US" sz="1400" spc="-5" dirty="0" smtClean="0">
                <a:latin typeface="Calibri"/>
                <a:cs typeface="Calibri"/>
              </a:rPr>
              <a:t>220</a:t>
            </a:r>
            <a:endParaRPr sz="1400" dirty="0">
              <a:latin typeface="Calibri"/>
              <a:cs typeface="Calibri"/>
            </a:endParaRPr>
          </a:p>
        </p:txBody>
      </p:sp>
      <p:sp>
        <p:nvSpPr>
          <p:cNvPr id="35" name="object 10"/>
          <p:cNvSpPr txBox="1"/>
          <p:nvPr/>
        </p:nvSpPr>
        <p:spPr>
          <a:xfrm>
            <a:off x="5536095" y="850316"/>
            <a:ext cx="2922106" cy="739305"/>
          </a:xfrm>
          <a:prstGeom prst="rect">
            <a:avLst/>
          </a:prstGeom>
        </p:spPr>
        <p:txBody>
          <a:bodyPr vert="horz" wrap="square" lIns="0" tIns="41275" rIns="0" bIns="0" rtlCol="0">
            <a:spAutoFit/>
          </a:bodyPr>
          <a:lstStyle/>
          <a:p>
            <a:pPr>
              <a:lnSpc>
                <a:spcPct val="100000"/>
              </a:lnSpc>
              <a:spcBef>
                <a:spcPts val="325"/>
              </a:spcBef>
            </a:pPr>
            <a:r>
              <a:rPr sz="1400" dirty="0">
                <a:latin typeface="Calibri"/>
                <a:cs typeface="Calibri"/>
              </a:rPr>
              <a:t>906R - Reading GOALS </a:t>
            </a:r>
            <a:r>
              <a:rPr sz="1400" spc="-5" dirty="0">
                <a:latin typeface="Calibri"/>
                <a:cs typeface="Calibri"/>
              </a:rPr>
              <a:t>Level</a:t>
            </a:r>
            <a:r>
              <a:rPr sz="1400" spc="-20" dirty="0">
                <a:latin typeface="Calibri"/>
                <a:cs typeface="Calibri"/>
              </a:rPr>
              <a:t> </a:t>
            </a:r>
            <a:r>
              <a:rPr sz="1400" dirty="0">
                <a:latin typeface="Calibri"/>
                <a:cs typeface="Calibri"/>
              </a:rPr>
              <a:t>C</a:t>
            </a:r>
          </a:p>
          <a:p>
            <a:pPr>
              <a:spcBef>
                <a:spcPts val="229"/>
              </a:spcBef>
              <a:tabLst>
                <a:tab pos="593725" algn="l"/>
                <a:tab pos="1490345" algn="l"/>
              </a:tabLst>
            </a:pPr>
            <a:r>
              <a:rPr sz="1400" dirty="0">
                <a:latin typeface="Calibri"/>
                <a:cs typeface="Calibri"/>
              </a:rPr>
              <a:t>	</a:t>
            </a:r>
            <a:r>
              <a:rPr lang="en-US" sz="1400" dirty="0" smtClean="0">
                <a:latin typeface="Calibri"/>
                <a:cs typeface="Calibri"/>
              </a:rPr>
              <a:t>            </a:t>
            </a:r>
            <a:r>
              <a:rPr lang="en-US" sz="1400" b="1" spc="-5" dirty="0">
                <a:cs typeface="Calibri"/>
              </a:rPr>
              <a:t>ID: </a:t>
            </a:r>
            <a:r>
              <a:rPr lang="en-US" sz="1400" spc="-5" dirty="0">
                <a:cs typeface="Calibri"/>
              </a:rPr>
              <a:t>123456</a:t>
            </a:r>
            <a:endParaRPr lang="en-US" sz="1400" dirty="0">
              <a:cs typeface="Calibri"/>
            </a:endParaRPr>
          </a:p>
          <a:p>
            <a:pPr>
              <a:lnSpc>
                <a:spcPct val="100000"/>
              </a:lnSpc>
              <a:spcBef>
                <a:spcPts val="229"/>
              </a:spcBef>
              <a:tabLst>
                <a:tab pos="593725" algn="l"/>
                <a:tab pos="1490345" algn="l"/>
              </a:tabLst>
            </a:pPr>
            <a:endParaRPr sz="1400" dirty="0">
              <a:latin typeface="Calibri"/>
              <a:cs typeface="Calibri"/>
            </a:endParaRPr>
          </a:p>
        </p:txBody>
      </p:sp>
      <p:sp>
        <p:nvSpPr>
          <p:cNvPr id="2" name="Footer Placeholder 1"/>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8754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0" name="object 11"/>
          <p:cNvGraphicFramePr>
            <a:graphicFrameLocks noGrp="1"/>
          </p:cNvGraphicFramePr>
          <p:nvPr>
            <p:extLst>
              <p:ext uri="{D42A27DB-BD31-4B8C-83A1-F6EECF244321}">
                <p14:modId xmlns:p14="http://schemas.microsoft.com/office/powerpoint/2010/main" val="1164224663"/>
              </p:ext>
            </p:extLst>
          </p:nvPr>
        </p:nvGraphicFramePr>
        <p:xfrm>
          <a:off x="300117" y="2438400"/>
          <a:ext cx="8621191" cy="4368703"/>
        </p:xfrm>
        <a:graphic>
          <a:graphicData uri="http://schemas.openxmlformats.org/drawingml/2006/table">
            <a:tbl>
              <a:tblPr firstRow="1" bandRow="1">
                <a:tableStyleId>{2D5ABB26-0587-4C30-8999-92F81FD0307C}</a:tableStyleId>
              </a:tblPr>
              <a:tblGrid>
                <a:gridCol w="900804">
                  <a:extLst>
                    <a:ext uri="{9D8B030D-6E8A-4147-A177-3AD203B41FA5}">
                      <a16:colId xmlns:a16="http://schemas.microsoft.com/office/drawing/2014/main" val="20000"/>
                    </a:ext>
                  </a:extLst>
                </a:gridCol>
                <a:gridCol w="450648">
                  <a:extLst>
                    <a:ext uri="{9D8B030D-6E8A-4147-A177-3AD203B41FA5}">
                      <a16:colId xmlns:a16="http://schemas.microsoft.com/office/drawing/2014/main" val="20001"/>
                    </a:ext>
                  </a:extLst>
                </a:gridCol>
                <a:gridCol w="815050">
                  <a:extLst>
                    <a:ext uri="{9D8B030D-6E8A-4147-A177-3AD203B41FA5}">
                      <a16:colId xmlns:a16="http://schemas.microsoft.com/office/drawing/2014/main" val="20002"/>
                    </a:ext>
                  </a:extLst>
                </a:gridCol>
                <a:gridCol w="6454689">
                  <a:extLst>
                    <a:ext uri="{9D8B030D-6E8A-4147-A177-3AD203B41FA5}">
                      <a16:colId xmlns:a16="http://schemas.microsoft.com/office/drawing/2014/main" val="20003"/>
                    </a:ext>
                  </a:extLst>
                </a:gridCol>
              </a:tblGrid>
              <a:tr h="324580">
                <a:tc>
                  <a:txBody>
                    <a:bodyPr/>
                    <a:lstStyle/>
                    <a:p>
                      <a:pPr>
                        <a:lnSpc>
                          <a:spcPct val="100000"/>
                        </a:lnSpc>
                        <a:spcBef>
                          <a:spcPts val="50"/>
                        </a:spcBef>
                      </a:pPr>
                      <a:endParaRPr sz="1200">
                        <a:latin typeface="Times New Roman"/>
                        <a:cs typeface="Times New Roman"/>
                      </a:endParaRPr>
                    </a:p>
                    <a:p>
                      <a:pPr marL="69850">
                        <a:lnSpc>
                          <a:spcPct val="100000"/>
                        </a:lnSpc>
                        <a:spcBef>
                          <a:spcPts val="5"/>
                        </a:spcBef>
                      </a:pPr>
                      <a:r>
                        <a:rPr sz="1200" b="1" spc="-5" dirty="0">
                          <a:solidFill>
                            <a:srgbClr val="FFFFFF"/>
                          </a:solidFill>
                          <a:latin typeface="Calibri"/>
                          <a:cs typeface="Calibri"/>
                        </a:rPr>
                        <a:t>CASAS</a:t>
                      </a:r>
                      <a:endParaRPr sz="1200">
                        <a:latin typeface="Calibri"/>
                        <a:cs typeface="Calibri"/>
                      </a:endParaRPr>
                    </a:p>
                  </a:txBody>
                  <a:tcPr marL="0" marR="0" marT="6350" marB="0">
                    <a:lnL w="9525">
                      <a:solidFill>
                        <a:srgbClr val="7A9FCD"/>
                      </a:solidFill>
                      <a:prstDash val="solid"/>
                    </a:lnL>
                    <a:lnT w="9525">
                      <a:solidFill>
                        <a:srgbClr val="7A9FCD"/>
                      </a:solidFill>
                      <a:prstDash val="solid"/>
                    </a:lnT>
                    <a:solidFill>
                      <a:srgbClr val="4F81BC"/>
                    </a:solidFill>
                  </a:tcPr>
                </a:tc>
                <a:tc>
                  <a:txBody>
                    <a:bodyPr/>
                    <a:lstStyle/>
                    <a:p>
                      <a:pPr>
                        <a:lnSpc>
                          <a:spcPct val="100000"/>
                        </a:lnSpc>
                      </a:pPr>
                      <a:endParaRPr sz="1200">
                        <a:latin typeface="Times New Roman"/>
                        <a:cs typeface="Times New Roman"/>
                      </a:endParaRPr>
                    </a:p>
                  </a:txBody>
                  <a:tcPr marL="0" marR="0" marT="0" marB="0">
                    <a:lnT w="9525">
                      <a:solidFill>
                        <a:srgbClr val="7A9FCD"/>
                      </a:solidFill>
                      <a:prstDash val="solid"/>
                    </a:lnT>
                    <a:solidFill>
                      <a:srgbClr val="4F81BC"/>
                    </a:solidFill>
                  </a:tcPr>
                </a:tc>
                <a:tc>
                  <a:txBody>
                    <a:bodyPr/>
                    <a:lstStyle/>
                    <a:p>
                      <a:pPr>
                        <a:lnSpc>
                          <a:spcPct val="100000"/>
                        </a:lnSpc>
                      </a:pPr>
                      <a:endParaRPr sz="1200" dirty="0">
                        <a:latin typeface="Times New Roman"/>
                        <a:cs typeface="Times New Roman"/>
                      </a:endParaRPr>
                    </a:p>
                  </a:txBody>
                  <a:tcPr marL="0" marR="0" marT="0" marB="0">
                    <a:lnT w="9525">
                      <a:solidFill>
                        <a:srgbClr val="7A9FCD"/>
                      </a:solidFill>
                      <a:prstDash val="solid"/>
                    </a:lnT>
                    <a:solidFill>
                      <a:srgbClr val="4F81BC"/>
                    </a:solidFill>
                  </a:tcPr>
                </a:tc>
                <a:tc>
                  <a:txBody>
                    <a:bodyPr/>
                    <a:lstStyle/>
                    <a:p>
                      <a:pPr>
                        <a:lnSpc>
                          <a:spcPct val="100000"/>
                        </a:lnSpc>
                      </a:pPr>
                      <a:endParaRPr sz="1200">
                        <a:latin typeface="Times New Roman"/>
                        <a:cs typeface="Times New Roman"/>
                      </a:endParaRPr>
                    </a:p>
                  </a:txBody>
                  <a:tcPr marL="0" marR="0" marT="0" marB="0">
                    <a:lnR w="9525">
                      <a:solidFill>
                        <a:srgbClr val="7A9FCD"/>
                      </a:solidFill>
                      <a:prstDash val="solid"/>
                    </a:lnR>
                    <a:lnT w="9525">
                      <a:solidFill>
                        <a:srgbClr val="7A9FCD"/>
                      </a:solidFill>
                      <a:prstDash val="solid"/>
                    </a:lnT>
                    <a:solidFill>
                      <a:srgbClr val="4F81BC"/>
                    </a:solidFill>
                  </a:tcPr>
                </a:tc>
                <a:extLst>
                  <a:ext uri="{0D108BD9-81ED-4DB2-BD59-A6C34878D82A}">
                    <a16:rowId xmlns:a16="http://schemas.microsoft.com/office/drawing/2014/main" val="10000"/>
                  </a:ext>
                </a:extLst>
              </a:tr>
              <a:tr h="147954">
                <a:tc>
                  <a:txBody>
                    <a:bodyPr/>
                    <a:lstStyle/>
                    <a:p>
                      <a:pPr marL="69850">
                        <a:lnSpc>
                          <a:spcPts val="1010"/>
                        </a:lnSpc>
                      </a:pPr>
                      <a:r>
                        <a:rPr sz="1200" b="1" dirty="0">
                          <a:solidFill>
                            <a:srgbClr val="FFFFFF"/>
                          </a:solidFill>
                          <a:latin typeface="Calibri"/>
                          <a:cs typeface="Calibri"/>
                        </a:rPr>
                        <a:t>Reading</a:t>
                      </a:r>
                      <a:endParaRPr sz="1200">
                        <a:latin typeface="Calibri"/>
                        <a:cs typeface="Calibri"/>
                      </a:endParaRPr>
                    </a:p>
                  </a:txBody>
                  <a:tcPr marL="0" marR="0" marT="0" marB="0">
                    <a:lnL w="9525">
                      <a:solidFill>
                        <a:srgbClr val="7A9FCD"/>
                      </a:solidFill>
                      <a:prstDash val="solid"/>
                    </a:lnL>
                    <a:solidFill>
                      <a:srgbClr val="4F81BC"/>
                    </a:solidFill>
                  </a:tcPr>
                </a:tc>
                <a:tc>
                  <a:txBody>
                    <a:bodyPr/>
                    <a:lstStyle/>
                    <a:p>
                      <a:pPr>
                        <a:lnSpc>
                          <a:spcPct val="100000"/>
                        </a:lnSpc>
                      </a:pPr>
                      <a:endParaRPr sz="1200">
                        <a:latin typeface="Times New Roman"/>
                        <a:cs typeface="Times New Roman"/>
                      </a:endParaRPr>
                    </a:p>
                  </a:txBody>
                  <a:tcPr marL="0" marR="0" marT="0" marB="0">
                    <a:solidFill>
                      <a:srgbClr val="4F81BC"/>
                    </a:solidFill>
                  </a:tcPr>
                </a:tc>
                <a:tc>
                  <a:txBody>
                    <a:bodyPr/>
                    <a:lstStyle/>
                    <a:p>
                      <a:pPr>
                        <a:lnSpc>
                          <a:spcPct val="100000"/>
                        </a:lnSpc>
                      </a:pPr>
                      <a:endParaRPr sz="1200">
                        <a:latin typeface="Times New Roman"/>
                        <a:cs typeface="Times New Roman"/>
                      </a:endParaRPr>
                    </a:p>
                  </a:txBody>
                  <a:tcPr marL="0" marR="0" marT="0" marB="0">
                    <a:solidFill>
                      <a:srgbClr val="4F81BC"/>
                    </a:solidFill>
                  </a:tcPr>
                </a:tc>
                <a:tc>
                  <a:txBody>
                    <a:bodyPr/>
                    <a:lstStyle/>
                    <a:p>
                      <a:pPr>
                        <a:lnSpc>
                          <a:spcPct val="100000"/>
                        </a:lnSpc>
                      </a:pPr>
                      <a:endParaRPr sz="1200">
                        <a:latin typeface="Times New Roman"/>
                        <a:cs typeface="Times New Roman"/>
                      </a:endParaRPr>
                    </a:p>
                  </a:txBody>
                  <a:tcPr marL="0" marR="0" marT="0" marB="0">
                    <a:lnR w="9525">
                      <a:solidFill>
                        <a:srgbClr val="7A9FCD"/>
                      </a:solidFill>
                      <a:prstDash val="solid"/>
                    </a:lnR>
                    <a:solidFill>
                      <a:srgbClr val="4F81BC"/>
                    </a:solidFill>
                  </a:tcPr>
                </a:tc>
                <a:extLst>
                  <a:ext uri="{0D108BD9-81ED-4DB2-BD59-A6C34878D82A}">
                    <a16:rowId xmlns:a16="http://schemas.microsoft.com/office/drawing/2014/main" val="10001"/>
                  </a:ext>
                </a:extLst>
              </a:tr>
              <a:tr h="157099">
                <a:tc>
                  <a:txBody>
                    <a:bodyPr/>
                    <a:lstStyle/>
                    <a:p>
                      <a:pPr marL="69850">
                        <a:lnSpc>
                          <a:spcPts val="1010"/>
                        </a:lnSpc>
                      </a:pPr>
                      <a:r>
                        <a:rPr sz="1200" b="1" dirty="0">
                          <a:solidFill>
                            <a:srgbClr val="FFFFFF"/>
                          </a:solidFill>
                          <a:latin typeface="Calibri"/>
                          <a:cs typeface="Calibri"/>
                        </a:rPr>
                        <a:t>Standards</a:t>
                      </a:r>
                      <a:endParaRPr sz="1200">
                        <a:latin typeface="Calibri"/>
                        <a:cs typeface="Calibri"/>
                      </a:endParaRPr>
                    </a:p>
                  </a:txBody>
                  <a:tcPr marL="0" marR="0" marT="0" marB="0">
                    <a:lnL w="9525">
                      <a:solidFill>
                        <a:srgbClr val="7A9FCD"/>
                      </a:solidFill>
                      <a:prstDash val="solid"/>
                    </a:lnL>
                    <a:solidFill>
                      <a:srgbClr val="4F81BC"/>
                    </a:solidFill>
                  </a:tcPr>
                </a:tc>
                <a:tc>
                  <a:txBody>
                    <a:bodyPr/>
                    <a:lstStyle/>
                    <a:p>
                      <a:pPr algn="ctr">
                        <a:lnSpc>
                          <a:spcPts val="1120"/>
                        </a:lnSpc>
                        <a:spcBef>
                          <a:spcPts val="15"/>
                        </a:spcBef>
                      </a:pPr>
                      <a:r>
                        <a:rPr sz="1200" b="1" spc="-5" dirty="0">
                          <a:solidFill>
                            <a:srgbClr val="FFFFFF"/>
                          </a:solidFill>
                          <a:latin typeface="Calibri"/>
                          <a:cs typeface="Calibri"/>
                        </a:rPr>
                        <a:t>No.</a:t>
                      </a:r>
                      <a:r>
                        <a:rPr sz="1200" b="1" spc="-20" dirty="0">
                          <a:solidFill>
                            <a:srgbClr val="FFFFFF"/>
                          </a:solidFill>
                          <a:latin typeface="Calibri"/>
                          <a:cs typeface="Calibri"/>
                        </a:rPr>
                        <a:t> </a:t>
                      </a:r>
                      <a:r>
                        <a:rPr sz="1200" b="1" spc="-5" dirty="0">
                          <a:solidFill>
                            <a:srgbClr val="FFFFFF"/>
                          </a:solidFill>
                          <a:latin typeface="Calibri"/>
                          <a:cs typeface="Calibri"/>
                        </a:rPr>
                        <a:t>of</a:t>
                      </a:r>
                      <a:endParaRPr sz="1200">
                        <a:latin typeface="Calibri"/>
                        <a:cs typeface="Calibri"/>
                      </a:endParaRPr>
                    </a:p>
                  </a:txBody>
                  <a:tcPr marL="0" marR="0" marT="1905" marB="0">
                    <a:solidFill>
                      <a:srgbClr val="4F81BC"/>
                    </a:solidFill>
                  </a:tcPr>
                </a:tc>
                <a:tc>
                  <a:txBody>
                    <a:bodyPr/>
                    <a:lstStyle/>
                    <a:p>
                      <a:pPr>
                        <a:lnSpc>
                          <a:spcPct val="100000"/>
                        </a:lnSpc>
                      </a:pPr>
                      <a:endParaRPr sz="1200">
                        <a:latin typeface="Times New Roman"/>
                        <a:cs typeface="Times New Roman"/>
                      </a:endParaRPr>
                    </a:p>
                  </a:txBody>
                  <a:tcPr marL="0" marR="0" marT="0" marB="0">
                    <a:solidFill>
                      <a:srgbClr val="4F81BC"/>
                    </a:solidFill>
                  </a:tcPr>
                </a:tc>
                <a:tc>
                  <a:txBody>
                    <a:bodyPr/>
                    <a:lstStyle/>
                    <a:p>
                      <a:pPr>
                        <a:lnSpc>
                          <a:spcPct val="100000"/>
                        </a:lnSpc>
                      </a:pPr>
                      <a:endParaRPr sz="1200">
                        <a:latin typeface="Times New Roman"/>
                        <a:cs typeface="Times New Roman"/>
                      </a:endParaRPr>
                    </a:p>
                  </a:txBody>
                  <a:tcPr marL="0" marR="0" marT="0" marB="0">
                    <a:lnR w="9525">
                      <a:solidFill>
                        <a:srgbClr val="7A9FCD"/>
                      </a:solidFill>
                      <a:prstDash val="solid"/>
                    </a:lnR>
                    <a:solidFill>
                      <a:srgbClr val="4F81BC"/>
                    </a:solidFill>
                  </a:tcPr>
                </a:tc>
                <a:extLst>
                  <a:ext uri="{0D108BD9-81ED-4DB2-BD59-A6C34878D82A}">
                    <a16:rowId xmlns:a16="http://schemas.microsoft.com/office/drawing/2014/main" val="10002"/>
                  </a:ext>
                </a:extLst>
              </a:tr>
              <a:tr h="193325">
                <a:tc>
                  <a:txBody>
                    <a:bodyPr/>
                    <a:lstStyle/>
                    <a:p>
                      <a:pPr marL="69850">
                        <a:lnSpc>
                          <a:spcPts val="940"/>
                        </a:lnSpc>
                      </a:pPr>
                      <a:r>
                        <a:rPr sz="1200" b="1" spc="-5" dirty="0">
                          <a:solidFill>
                            <a:srgbClr val="FFFFFF"/>
                          </a:solidFill>
                          <a:latin typeface="Calibri"/>
                          <a:cs typeface="Calibri"/>
                        </a:rPr>
                        <a:t>(2016)</a:t>
                      </a:r>
                      <a:endParaRPr sz="1200">
                        <a:latin typeface="Calibri"/>
                        <a:cs typeface="Calibri"/>
                      </a:endParaRPr>
                    </a:p>
                  </a:txBody>
                  <a:tcPr marL="0" marR="0" marT="0" marB="0">
                    <a:lnL w="9525">
                      <a:solidFill>
                        <a:srgbClr val="7A9FCD"/>
                      </a:solidFill>
                      <a:prstDash val="solid"/>
                    </a:lnL>
                    <a:lnB w="9525">
                      <a:solidFill>
                        <a:srgbClr val="7A9FCD"/>
                      </a:solidFill>
                      <a:prstDash val="solid"/>
                    </a:lnB>
                    <a:solidFill>
                      <a:srgbClr val="4F81BC"/>
                    </a:solidFill>
                  </a:tcPr>
                </a:tc>
                <a:tc>
                  <a:txBody>
                    <a:bodyPr/>
                    <a:lstStyle/>
                    <a:p>
                      <a:pPr algn="ctr">
                        <a:lnSpc>
                          <a:spcPts val="1085"/>
                        </a:lnSpc>
                      </a:pPr>
                      <a:r>
                        <a:rPr sz="1200" b="1" spc="-5" dirty="0">
                          <a:solidFill>
                            <a:srgbClr val="FFFFFF"/>
                          </a:solidFill>
                          <a:latin typeface="Calibri"/>
                          <a:cs typeface="Calibri"/>
                        </a:rPr>
                        <a:t>Items</a:t>
                      </a:r>
                      <a:endParaRPr sz="1200">
                        <a:latin typeface="Calibri"/>
                        <a:cs typeface="Calibri"/>
                      </a:endParaRPr>
                    </a:p>
                  </a:txBody>
                  <a:tcPr marL="0" marR="0" marT="0" marB="0">
                    <a:lnB w="9525">
                      <a:solidFill>
                        <a:srgbClr val="7A9FCD"/>
                      </a:solidFill>
                      <a:prstDash val="solid"/>
                    </a:lnB>
                    <a:solidFill>
                      <a:srgbClr val="4F81BC"/>
                    </a:solidFill>
                  </a:tcPr>
                </a:tc>
                <a:tc>
                  <a:txBody>
                    <a:bodyPr/>
                    <a:lstStyle/>
                    <a:p>
                      <a:pPr marR="128905" algn="r">
                        <a:lnSpc>
                          <a:spcPts val="1085"/>
                        </a:lnSpc>
                      </a:pPr>
                      <a:r>
                        <a:rPr sz="1200" b="1" spc="-5" dirty="0">
                          <a:solidFill>
                            <a:srgbClr val="FFFFFF"/>
                          </a:solidFill>
                          <a:latin typeface="Calibri"/>
                          <a:cs typeface="Calibri"/>
                        </a:rPr>
                        <a:t>Correct</a:t>
                      </a:r>
                      <a:endParaRPr sz="1200">
                        <a:latin typeface="Calibri"/>
                        <a:cs typeface="Calibri"/>
                      </a:endParaRPr>
                    </a:p>
                  </a:txBody>
                  <a:tcPr marL="0" marR="0" marT="0" marB="0">
                    <a:lnB w="9525">
                      <a:solidFill>
                        <a:srgbClr val="7A9FCD"/>
                      </a:solidFill>
                      <a:prstDash val="solid"/>
                    </a:lnB>
                    <a:solidFill>
                      <a:srgbClr val="4F81BC"/>
                    </a:solidFill>
                  </a:tcPr>
                </a:tc>
                <a:tc>
                  <a:txBody>
                    <a:bodyPr/>
                    <a:lstStyle/>
                    <a:p>
                      <a:pPr marL="136525">
                        <a:lnSpc>
                          <a:spcPts val="1085"/>
                        </a:lnSpc>
                      </a:pPr>
                      <a:r>
                        <a:rPr sz="1200" b="1" spc="-5" dirty="0">
                          <a:solidFill>
                            <a:srgbClr val="FFFFFF"/>
                          </a:solidFill>
                          <a:latin typeface="Calibri"/>
                          <a:cs typeface="Calibri"/>
                        </a:rPr>
                        <a:t>Content </a:t>
                      </a:r>
                      <a:r>
                        <a:rPr sz="1200" b="1" dirty="0">
                          <a:solidFill>
                            <a:srgbClr val="FFFFFF"/>
                          </a:solidFill>
                          <a:latin typeface="Calibri"/>
                          <a:cs typeface="Calibri"/>
                        </a:rPr>
                        <a:t>Standard </a:t>
                      </a:r>
                      <a:r>
                        <a:rPr sz="1200" b="1" spc="-5" dirty="0">
                          <a:solidFill>
                            <a:srgbClr val="FFFFFF"/>
                          </a:solidFill>
                          <a:latin typeface="Calibri"/>
                          <a:cs typeface="Calibri"/>
                        </a:rPr>
                        <a:t>Description</a:t>
                      </a:r>
                      <a:endParaRPr sz="1200">
                        <a:latin typeface="Calibri"/>
                        <a:cs typeface="Calibri"/>
                      </a:endParaRPr>
                    </a:p>
                  </a:txBody>
                  <a:tcPr marL="0" marR="0" marT="0" marB="0">
                    <a:lnR w="9525">
                      <a:solidFill>
                        <a:srgbClr val="7A9FCD"/>
                      </a:solidFill>
                      <a:prstDash val="solid"/>
                    </a:lnR>
                    <a:lnB w="9525" cap="flat" cmpd="sng" algn="ctr">
                      <a:solidFill>
                        <a:srgbClr val="7A9FCD"/>
                      </a:solidFill>
                      <a:prstDash val="solid"/>
                      <a:round/>
                      <a:headEnd type="none" w="med" len="med"/>
                      <a:tailEnd type="none" w="med" len="med"/>
                    </a:lnB>
                    <a:solidFill>
                      <a:srgbClr val="4F81BC"/>
                    </a:solidFill>
                  </a:tcPr>
                </a:tc>
                <a:extLst>
                  <a:ext uri="{0D108BD9-81ED-4DB2-BD59-A6C34878D82A}">
                    <a16:rowId xmlns:a16="http://schemas.microsoft.com/office/drawing/2014/main" val="10003"/>
                  </a:ext>
                </a:extLst>
              </a:tr>
              <a:tr h="475487">
                <a:tc>
                  <a:txBody>
                    <a:bodyPr/>
                    <a:lstStyle/>
                    <a:p>
                      <a:pPr marL="69850">
                        <a:lnSpc>
                          <a:spcPct val="100000"/>
                        </a:lnSpc>
                        <a:spcBef>
                          <a:spcPts val="45"/>
                        </a:spcBef>
                      </a:pPr>
                      <a:r>
                        <a:rPr sz="1200" dirty="0">
                          <a:latin typeface="Calibri"/>
                          <a:cs typeface="Calibri"/>
                        </a:rPr>
                        <a:t>RDG2.3</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5"/>
                        </a:spcBef>
                      </a:pPr>
                      <a:r>
                        <a:rPr sz="1200" dirty="0">
                          <a:latin typeface="Calibri"/>
                          <a:cs typeface="Calibri"/>
                        </a:rPr>
                        <a:t>4</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5"/>
                        </a:spcBef>
                      </a:pPr>
                      <a:r>
                        <a:rPr sz="1200" dirty="0">
                          <a:latin typeface="Calibri"/>
                          <a:cs typeface="Calibri"/>
                        </a:rPr>
                        <a:t>56</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36525" marR="277495">
                        <a:lnSpc>
                          <a:spcPct val="102200"/>
                        </a:lnSpc>
                        <a:spcBef>
                          <a:spcPts val="15"/>
                        </a:spcBef>
                      </a:pPr>
                      <a:r>
                        <a:rPr sz="1200" dirty="0">
                          <a:latin typeface="Calibri"/>
                          <a:cs typeface="Calibri"/>
                        </a:rPr>
                        <a:t>Interpret accurately a </a:t>
                      </a:r>
                      <a:r>
                        <a:rPr sz="1200" spc="-5" dirty="0">
                          <a:latin typeface="Calibri"/>
                          <a:cs typeface="Calibri"/>
                        </a:rPr>
                        <a:t>range of general </a:t>
                      </a:r>
                      <a:r>
                        <a:rPr sz="1200" dirty="0">
                          <a:latin typeface="Calibri"/>
                          <a:cs typeface="Calibri"/>
                        </a:rPr>
                        <a:t>academic </a:t>
                      </a:r>
                      <a:r>
                        <a:rPr sz="1200" spc="-5" dirty="0">
                          <a:latin typeface="Calibri"/>
                          <a:cs typeface="Calibri"/>
                        </a:rPr>
                        <a:t>(e.g., indicate, procedure, evidence), </a:t>
                      </a:r>
                      <a:r>
                        <a:rPr sz="1200" dirty="0">
                          <a:latin typeface="Calibri"/>
                          <a:cs typeface="Calibri"/>
                        </a:rPr>
                        <a:t>technical  </a:t>
                      </a:r>
                      <a:r>
                        <a:rPr sz="1200" spc="-5" dirty="0">
                          <a:latin typeface="Calibri"/>
                          <a:cs typeface="Calibri"/>
                        </a:rPr>
                        <a:t>e.g., phlebotomist), </a:t>
                      </a:r>
                      <a:r>
                        <a:rPr sz="1200" dirty="0">
                          <a:latin typeface="Calibri"/>
                          <a:cs typeface="Calibri"/>
                        </a:rPr>
                        <a:t>and </a:t>
                      </a:r>
                      <a:r>
                        <a:rPr sz="1200" spc="-5" dirty="0">
                          <a:latin typeface="Calibri"/>
                          <a:cs typeface="Calibri"/>
                        </a:rPr>
                        <a:t>domain-specific words </a:t>
                      </a:r>
                      <a:r>
                        <a:rPr sz="1200" dirty="0">
                          <a:latin typeface="Calibri"/>
                          <a:cs typeface="Calibri"/>
                        </a:rPr>
                        <a:t>and </a:t>
                      </a:r>
                      <a:r>
                        <a:rPr sz="1200" spc="-5" dirty="0">
                          <a:latin typeface="Calibri"/>
                          <a:cs typeface="Calibri"/>
                        </a:rPr>
                        <a:t>phrases (e.g., endangered species, peace  </a:t>
                      </a:r>
                      <a:r>
                        <a:rPr sz="1200" dirty="0">
                          <a:latin typeface="Calibri"/>
                          <a:cs typeface="Calibri"/>
                        </a:rPr>
                        <a:t>treaty) </a:t>
                      </a:r>
                      <a:r>
                        <a:rPr sz="1200" spc="-5" dirty="0">
                          <a:latin typeface="Calibri"/>
                          <a:cs typeface="Calibri"/>
                        </a:rPr>
                        <a:t>in </a:t>
                      </a:r>
                      <a:r>
                        <a:rPr sz="1200" dirty="0" smtClean="0">
                          <a:latin typeface="Calibri"/>
                          <a:cs typeface="Calibri"/>
                        </a:rPr>
                        <a:t>context</a:t>
                      </a:r>
                      <a:r>
                        <a:rPr lang="en-US" sz="1200" dirty="0" smtClean="0">
                          <a:latin typeface="Calibri"/>
                          <a:cs typeface="Calibri"/>
                        </a:rPr>
                        <a:t>,</a:t>
                      </a:r>
                      <a:r>
                        <a:rPr lang="en-US" sz="1200" baseline="0" dirty="0" smtClean="0">
                          <a:latin typeface="Calibri"/>
                          <a:cs typeface="Calibri"/>
                        </a:rPr>
                        <a:t> including collocations (e.g., count on, happen to).</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4"/>
                  </a:ext>
                </a:extLst>
              </a:tr>
              <a:tr h="351603">
                <a:tc>
                  <a:txBody>
                    <a:bodyPr/>
                    <a:lstStyle/>
                    <a:p>
                      <a:pPr marL="69850">
                        <a:lnSpc>
                          <a:spcPct val="100000"/>
                        </a:lnSpc>
                        <a:spcBef>
                          <a:spcPts val="45"/>
                        </a:spcBef>
                      </a:pPr>
                      <a:r>
                        <a:rPr sz="1200" dirty="0">
                          <a:latin typeface="Calibri"/>
                          <a:cs typeface="Calibri"/>
                        </a:rPr>
                        <a:t>RDG2.8</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5"/>
                        </a:spcBef>
                      </a:pPr>
                      <a:r>
                        <a:rPr sz="1200" dirty="0">
                          <a:latin typeface="Calibri"/>
                          <a:cs typeface="Calibri"/>
                        </a:rPr>
                        <a:t>51</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36525" marR="386715">
                        <a:lnSpc>
                          <a:spcPct val="102200"/>
                        </a:lnSpc>
                        <a:spcBef>
                          <a:spcPts val="15"/>
                        </a:spcBef>
                      </a:pPr>
                      <a:r>
                        <a:rPr sz="1200" dirty="0">
                          <a:latin typeface="Calibri"/>
                          <a:cs typeface="Calibri"/>
                        </a:rPr>
                        <a:t>Interpret </a:t>
                      </a:r>
                      <a:r>
                        <a:rPr sz="1200" spc="-5" dirty="0">
                          <a:latin typeface="Calibri"/>
                          <a:cs typeface="Calibri"/>
                        </a:rPr>
                        <a:t>unknown </a:t>
                      </a:r>
                      <a:r>
                        <a:rPr sz="1200" dirty="0">
                          <a:latin typeface="Calibri"/>
                          <a:cs typeface="Calibri"/>
                        </a:rPr>
                        <a:t>and multiple-meaning </a:t>
                      </a:r>
                      <a:r>
                        <a:rPr sz="1200" spc="-5" dirty="0">
                          <a:latin typeface="Calibri"/>
                          <a:cs typeface="Calibri"/>
                        </a:rPr>
                        <a:t>words </a:t>
                      </a:r>
                      <a:r>
                        <a:rPr sz="1200" dirty="0">
                          <a:latin typeface="Calibri"/>
                          <a:cs typeface="Calibri"/>
                        </a:rPr>
                        <a:t>as </a:t>
                      </a:r>
                      <a:r>
                        <a:rPr sz="1200" spc="-5" dirty="0">
                          <a:latin typeface="Calibri"/>
                          <a:cs typeface="Calibri"/>
                        </a:rPr>
                        <a:t>used in </a:t>
                      </a:r>
                      <a:r>
                        <a:rPr sz="1200" dirty="0">
                          <a:latin typeface="Calibri"/>
                          <a:cs typeface="Calibri"/>
                        </a:rPr>
                        <a:t>the text, choosing </a:t>
                      </a:r>
                      <a:r>
                        <a:rPr sz="1200" spc="-5" dirty="0">
                          <a:latin typeface="Calibri"/>
                          <a:cs typeface="Calibri"/>
                        </a:rPr>
                        <a:t>from level-  </a:t>
                      </a:r>
                      <a:r>
                        <a:rPr sz="1200" dirty="0">
                          <a:latin typeface="Calibri"/>
                          <a:cs typeface="Calibri"/>
                        </a:rPr>
                        <a:t>appropriate </a:t>
                      </a:r>
                      <a:r>
                        <a:rPr sz="1200" spc="-5" dirty="0">
                          <a:latin typeface="Calibri"/>
                          <a:cs typeface="Calibri"/>
                        </a:rPr>
                        <a:t>strategies (e.g., </a:t>
                      </a:r>
                      <a:r>
                        <a:rPr lang="en-US" sz="1200" spc="-5" dirty="0" smtClean="0">
                          <a:latin typeface="Calibri"/>
                          <a:cs typeface="Calibri"/>
                        </a:rPr>
                        <a:t>context clues</a:t>
                      </a:r>
                      <a:r>
                        <a:rPr sz="1200" spc="-5" dirty="0" smtClean="0">
                          <a:latin typeface="Calibri"/>
                          <a:cs typeface="Calibri"/>
                        </a:rPr>
                        <a:t>).</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5"/>
                  </a:ext>
                </a:extLst>
              </a:tr>
              <a:tr h="173736">
                <a:tc>
                  <a:txBody>
                    <a:bodyPr/>
                    <a:lstStyle/>
                    <a:p>
                      <a:pPr marL="69850">
                        <a:lnSpc>
                          <a:spcPct val="100000"/>
                        </a:lnSpc>
                        <a:spcBef>
                          <a:spcPts val="40"/>
                        </a:spcBef>
                      </a:pPr>
                      <a:r>
                        <a:rPr sz="1200" dirty="0">
                          <a:latin typeface="Calibri"/>
                          <a:cs typeface="Calibri"/>
                        </a:rPr>
                        <a:t>RDG3.11</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0"/>
                        </a:spcBef>
                      </a:pPr>
                      <a:r>
                        <a:rPr sz="1200" dirty="0">
                          <a:latin typeface="Calibri"/>
                          <a:cs typeface="Calibri"/>
                        </a:rPr>
                        <a:t>65</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0"/>
                        </a:spcBef>
                      </a:pPr>
                      <a:r>
                        <a:rPr sz="1200" dirty="0">
                          <a:latin typeface="Calibri"/>
                          <a:cs typeface="Calibri"/>
                        </a:rPr>
                        <a:t>Identify the main </a:t>
                      </a:r>
                      <a:r>
                        <a:rPr sz="1200" spc="-5" dirty="0">
                          <a:latin typeface="Calibri"/>
                          <a:cs typeface="Calibri"/>
                        </a:rPr>
                        <a:t>idea of </a:t>
                      </a:r>
                      <a:r>
                        <a:rPr sz="1200" dirty="0">
                          <a:latin typeface="Calibri"/>
                          <a:cs typeface="Calibri"/>
                        </a:rPr>
                        <a:t>a </a:t>
                      </a:r>
                      <a:r>
                        <a:rPr sz="1200" spc="-5" dirty="0">
                          <a:latin typeface="Calibri"/>
                          <a:cs typeface="Calibri"/>
                        </a:rPr>
                        <a:t>simple </a:t>
                      </a:r>
                      <a:r>
                        <a:rPr sz="1200" dirty="0">
                          <a:latin typeface="Calibri"/>
                          <a:cs typeface="Calibri"/>
                        </a:rPr>
                        <a:t>text </a:t>
                      </a:r>
                      <a:r>
                        <a:rPr sz="1200" spc="-5" dirty="0">
                          <a:latin typeface="Calibri"/>
                          <a:cs typeface="Calibri"/>
                        </a:rPr>
                        <a:t>or </a:t>
                      </a:r>
                      <a:r>
                        <a:rPr sz="1200" dirty="0">
                          <a:latin typeface="Calibri"/>
                          <a:cs typeface="Calibri"/>
                        </a:rPr>
                        <a:t>the central </a:t>
                      </a:r>
                      <a:r>
                        <a:rPr sz="1200" spc="-5" dirty="0">
                          <a:latin typeface="Calibri"/>
                          <a:cs typeface="Calibri"/>
                        </a:rPr>
                        <a:t>ideas or </a:t>
                      </a:r>
                      <a:r>
                        <a:rPr sz="1200" dirty="0">
                          <a:latin typeface="Calibri"/>
                          <a:cs typeface="Calibri"/>
                        </a:rPr>
                        <a:t>themes </a:t>
                      </a:r>
                      <a:r>
                        <a:rPr sz="1200" spc="-5" dirty="0">
                          <a:latin typeface="Calibri"/>
                          <a:cs typeface="Calibri"/>
                        </a:rPr>
                        <a:t>of </a:t>
                      </a:r>
                      <a:r>
                        <a:rPr sz="1200" dirty="0">
                          <a:latin typeface="Calibri"/>
                          <a:cs typeface="Calibri"/>
                        </a:rPr>
                        <a:t>a complex</a:t>
                      </a:r>
                      <a:r>
                        <a:rPr sz="1200" spc="70" dirty="0">
                          <a:latin typeface="Calibri"/>
                          <a:cs typeface="Calibri"/>
                        </a:rPr>
                        <a:t> </a:t>
                      </a:r>
                      <a:r>
                        <a:rPr sz="1200" dirty="0">
                          <a:latin typeface="Calibri"/>
                          <a:cs typeface="Calibri"/>
                        </a:rPr>
                        <a:t>text.</a:t>
                      </a: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6"/>
                  </a:ext>
                </a:extLst>
              </a:tr>
              <a:tr h="173736">
                <a:tc>
                  <a:txBody>
                    <a:bodyPr/>
                    <a:lstStyle/>
                    <a:p>
                      <a:pPr marL="69850">
                        <a:lnSpc>
                          <a:spcPct val="100000"/>
                        </a:lnSpc>
                        <a:spcBef>
                          <a:spcPts val="45"/>
                        </a:spcBef>
                      </a:pPr>
                      <a:r>
                        <a:rPr sz="1200" dirty="0">
                          <a:latin typeface="Calibri"/>
                          <a:cs typeface="Calibri"/>
                        </a:rPr>
                        <a:t>RDG3.12</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12700" algn="ctr">
                        <a:lnSpc>
                          <a:spcPct val="100000"/>
                        </a:lnSpc>
                        <a:spcBef>
                          <a:spcPts val="45"/>
                        </a:spcBef>
                      </a:pPr>
                      <a:r>
                        <a:rPr sz="1200" dirty="0">
                          <a:latin typeface="Calibri"/>
                          <a:cs typeface="Calibri"/>
                        </a:rPr>
                        <a:t>13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5"/>
                        </a:spcBef>
                      </a:pPr>
                      <a:r>
                        <a:rPr sz="1200" dirty="0">
                          <a:latin typeface="Calibri"/>
                          <a:cs typeface="Calibri"/>
                        </a:rPr>
                        <a:t>57</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5"/>
                        </a:spcBef>
                      </a:pPr>
                      <a:r>
                        <a:rPr sz="1200" dirty="0">
                          <a:latin typeface="Calibri"/>
                          <a:cs typeface="Calibri"/>
                        </a:rPr>
                        <a:t>Identify the </a:t>
                      </a:r>
                      <a:r>
                        <a:rPr sz="1200" spc="-5" dirty="0">
                          <a:latin typeface="Calibri"/>
                          <a:cs typeface="Calibri"/>
                        </a:rPr>
                        <a:t>key details </a:t>
                      </a:r>
                      <a:r>
                        <a:rPr sz="1200" dirty="0">
                          <a:latin typeface="Calibri"/>
                          <a:cs typeface="Calibri"/>
                        </a:rPr>
                        <a:t>and cite </a:t>
                      </a:r>
                      <a:r>
                        <a:rPr sz="1200" spc="-5" dirty="0">
                          <a:latin typeface="Calibri"/>
                          <a:cs typeface="Calibri"/>
                        </a:rPr>
                        <a:t>evidence from </a:t>
                      </a:r>
                      <a:r>
                        <a:rPr sz="1200" dirty="0">
                          <a:latin typeface="Calibri"/>
                          <a:cs typeface="Calibri"/>
                        </a:rPr>
                        <a:t>a</a:t>
                      </a:r>
                      <a:r>
                        <a:rPr sz="1200" spc="15" dirty="0">
                          <a:latin typeface="Calibri"/>
                          <a:cs typeface="Calibri"/>
                        </a:rPr>
                        <a:t> </a:t>
                      </a:r>
                      <a:r>
                        <a:rPr sz="1200" dirty="0">
                          <a:latin typeface="Calibri"/>
                          <a:cs typeface="Calibri"/>
                        </a:rPr>
                        <a:t>text.</a:t>
                      </a: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7"/>
                  </a:ext>
                </a:extLst>
              </a:tr>
              <a:tr h="173736">
                <a:tc>
                  <a:txBody>
                    <a:bodyPr/>
                    <a:lstStyle/>
                    <a:p>
                      <a:pPr marL="69850">
                        <a:lnSpc>
                          <a:spcPct val="100000"/>
                        </a:lnSpc>
                        <a:spcBef>
                          <a:spcPts val="45"/>
                        </a:spcBef>
                      </a:pPr>
                      <a:r>
                        <a:rPr sz="1200" dirty="0">
                          <a:latin typeface="Calibri"/>
                          <a:cs typeface="Calibri"/>
                        </a:rPr>
                        <a:t>RDG3.14</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5"/>
                        </a:spcBef>
                      </a:pPr>
                      <a:r>
                        <a:rPr sz="1200" dirty="0">
                          <a:latin typeface="Calibri"/>
                          <a:cs typeface="Calibri"/>
                        </a:rPr>
                        <a:t>59</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5"/>
                        </a:spcBef>
                      </a:pPr>
                      <a:r>
                        <a:rPr sz="1200" dirty="0">
                          <a:latin typeface="Calibri"/>
                          <a:cs typeface="Calibri"/>
                        </a:rPr>
                        <a:t>Identify the author’s </a:t>
                      </a:r>
                      <a:r>
                        <a:rPr lang="en-US" sz="1200" dirty="0" smtClean="0">
                          <a:latin typeface="Calibri"/>
                          <a:cs typeface="Calibri"/>
                        </a:rPr>
                        <a:t>point or </a:t>
                      </a:r>
                      <a:r>
                        <a:rPr sz="1200" spc="-5" dirty="0" smtClean="0">
                          <a:latin typeface="Calibri"/>
                          <a:cs typeface="Calibri"/>
                        </a:rPr>
                        <a:t>purpose </a:t>
                      </a:r>
                      <a:r>
                        <a:rPr sz="1200" spc="-5" dirty="0">
                          <a:latin typeface="Calibri"/>
                          <a:cs typeface="Calibri"/>
                        </a:rPr>
                        <a:t>including what </a:t>
                      </a:r>
                      <a:r>
                        <a:rPr sz="1200" dirty="0">
                          <a:latin typeface="Calibri"/>
                          <a:cs typeface="Calibri"/>
                        </a:rPr>
                        <a:t>the author </a:t>
                      </a:r>
                      <a:r>
                        <a:rPr sz="1200" spc="-5" dirty="0">
                          <a:latin typeface="Calibri"/>
                          <a:cs typeface="Calibri"/>
                        </a:rPr>
                        <a:t>wants </a:t>
                      </a:r>
                      <a:r>
                        <a:rPr sz="1200" dirty="0">
                          <a:latin typeface="Calibri"/>
                          <a:cs typeface="Calibri"/>
                        </a:rPr>
                        <a:t>to answer, </a:t>
                      </a:r>
                      <a:r>
                        <a:rPr sz="1200" spc="-5" dirty="0">
                          <a:latin typeface="Calibri"/>
                          <a:cs typeface="Calibri"/>
                        </a:rPr>
                        <a:t>explain or</a:t>
                      </a:r>
                      <a:r>
                        <a:rPr sz="1200" spc="60" dirty="0">
                          <a:latin typeface="Calibri"/>
                          <a:cs typeface="Calibri"/>
                        </a:rPr>
                        <a:t> </a:t>
                      </a:r>
                      <a:r>
                        <a:rPr sz="1200" spc="-5" dirty="0">
                          <a:latin typeface="Calibri"/>
                          <a:cs typeface="Calibri"/>
                        </a:rPr>
                        <a:t>describe.</a:t>
                      </a:r>
                      <a:endParaRPr sz="1200" dirty="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8"/>
                  </a:ext>
                </a:extLst>
              </a:tr>
              <a:tr h="329183">
                <a:tc>
                  <a:txBody>
                    <a:bodyPr/>
                    <a:lstStyle/>
                    <a:p>
                      <a:pPr marL="69850">
                        <a:lnSpc>
                          <a:spcPct val="100000"/>
                        </a:lnSpc>
                        <a:spcBef>
                          <a:spcPts val="40"/>
                        </a:spcBef>
                      </a:pPr>
                      <a:r>
                        <a:rPr sz="1200" dirty="0">
                          <a:latin typeface="Calibri"/>
                          <a:cs typeface="Calibri"/>
                        </a:rPr>
                        <a:t>RDG4.3</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0"/>
                        </a:spcBef>
                      </a:pPr>
                      <a:r>
                        <a:rPr sz="1200" dirty="0">
                          <a:latin typeface="Calibri"/>
                          <a:cs typeface="Calibri"/>
                        </a:rPr>
                        <a:t>58</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36525" marR="304165">
                        <a:lnSpc>
                          <a:spcPct val="102200"/>
                        </a:lnSpc>
                        <a:spcBef>
                          <a:spcPts val="15"/>
                        </a:spcBef>
                      </a:pPr>
                      <a:r>
                        <a:rPr sz="1200" spc="-5" dirty="0">
                          <a:latin typeface="Calibri"/>
                          <a:cs typeface="Calibri"/>
                        </a:rPr>
                        <a:t>Determine what </a:t>
                      </a:r>
                      <a:r>
                        <a:rPr sz="1200" dirty="0" smtClean="0">
                          <a:latin typeface="Calibri"/>
                          <a:cs typeface="Calibri"/>
                        </a:rPr>
                        <a:t>text</a:t>
                      </a:r>
                      <a:r>
                        <a:rPr lang="en-US" sz="1200" dirty="0" smtClean="0">
                          <a:latin typeface="Calibri"/>
                          <a:cs typeface="Calibri"/>
                        </a:rPr>
                        <a:t>s</a:t>
                      </a:r>
                      <a:r>
                        <a:rPr sz="1200" dirty="0" smtClean="0">
                          <a:latin typeface="Calibri"/>
                          <a:cs typeface="Calibri"/>
                        </a:rPr>
                        <a:t> </a:t>
                      </a:r>
                      <a:r>
                        <a:rPr sz="1200" spc="-5" dirty="0">
                          <a:latin typeface="Calibri"/>
                          <a:cs typeface="Calibri"/>
                        </a:rPr>
                        <a:t>says </a:t>
                      </a:r>
                      <a:r>
                        <a:rPr lang="en-US" sz="1200" spc="-5" dirty="0" smtClean="0">
                          <a:latin typeface="Calibri"/>
                          <a:cs typeface="Calibri"/>
                        </a:rPr>
                        <a:t>explicitly</a:t>
                      </a:r>
                      <a:r>
                        <a:rPr sz="1200" spc="-5" dirty="0" smtClean="0">
                          <a:latin typeface="Calibri"/>
                          <a:cs typeface="Calibri"/>
                        </a:rPr>
                        <a:t> </a:t>
                      </a:r>
                      <a:r>
                        <a:rPr lang="en-US" sz="1200" spc="-5" dirty="0" smtClean="0">
                          <a:latin typeface="Calibri"/>
                          <a:cs typeface="Calibri"/>
                        </a:rPr>
                        <a:t>by</a:t>
                      </a:r>
                      <a:r>
                        <a:rPr lang="en-US" sz="1200" spc="-5" baseline="0" dirty="0" smtClean="0">
                          <a:latin typeface="Calibri"/>
                          <a:cs typeface="Calibri"/>
                        </a:rPr>
                        <a:t> comparing details from multiple sources or parts of a text.</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9"/>
                  </a:ext>
                </a:extLst>
              </a:tr>
              <a:tr h="329184">
                <a:tc>
                  <a:txBody>
                    <a:bodyPr/>
                    <a:lstStyle/>
                    <a:p>
                      <a:pPr marL="69850">
                        <a:lnSpc>
                          <a:spcPct val="100000"/>
                        </a:lnSpc>
                        <a:spcBef>
                          <a:spcPts val="45"/>
                        </a:spcBef>
                      </a:pPr>
                      <a:r>
                        <a:rPr sz="1200" dirty="0">
                          <a:latin typeface="Calibri"/>
                          <a:cs typeface="Calibri"/>
                        </a:rPr>
                        <a:t>RDG4.4</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5"/>
                        </a:spcBef>
                      </a:pPr>
                      <a:r>
                        <a:rPr sz="1200" dirty="0">
                          <a:latin typeface="Calibri"/>
                          <a:cs typeface="Calibri"/>
                        </a:rPr>
                        <a:t>7</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5"/>
                        </a:spcBef>
                      </a:pPr>
                      <a:r>
                        <a:rPr sz="1200" dirty="0">
                          <a:latin typeface="Calibri"/>
                          <a:cs typeface="Calibri"/>
                        </a:rPr>
                        <a:t>52</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36525" marR="304165">
                        <a:lnSpc>
                          <a:spcPct val="102200"/>
                        </a:lnSpc>
                        <a:spcBef>
                          <a:spcPts val="15"/>
                        </a:spcBef>
                      </a:pPr>
                      <a:r>
                        <a:rPr lang="en-US" sz="1200" spc="-5" dirty="0" smtClean="0">
                          <a:latin typeface="+mn-lt"/>
                          <a:cs typeface="Calibri"/>
                        </a:rPr>
                        <a:t>Determine what </a:t>
                      </a:r>
                      <a:r>
                        <a:rPr lang="en-US" sz="1200" dirty="0" smtClean="0">
                          <a:latin typeface="+mn-lt"/>
                          <a:cs typeface="Calibri"/>
                        </a:rPr>
                        <a:t>texts </a:t>
                      </a:r>
                      <a:r>
                        <a:rPr lang="en-US" sz="1200" spc="-5" dirty="0" smtClean="0">
                          <a:latin typeface="+mn-lt"/>
                          <a:cs typeface="Calibri"/>
                        </a:rPr>
                        <a:t>says implicitly (e.g., </a:t>
                      </a:r>
                      <a:r>
                        <a:rPr lang="en-US" sz="1200" dirty="0" smtClean="0">
                          <a:latin typeface="+mn-lt"/>
                          <a:cs typeface="Calibri"/>
                        </a:rPr>
                        <a:t>make </a:t>
                      </a:r>
                      <a:r>
                        <a:rPr lang="en-US" sz="1200" spc="-5" dirty="0" smtClean="0">
                          <a:latin typeface="+mn-lt"/>
                          <a:cs typeface="Calibri"/>
                        </a:rPr>
                        <a:t>inferences, draw </a:t>
                      </a:r>
                      <a:r>
                        <a:rPr lang="en-US" sz="1200" dirty="0" smtClean="0">
                          <a:latin typeface="+mn-lt"/>
                          <a:cs typeface="Calibri"/>
                        </a:rPr>
                        <a:t>conclusions) and cite textual  </a:t>
                      </a:r>
                      <a:r>
                        <a:rPr lang="en-US" sz="1200" spc="-5" dirty="0" smtClean="0">
                          <a:latin typeface="+mn-lt"/>
                          <a:cs typeface="Calibri"/>
                        </a:rPr>
                        <a:t>evidence.</a:t>
                      </a:r>
                      <a:endParaRPr lang="en-US" sz="1200" dirty="0">
                        <a:latin typeface="+mn-lt"/>
                        <a:cs typeface="Calibri"/>
                      </a:endParaRPr>
                    </a:p>
                  </a:txBody>
                  <a:tcPr marL="0" marR="0" marT="1905" marB="0">
                    <a:lnR w="9525">
                      <a:solidFill>
                        <a:srgbClr val="7A9FCD"/>
                      </a:solidFill>
                      <a:prstDash val="solid"/>
                    </a:lnR>
                    <a:lnT w="9525" cap="flat" cmpd="sng" algn="ctr">
                      <a:solidFill>
                        <a:srgbClr val="7A9FCD"/>
                      </a:solidFill>
                      <a:prstDash val="solid"/>
                      <a:round/>
                      <a:headEnd type="none" w="med" len="med"/>
                      <a:tailEnd type="none" w="med" len="med"/>
                    </a:lnT>
                    <a:lnB w="9525">
                      <a:solidFill>
                        <a:srgbClr val="7A9FCD"/>
                      </a:solidFill>
                      <a:prstDash val="solid"/>
                    </a:lnB>
                    <a:solidFill>
                      <a:srgbClr val="D2DFED"/>
                    </a:solidFill>
                  </a:tcPr>
                </a:tc>
                <a:extLst>
                  <a:ext uri="{0D108BD9-81ED-4DB2-BD59-A6C34878D82A}">
                    <a16:rowId xmlns:a16="http://schemas.microsoft.com/office/drawing/2014/main" val="10010"/>
                  </a:ext>
                </a:extLst>
              </a:tr>
              <a:tr h="344425">
                <a:tc>
                  <a:txBody>
                    <a:bodyPr/>
                    <a:lstStyle/>
                    <a:p>
                      <a:pPr marL="69850">
                        <a:lnSpc>
                          <a:spcPct val="100000"/>
                        </a:lnSpc>
                        <a:spcBef>
                          <a:spcPts val="40"/>
                        </a:spcBef>
                      </a:pPr>
                      <a:r>
                        <a:rPr sz="1200" dirty="0">
                          <a:latin typeface="Calibri"/>
                          <a:cs typeface="Calibri"/>
                        </a:rPr>
                        <a:t>RDG4.6</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0"/>
                        </a:spcBef>
                      </a:pPr>
                      <a:r>
                        <a:rPr sz="1200" dirty="0">
                          <a:latin typeface="Calibri"/>
                          <a:cs typeface="Calibri"/>
                        </a:rPr>
                        <a:t>1</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0"/>
                        </a:spcBef>
                      </a:pPr>
                      <a:r>
                        <a:rPr sz="1200" dirty="0">
                          <a:latin typeface="Calibri"/>
                          <a:cs typeface="Calibri"/>
                        </a:rPr>
                        <a:t>23</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36525" marR="292735">
                        <a:lnSpc>
                          <a:spcPct val="102200"/>
                        </a:lnSpc>
                        <a:spcBef>
                          <a:spcPts val="15"/>
                        </a:spcBef>
                      </a:pPr>
                      <a:r>
                        <a:rPr lang="en-US" sz="1200" spc="-5" dirty="0" smtClean="0">
                          <a:latin typeface="Calibri"/>
                          <a:cs typeface="Calibri"/>
                        </a:rPr>
                        <a:t>Use text features (e.g., bold face print, symbols) to locate key details and interpret how these features influence meaning.</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cap="flat" cmpd="sng" algn="ctr">
                      <a:solidFill>
                        <a:srgbClr val="7A9FCD"/>
                      </a:solidFill>
                      <a:prstDash val="solid"/>
                      <a:round/>
                      <a:headEnd type="none" w="med" len="med"/>
                      <a:tailEnd type="none" w="med" len="med"/>
                    </a:lnB>
                    <a:solidFill>
                      <a:srgbClr val="EAE9EB"/>
                    </a:solidFill>
                  </a:tcPr>
                </a:tc>
                <a:extLst>
                  <a:ext uri="{0D108BD9-81ED-4DB2-BD59-A6C34878D82A}">
                    <a16:rowId xmlns:a16="http://schemas.microsoft.com/office/drawing/2014/main" val="10011"/>
                  </a:ext>
                </a:extLst>
              </a:tr>
              <a:tr h="381000">
                <a:tc>
                  <a:txBody>
                    <a:bodyPr/>
                    <a:lstStyle/>
                    <a:p>
                      <a:pPr marL="69850">
                        <a:lnSpc>
                          <a:spcPct val="100000"/>
                        </a:lnSpc>
                        <a:spcBef>
                          <a:spcPts val="40"/>
                        </a:spcBef>
                      </a:pPr>
                      <a:r>
                        <a:rPr sz="1200" dirty="0">
                          <a:latin typeface="Calibri"/>
                          <a:cs typeface="Calibri"/>
                        </a:rPr>
                        <a:t>RDG4.7</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406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47320" algn="r">
                        <a:lnSpc>
                          <a:spcPct val="100000"/>
                        </a:lnSpc>
                        <a:spcBef>
                          <a:spcPts val="40"/>
                        </a:spcBef>
                      </a:pPr>
                      <a:r>
                        <a:rPr sz="1200" dirty="0">
                          <a:latin typeface="Calibri"/>
                          <a:cs typeface="Calibri"/>
                        </a:rPr>
                        <a:t>65</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36525" marR="289560" algn="just">
                        <a:lnSpc>
                          <a:spcPct val="102200"/>
                        </a:lnSpc>
                        <a:spcBef>
                          <a:spcPts val="15"/>
                        </a:spcBef>
                      </a:pPr>
                      <a:r>
                        <a:rPr lang="en-US" sz="1200" spc="-5" dirty="0" smtClean="0">
                          <a:latin typeface="Calibri"/>
                          <a:cs typeface="Calibri"/>
                        </a:rPr>
                        <a:t>Describe and analyze the overall structure and organization of a text (e.g., chronology, case and effect, comparison</a:t>
                      </a:r>
                      <a:r>
                        <a:rPr lang="en-US" sz="1200" spc="-5" baseline="0" dirty="0" smtClean="0">
                          <a:latin typeface="Calibri"/>
                          <a:cs typeface="Calibri"/>
                        </a:rPr>
                        <a:t> and contrast, problem and solution.</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2"/>
                  </a:ext>
                </a:extLst>
              </a:tr>
              <a:tr h="475488">
                <a:tc>
                  <a:txBody>
                    <a:bodyPr/>
                    <a:lstStyle/>
                    <a:p>
                      <a:pPr marL="69850">
                        <a:lnSpc>
                          <a:spcPct val="100000"/>
                        </a:lnSpc>
                        <a:spcBef>
                          <a:spcPts val="40"/>
                        </a:spcBef>
                      </a:pPr>
                      <a:r>
                        <a:rPr sz="1200" dirty="0">
                          <a:latin typeface="Calibri"/>
                          <a:cs typeface="Calibri"/>
                        </a:rPr>
                        <a:t>RDG4.8</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40640" algn="ctr">
                        <a:lnSpc>
                          <a:spcPct val="100000"/>
                        </a:lnSpc>
                        <a:spcBef>
                          <a:spcPts val="40"/>
                        </a:spcBef>
                      </a:pPr>
                      <a:r>
                        <a:rPr sz="1200" dirty="0">
                          <a:latin typeface="Calibri"/>
                          <a:cs typeface="Calibri"/>
                        </a:rPr>
                        <a:t>3</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47320" algn="r">
                        <a:lnSpc>
                          <a:spcPct val="100000"/>
                        </a:lnSpc>
                        <a:spcBef>
                          <a:spcPts val="40"/>
                        </a:spcBef>
                      </a:pPr>
                      <a:r>
                        <a:rPr sz="1200" dirty="0">
                          <a:latin typeface="Calibri"/>
                          <a:cs typeface="Calibri"/>
                        </a:rPr>
                        <a:t>67</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36525" marR="339725" algn="just">
                        <a:lnSpc>
                          <a:spcPct val="102200"/>
                        </a:lnSpc>
                        <a:spcBef>
                          <a:spcPts val="15"/>
                        </a:spcBef>
                      </a:pPr>
                      <a:r>
                        <a:rPr lang="en-US" sz="1200" dirty="0" smtClean="0">
                          <a:latin typeface="Calibri"/>
                          <a:cs typeface="Calibri"/>
                        </a:rPr>
                        <a:t>Analyze</a:t>
                      </a:r>
                      <a:r>
                        <a:rPr lang="en-US" sz="1200" baseline="0" dirty="0" smtClean="0">
                          <a:latin typeface="Calibri"/>
                          <a:cs typeface="Calibri"/>
                        </a:rPr>
                        <a:t> how the author’s point of view, purpose, opinion, register, tone, and voice, including political or cultural perspective, shape the content and style of a text for its intended audience.</a:t>
                      </a:r>
                      <a:endParaRPr sz="1200" dirty="0">
                        <a:latin typeface="Calibri"/>
                        <a:cs typeface="Calibri"/>
                      </a:endParaRPr>
                    </a:p>
                  </a:txBody>
                  <a:tcPr marL="0" marR="0" marT="190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3"/>
                  </a:ext>
                </a:extLst>
              </a:tr>
            </a:tbl>
          </a:graphicData>
        </a:graphic>
      </p:graphicFrame>
      <p:sp>
        <p:nvSpPr>
          <p:cNvPr id="26" name="object 2"/>
          <p:cNvSpPr/>
          <p:nvPr/>
        </p:nvSpPr>
        <p:spPr>
          <a:xfrm>
            <a:off x="300117" y="1520265"/>
            <a:ext cx="8621192" cy="112326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square" lIns="0" tIns="0" rIns="0" bIns="0" rtlCol="0"/>
          <a:lstStyle/>
          <a:p>
            <a:endParaRPr/>
          </a:p>
        </p:txBody>
      </p:sp>
      <p:sp>
        <p:nvSpPr>
          <p:cNvPr id="22" name="object 2"/>
          <p:cNvSpPr/>
          <p:nvPr/>
        </p:nvSpPr>
        <p:spPr>
          <a:xfrm>
            <a:off x="1094105" y="1493117"/>
            <a:ext cx="65" cy="18466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none" lIns="0" tIns="0" rIns="0" bIns="0" rtlCol="0">
            <a:spAutoFit/>
          </a:bodyPr>
          <a:lstStyle/>
          <a:p>
            <a:endParaRPr sz="1200"/>
          </a:p>
        </p:txBody>
      </p:sp>
      <p:sp>
        <p:nvSpPr>
          <p:cNvPr id="64528" name="Footer Placeholder 16"/>
          <p:cNvSpPr txBox="1">
            <a:spLocks noGrp="1"/>
          </p:cNvSpPr>
          <p:nvPr/>
        </p:nvSpPr>
        <p:spPr bwMode="auto">
          <a:xfrm>
            <a:off x="0" y="67056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11" name="object 2"/>
          <p:cNvSpPr txBox="1"/>
          <p:nvPr/>
        </p:nvSpPr>
        <p:spPr>
          <a:xfrm>
            <a:off x="393418" y="1141203"/>
            <a:ext cx="759823" cy="382797"/>
          </a:xfrm>
          <a:prstGeom prst="rect">
            <a:avLst/>
          </a:prstGeom>
        </p:spPr>
        <p:txBody>
          <a:bodyPr vert="horz" wrap="none" lIns="0" tIns="13335" rIns="0" bIns="0" rtlCol="0">
            <a:spAutoFit/>
          </a:bodyPr>
          <a:lstStyle/>
          <a:p>
            <a:pPr marL="12700">
              <a:lnSpc>
                <a:spcPct val="100000"/>
              </a:lnSpc>
              <a:spcBef>
                <a:spcPts val="105"/>
              </a:spcBef>
            </a:pPr>
            <a:r>
              <a:rPr sz="1200" dirty="0" smtClean="0">
                <a:latin typeface="Calibri"/>
                <a:cs typeface="Calibri"/>
              </a:rPr>
              <a:t>0</a:t>
            </a:r>
            <a:r>
              <a:rPr lang="en-US" sz="1200" dirty="0" smtClean="0">
                <a:latin typeface="Calibri"/>
                <a:cs typeface="Calibri"/>
              </a:rPr>
              <a:t>1</a:t>
            </a:r>
            <a:r>
              <a:rPr sz="1200" dirty="0" smtClean="0">
                <a:latin typeface="Calibri"/>
                <a:cs typeface="Calibri"/>
              </a:rPr>
              <a:t>/</a:t>
            </a:r>
            <a:r>
              <a:rPr lang="en-US" sz="1200" dirty="0" smtClean="0">
                <a:latin typeface="Calibri"/>
                <a:cs typeface="Calibri"/>
              </a:rPr>
              <a:t>06</a:t>
            </a:r>
            <a:r>
              <a:rPr sz="1200" dirty="0" smtClean="0">
                <a:latin typeface="Calibri"/>
                <a:cs typeface="Calibri"/>
              </a:rPr>
              <a:t>/2019</a:t>
            </a:r>
            <a:endParaRPr sz="1200" dirty="0">
              <a:latin typeface="Calibri"/>
              <a:cs typeface="Calibri"/>
            </a:endParaRPr>
          </a:p>
          <a:p>
            <a:pPr marL="12700">
              <a:lnSpc>
                <a:spcPct val="100000"/>
              </a:lnSpc>
              <a:spcBef>
                <a:spcPts val="10"/>
              </a:spcBef>
            </a:pPr>
            <a:r>
              <a:rPr sz="1200" dirty="0">
                <a:latin typeface="Calibri"/>
                <a:cs typeface="Calibri"/>
              </a:rPr>
              <a:t>23:34:49</a:t>
            </a:r>
          </a:p>
        </p:txBody>
      </p:sp>
      <p:sp>
        <p:nvSpPr>
          <p:cNvPr id="12" name="object 3"/>
          <p:cNvSpPr txBox="1"/>
          <p:nvPr/>
        </p:nvSpPr>
        <p:spPr>
          <a:xfrm>
            <a:off x="7413411" y="1093368"/>
            <a:ext cx="1349585" cy="428964"/>
          </a:xfrm>
          <a:prstGeom prst="rect">
            <a:avLst/>
          </a:prstGeom>
        </p:spPr>
        <p:txBody>
          <a:bodyPr vert="horz" wrap="square" lIns="0" tIns="33655" rIns="0" bIns="0" rtlCol="0">
            <a:spAutoFit/>
          </a:bodyPr>
          <a:lstStyle/>
          <a:p>
            <a:pPr marL="12700" algn="r">
              <a:lnSpc>
                <a:spcPct val="100000"/>
              </a:lnSpc>
              <a:spcBef>
                <a:spcPts val="265"/>
              </a:spcBef>
            </a:pPr>
            <a:r>
              <a:rPr sz="1200" spc="-5" dirty="0" smtClean="0">
                <a:latin typeface="Calibri"/>
                <a:cs typeface="Calibri"/>
              </a:rPr>
              <a:t>Page </a:t>
            </a:r>
            <a:r>
              <a:rPr sz="1200" dirty="0" smtClean="0">
                <a:latin typeface="Calibri"/>
                <a:cs typeface="Calibri"/>
              </a:rPr>
              <a:t>13 </a:t>
            </a:r>
            <a:r>
              <a:rPr sz="1200" spc="-5" dirty="0">
                <a:latin typeface="Calibri"/>
                <a:cs typeface="Calibri"/>
              </a:rPr>
              <a:t>of</a:t>
            </a:r>
            <a:r>
              <a:rPr sz="1200" spc="-70" dirty="0">
                <a:latin typeface="Calibri"/>
                <a:cs typeface="Calibri"/>
              </a:rPr>
              <a:t> </a:t>
            </a:r>
            <a:r>
              <a:rPr sz="1200" dirty="0" smtClean="0">
                <a:latin typeface="Calibri"/>
                <a:cs typeface="Calibri"/>
              </a:rPr>
              <a:t>32</a:t>
            </a:r>
            <a:endParaRPr sz="1200" dirty="0">
              <a:latin typeface="Calibri"/>
              <a:cs typeface="Calibri"/>
            </a:endParaRPr>
          </a:p>
          <a:p>
            <a:pPr marL="335280" algn="r">
              <a:lnSpc>
                <a:spcPct val="100000"/>
              </a:lnSpc>
              <a:spcBef>
                <a:spcPts val="150"/>
              </a:spcBef>
            </a:pPr>
            <a:r>
              <a:rPr sz="1200" b="1" spc="5" dirty="0">
                <a:latin typeface="Calibri"/>
                <a:cs typeface="Calibri"/>
              </a:rPr>
              <a:t>SCSSTC4</a:t>
            </a:r>
            <a:endParaRPr sz="1200" dirty="0">
              <a:latin typeface="Calibri"/>
              <a:cs typeface="Calibri"/>
            </a:endParaRPr>
          </a:p>
        </p:txBody>
      </p:sp>
      <p:sp>
        <p:nvSpPr>
          <p:cNvPr id="13" name="object 4"/>
          <p:cNvSpPr txBox="1"/>
          <p:nvPr/>
        </p:nvSpPr>
        <p:spPr>
          <a:xfrm>
            <a:off x="3730773" y="845921"/>
            <a:ext cx="1909355" cy="616836"/>
          </a:xfrm>
          <a:prstGeom prst="rect">
            <a:avLst/>
          </a:prstGeom>
        </p:spPr>
        <p:txBody>
          <a:bodyPr vert="horz" wrap="square" lIns="0" tIns="102870" rIns="0" bIns="0" rtlCol="0">
            <a:spAutoFit/>
          </a:bodyPr>
          <a:lstStyle/>
          <a:p>
            <a:pPr algn="ctr">
              <a:lnSpc>
                <a:spcPct val="100000"/>
              </a:lnSpc>
              <a:spcBef>
                <a:spcPts val="810"/>
              </a:spcBef>
            </a:pPr>
            <a:r>
              <a:rPr b="1" spc="5" dirty="0">
                <a:latin typeface="Calibri"/>
                <a:cs typeface="Calibri"/>
              </a:rPr>
              <a:t>Class</a:t>
            </a:r>
            <a:r>
              <a:rPr b="1" spc="-30" dirty="0">
                <a:latin typeface="Calibri"/>
                <a:cs typeface="Calibri"/>
              </a:rPr>
              <a:t> </a:t>
            </a:r>
            <a:r>
              <a:rPr b="1" spc="5" dirty="0">
                <a:latin typeface="Calibri"/>
                <a:cs typeface="Calibri"/>
              </a:rPr>
              <a:t>Performance</a:t>
            </a:r>
            <a:endParaRPr dirty="0">
              <a:latin typeface="Calibri"/>
              <a:cs typeface="Calibri"/>
            </a:endParaRPr>
          </a:p>
          <a:p>
            <a:pPr algn="ctr">
              <a:lnSpc>
                <a:spcPct val="100000"/>
              </a:lnSpc>
              <a:spcBef>
                <a:spcPts val="400"/>
              </a:spcBef>
            </a:pPr>
            <a:r>
              <a:rPr sz="1200" dirty="0">
                <a:latin typeface="Times New Roman"/>
                <a:cs typeface="Times New Roman"/>
              </a:rPr>
              <a:t>by Test </a:t>
            </a:r>
            <a:r>
              <a:rPr sz="1200" spc="5" dirty="0">
                <a:latin typeface="Times New Roman"/>
                <a:cs typeface="Times New Roman"/>
              </a:rPr>
              <a:t>&amp; </a:t>
            </a:r>
            <a:r>
              <a:rPr sz="1200" dirty="0">
                <a:latin typeface="Times New Roman"/>
                <a:cs typeface="Times New Roman"/>
              </a:rPr>
              <a:t>Content</a:t>
            </a:r>
            <a:r>
              <a:rPr sz="1200" spc="-15" dirty="0">
                <a:latin typeface="Times New Roman"/>
                <a:cs typeface="Times New Roman"/>
              </a:rPr>
              <a:t> </a:t>
            </a:r>
            <a:r>
              <a:rPr sz="1200" spc="-5" dirty="0">
                <a:latin typeface="Times New Roman"/>
                <a:cs typeface="Times New Roman"/>
              </a:rPr>
              <a:t>Standard</a:t>
            </a:r>
            <a:endParaRPr sz="1200" dirty="0">
              <a:latin typeface="Times New Roman"/>
              <a:cs typeface="Times New Roman"/>
            </a:endParaRPr>
          </a:p>
        </p:txBody>
      </p:sp>
      <p:sp>
        <p:nvSpPr>
          <p:cNvPr id="14" name="object 5"/>
          <p:cNvSpPr txBox="1"/>
          <p:nvPr/>
        </p:nvSpPr>
        <p:spPr>
          <a:xfrm>
            <a:off x="4685451" y="1783069"/>
            <a:ext cx="531428" cy="198131"/>
          </a:xfrm>
          <a:prstGeom prst="rect">
            <a:avLst/>
          </a:prstGeom>
        </p:spPr>
        <p:txBody>
          <a:bodyPr vert="horz" wrap="none" lIns="0" tIns="13335" rIns="0" bIns="0" rtlCol="0">
            <a:spAutoFit/>
          </a:bodyPr>
          <a:lstStyle/>
          <a:p>
            <a:pPr>
              <a:lnSpc>
                <a:spcPct val="100000"/>
              </a:lnSpc>
              <a:spcBef>
                <a:spcPts val="105"/>
              </a:spcBef>
            </a:pPr>
            <a:r>
              <a:rPr sz="1200" b="1" spc="-5" dirty="0">
                <a:latin typeface="Calibri"/>
                <a:cs typeface="Calibri"/>
              </a:rPr>
              <a:t>Teacher:</a:t>
            </a:r>
            <a:endParaRPr sz="1200">
              <a:latin typeface="Calibri"/>
              <a:cs typeface="Calibri"/>
            </a:endParaRPr>
          </a:p>
        </p:txBody>
      </p:sp>
      <p:sp>
        <p:nvSpPr>
          <p:cNvPr id="15" name="object 6"/>
          <p:cNvSpPr txBox="1"/>
          <p:nvPr/>
        </p:nvSpPr>
        <p:spPr>
          <a:xfrm>
            <a:off x="5416970" y="1783069"/>
            <a:ext cx="1307666" cy="198131"/>
          </a:xfrm>
          <a:prstGeom prst="rect">
            <a:avLst/>
          </a:prstGeom>
        </p:spPr>
        <p:txBody>
          <a:bodyPr vert="horz" wrap="none" lIns="0" tIns="13335" rIns="0" bIns="0" rtlCol="0">
            <a:spAutoFit/>
          </a:bodyPr>
          <a:lstStyle/>
          <a:p>
            <a:pPr>
              <a:lnSpc>
                <a:spcPct val="100000"/>
              </a:lnSpc>
              <a:spcBef>
                <a:spcPts val="105"/>
              </a:spcBef>
            </a:pPr>
            <a:r>
              <a:rPr lang="en-US" sz="1200" dirty="0" smtClean="0">
                <a:latin typeface="Calibri"/>
                <a:cs typeface="Calibri"/>
              </a:rPr>
              <a:t>521457</a:t>
            </a:r>
            <a:r>
              <a:rPr sz="1200" dirty="0" smtClean="0">
                <a:latin typeface="Calibri"/>
                <a:cs typeface="Calibri"/>
              </a:rPr>
              <a:t> </a:t>
            </a:r>
            <a:r>
              <a:rPr sz="1200" dirty="0">
                <a:latin typeface="Calibri"/>
                <a:cs typeface="Calibri"/>
              </a:rPr>
              <a:t>- </a:t>
            </a:r>
            <a:r>
              <a:rPr lang="en-US" sz="1200" spc="-5" dirty="0" smtClean="0">
                <a:latin typeface="Calibri"/>
                <a:cs typeface="Calibri"/>
              </a:rPr>
              <a:t>Goldberg</a:t>
            </a:r>
            <a:r>
              <a:rPr sz="1200" spc="-5" dirty="0" smtClean="0">
                <a:latin typeface="Calibri"/>
                <a:cs typeface="Calibri"/>
              </a:rPr>
              <a:t>,</a:t>
            </a:r>
            <a:r>
              <a:rPr sz="1200" spc="-55" dirty="0" smtClean="0">
                <a:latin typeface="Calibri"/>
                <a:cs typeface="Calibri"/>
              </a:rPr>
              <a:t> </a:t>
            </a:r>
            <a:r>
              <a:rPr sz="1200" dirty="0">
                <a:latin typeface="Calibri"/>
                <a:cs typeface="Calibri"/>
              </a:rPr>
              <a:t>C</a:t>
            </a:r>
          </a:p>
        </p:txBody>
      </p:sp>
      <p:sp>
        <p:nvSpPr>
          <p:cNvPr id="16" name="object 7"/>
          <p:cNvSpPr txBox="1"/>
          <p:nvPr/>
        </p:nvSpPr>
        <p:spPr>
          <a:xfrm>
            <a:off x="496825" y="1714373"/>
            <a:ext cx="1934200" cy="641329"/>
          </a:xfrm>
          <a:prstGeom prst="rect">
            <a:avLst/>
          </a:prstGeom>
        </p:spPr>
        <p:txBody>
          <a:bodyPr vert="horz" wrap="square" lIns="0" tIns="13335" rIns="0" bIns="0" rtlCol="0">
            <a:spAutoFit/>
          </a:bodyPr>
          <a:lstStyle/>
          <a:p>
            <a:pPr>
              <a:lnSpc>
                <a:spcPct val="100000"/>
              </a:lnSpc>
              <a:spcBef>
                <a:spcPts val="105"/>
              </a:spcBef>
            </a:pPr>
            <a:r>
              <a:rPr sz="1200" b="1" dirty="0">
                <a:latin typeface="Calibri"/>
                <a:cs typeface="Calibri"/>
              </a:rPr>
              <a:t>Agency</a:t>
            </a:r>
            <a:r>
              <a:rPr sz="1200" b="1" dirty="0" smtClean="0">
                <a:latin typeface="Calibri"/>
                <a:cs typeface="Calibri"/>
              </a:rPr>
              <a:t>:</a:t>
            </a:r>
            <a:endParaRPr sz="1200" dirty="0">
              <a:latin typeface="Times New Roman"/>
              <a:cs typeface="Times New Roman"/>
            </a:endParaRPr>
          </a:p>
          <a:p>
            <a:pPr marR="23495">
              <a:lnSpc>
                <a:spcPct val="120000"/>
              </a:lnSpc>
            </a:pPr>
            <a:r>
              <a:rPr sz="1200" b="1" dirty="0">
                <a:latin typeface="Calibri"/>
                <a:cs typeface="Calibri"/>
              </a:rPr>
              <a:t>Site:  </a:t>
            </a:r>
            <a:r>
              <a:rPr sz="1200" b="1" spc="-5" dirty="0">
                <a:latin typeface="Calibri"/>
                <a:cs typeface="Calibri"/>
              </a:rPr>
              <a:t>Class:  </a:t>
            </a:r>
            <a:endParaRPr lang="en-US" sz="1200" b="1" spc="-5" dirty="0" smtClean="0">
              <a:latin typeface="Calibri"/>
              <a:cs typeface="Calibri"/>
            </a:endParaRPr>
          </a:p>
          <a:p>
            <a:pPr marR="23495">
              <a:lnSpc>
                <a:spcPct val="120000"/>
              </a:lnSpc>
            </a:pPr>
            <a:r>
              <a:rPr sz="1200" b="1" spc="-5" dirty="0" smtClean="0">
                <a:latin typeface="Calibri"/>
                <a:cs typeface="Calibri"/>
              </a:rPr>
              <a:t>Course</a:t>
            </a:r>
            <a:r>
              <a:rPr sz="1200" b="1" spc="-5" dirty="0">
                <a:latin typeface="Calibri"/>
                <a:cs typeface="Calibri"/>
              </a:rPr>
              <a:t>:</a:t>
            </a:r>
            <a:endParaRPr sz="1200" dirty="0">
              <a:latin typeface="Calibri"/>
              <a:cs typeface="Calibri"/>
            </a:endParaRPr>
          </a:p>
        </p:txBody>
      </p:sp>
      <p:sp>
        <p:nvSpPr>
          <p:cNvPr id="17" name="object 8"/>
          <p:cNvSpPr txBox="1"/>
          <p:nvPr/>
        </p:nvSpPr>
        <p:spPr>
          <a:xfrm>
            <a:off x="1294261" y="1714373"/>
            <a:ext cx="2785855" cy="901914"/>
          </a:xfrm>
          <a:prstGeom prst="rect">
            <a:avLst/>
          </a:prstGeom>
        </p:spPr>
        <p:txBody>
          <a:bodyPr vert="horz" wrap="square" lIns="0" tIns="10160" rIns="0" bIns="0" rtlCol="0">
            <a:spAutoFit/>
          </a:bodyPr>
          <a:lstStyle/>
          <a:p>
            <a:pPr marR="5080">
              <a:lnSpc>
                <a:spcPct val="102200"/>
              </a:lnSpc>
              <a:spcBef>
                <a:spcPts val="80"/>
              </a:spcBef>
            </a:pPr>
            <a:r>
              <a:rPr lang="en-US" sz="1200" dirty="0">
                <a:cs typeface="Calibri"/>
              </a:rPr>
              <a:t>4908 – Rolling Hills Adult School (RHAS</a:t>
            </a:r>
            <a:r>
              <a:rPr lang="en-US" sz="1200" dirty="0" smtClean="0">
                <a:cs typeface="Calibri"/>
              </a:rPr>
              <a:t>)</a:t>
            </a:r>
            <a:endParaRPr lang="en-US" sz="1200" dirty="0">
              <a:cs typeface="Calibri"/>
            </a:endParaRPr>
          </a:p>
          <a:p>
            <a:pPr marR="170180">
              <a:lnSpc>
                <a:spcPct val="120000"/>
              </a:lnSpc>
              <a:spcBef>
                <a:spcPts val="55"/>
              </a:spcBef>
            </a:pPr>
            <a:r>
              <a:rPr lang="en-US" sz="1200" dirty="0" smtClean="0">
                <a:latin typeface="Calibri"/>
                <a:cs typeface="Calibri"/>
              </a:rPr>
              <a:t>11 – RHAS: North City</a:t>
            </a:r>
          </a:p>
          <a:p>
            <a:pPr marR="170180">
              <a:lnSpc>
                <a:spcPct val="120000"/>
              </a:lnSpc>
              <a:spcBef>
                <a:spcPts val="55"/>
              </a:spcBef>
            </a:pPr>
            <a:r>
              <a:rPr sz="1200" dirty="0" smtClean="0">
                <a:latin typeface="Calibri"/>
                <a:cs typeface="Calibri"/>
              </a:rPr>
              <a:t>61</a:t>
            </a:r>
            <a:r>
              <a:rPr lang="en-US" sz="1200" dirty="0" smtClean="0">
                <a:latin typeface="Calibri"/>
                <a:cs typeface="Calibri"/>
              </a:rPr>
              <a:t>392</a:t>
            </a:r>
            <a:r>
              <a:rPr sz="1200" dirty="0" smtClean="0">
                <a:latin typeface="Calibri"/>
                <a:cs typeface="Calibri"/>
              </a:rPr>
              <a:t> - Reading </a:t>
            </a:r>
            <a:r>
              <a:rPr sz="1200" spc="-5" dirty="0" smtClean="0">
                <a:latin typeface="Calibri"/>
                <a:cs typeface="Calibri"/>
              </a:rPr>
              <a:t>Sk</a:t>
            </a:r>
            <a:r>
              <a:rPr lang="en-US" sz="1200" spc="-5" dirty="0" smtClean="0">
                <a:latin typeface="Calibri"/>
                <a:cs typeface="Calibri"/>
              </a:rPr>
              <a:t>i</a:t>
            </a:r>
            <a:r>
              <a:rPr sz="1200" spc="-5" dirty="0" smtClean="0">
                <a:latin typeface="Calibri"/>
                <a:cs typeface="Calibri"/>
              </a:rPr>
              <a:t>lls </a:t>
            </a:r>
            <a:r>
              <a:rPr lang="en-US" sz="1200" dirty="0">
                <a:latin typeface="Calibri"/>
                <a:cs typeface="Calibri"/>
              </a:rPr>
              <a:t>3</a:t>
            </a:r>
            <a:r>
              <a:rPr sz="1200" dirty="0" smtClean="0">
                <a:latin typeface="Calibri"/>
                <a:cs typeface="Calibri"/>
              </a:rPr>
              <a:t>  </a:t>
            </a:r>
            <a:endParaRPr lang="en-US" sz="1200" dirty="0" smtClean="0">
              <a:latin typeface="Calibri"/>
              <a:cs typeface="Calibri"/>
            </a:endParaRPr>
          </a:p>
          <a:p>
            <a:pPr marR="170180">
              <a:lnSpc>
                <a:spcPct val="120000"/>
              </a:lnSpc>
              <a:spcBef>
                <a:spcPts val="55"/>
              </a:spcBef>
            </a:pPr>
            <a:r>
              <a:rPr lang="en-US" sz="1200" dirty="0" smtClean="0">
                <a:latin typeface="Calibri"/>
                <a:cs typeface="Calibri"/>
              </a:rPr>
              <a:t>RS3BEE</a:t>
            </a:r>
            <a:endParaRPr sz="1200" dirty="0">
              <a:latin typeface="Calibri"/>
              <a:cs typeface="Calibri"/>
            </a:endParaRPr>
          </a:p>
        </p:txBody>
      </p:sp>
      <p:sp>
        <p:nvSpPr>
          <p:cNvPr id="18" name="object 9"/>
          <p:cNvSpPr txBox="1"/>
          <p:nvPr/>
        </p:nvSpPr>
        <p:spPr>
          <a:xfrm>
            <a:off x="4685451" y="2015363"/>
            <a:ext cx="693203" cy="453457"/>
          </a:xfrm>
          <a:prstGeom prst="rect">
            <a:avLst/>
          </a:prstGeom>
        </p:spPr>
        <p:txBody>
          <a:bodyPr vert="horz" wrap="none" lIns="0" tIns="12065" rIns="0" bIns="0" rtlCol="0">
            <a:spAutoFit/>
          </a:bodyPr>
          <a:lstStyle/>
          <a:p>
            <a:pPr marR="5080">
              <a:lnSpc>
                <a:spcPct val="120000"/>
              </a:lnSpc>
              <a:spcBef>
                <a:spcPts val="95"/>
              </a:spcBef>
            </a:pPr>
            <a:r>
              <a:rPr sz="1200" b="1" dirty="0">
                <a:latin typeface="Calibri"/>
                <a:cs typeface="Calibri"/>
              </a:rPr>
              <a:t>Form:  </a:t>
            </a:r>
            <a:endParaRPr lang="en-US" sz="1200" b="1" dirty="0" smtClean="0">
              <a:latin typeface="Calibri"/>
              <a:cs typeface="Calibri"/>
            </a:endParaRPr>
          </a:p>
          <a:p>
            <a:pPr marR="5080">
              <a:lnSpc>
                <a:spcPct val="120000"/>
              </a:lnSpc>
              <a:spcBef>
                <a:spcPts val="95"/>
              </a:spcBef>
            </a:pPr>
            <a:r>
              <a:rPr sz="1200" b="1" spc="-5" dirty="0" smtClean="0">
                <a:latin typeface="Calibri"/>
                <a:cs typeface="Calibri"/>
              </a:rPr>
              <a:t>Total</a:t>
            </a:r>
            <a:r>
              <a:rPr sz="1200" b="1" spc="-60" dirty="0" smtClean="0">
                <a:latin typeface="Calibri"/>
                <a:cs typeface="Calibri"/>
              </a:rPr>
              <a:t> </a:t>
            </a:r>
            <a:r>
              <a:rPr sz="1200" b="1" spc="-5" dirty="0">
                <a:latin typeface="Calibri"/>
                <a:cs typeface="Calibri"/>
              </a:rPr>
              <a:t>Tests:</a:t>
            </a:r>
            <a:endParaRPr sz="1200" dirty="0">
              <a:latin typeface="Calibri"/>
              <a:cs typeface="Calibri"/>
            </a:endParaRPr>
          </a:p>
        </p:txBody>
      </p:sp>
      <p:sp>
        <p:nvSpPr>
          <p:cNvPr id="19" name="object 10"/>
          <p:cNvSpPr txBox="1"/>
          <p:nvPr/>
        </p:nvSpPr>
        <p:spPr>
          <a:xfrm>
            <a:off x="5466686" y="2015363"/>
            <a:ext cx="3296312" cy="436658"/>
          </a:xfrm>
          <a:prstGeom prst="rect">
            <a:avLst/>
          </a:prstGeom>
        </p:spPr>
        <p:txBody>
          <a:bodyPr vert="horz" wrap="square" lIns="0" tIns="41275" rIns="0" bIns="0" rtlCol="0">
            <a:spAutoFit/>
          </a:bodyPr>
          <a:lstStyle/>
          <a:p>
            <a:pPr>
              <a:lnSpc>
                <a:spcPct val="100000"/>
              </a:lnSpc>
              <a:spcBef>
                <a:spcPts val="325"/>
              </a:spcBef>
            </a:pPr>
            <a:r>
              <a:rPr sz="1200" dirty="0">
                <a:latin typeface="Calibri"/>
                <a:cs typeface="Calibri"/>
              </a:rPr>
              <a:t>906R - Reading GOALS </a:t>
            </a:r>
            <a:r>
              <a:rPr sz="1200" spc="-5" dirty="0">
                <a:latin typeface="Calibri"/>
                <a:cs typeface="Calibri"/>
              </a:rPr>
              <a:t>Level</a:t>
            </a:r>
            <a:r>
              <a:rPr sz="1200" spc="-20" dirty="0">
                <a:latin typeface="Calibri"/>
                <a:cs typeface="Calibri"/>
              </a:rPr>
              <a:t> </a:t>
            </a:r>
            <a:r>
              <a:rPr sz="1200" dirty="0">
                <a:latin typeface="Calibri"/>
                <a:cs typeface="Calibri"/>
              </a:rPr>
              <a:t>C</a:t>
            </a:r>
          </a:p>
          <a:p>
            <a:pPr>
              <a:lnSpc>
                <a:spcPct val="100000"/>
              </a:lnSpc>
              <a:spcBef>
                <a:spcPts val="229"/>
              </a:spcBef>
              <a:tabLst>
                <a:tab pos="593725" algn="l"/>
                <a:tab pos="1490345" algn="l"/>
              </a:tabLst>
            </a:pPr>
            <a:r>
              <a:rPr sz="1200" dirty="0">
                <a:latin typeface="Calibri"/>
                <a:cs typeface="Calibri"/>
              </a:rPr>
              <a:t>13	</a:t>
            </a:r>
            <a:r>
              <a:rPr sz="1200" b="1" spc="-5" dirty="0">
                <a:latin typeface="Calibri"/>
                <a:cs typeface="Calibri"/>
              </a:rPr>
              <a:t>Tota</a:t>
            </a:r>
            <a:r>
              <a:rPr sz="1200" b="1" dirty="0">
                <a:latin typeface="Calibri"/>
                <a:cs typeface="Calibri"/>
              </a:rPr>
              <a:t>l Students:	</a:t>
            </a:r>
            <a:r>
              <a:rPr sz="1200" dirty="0">
                <a:latin typeface="Calibri"/>
                <a:cs typeface="Calibri"/>
              </a:rPr>
              <a:t>13</a:t>
            </a:r>
          </a:p>
        </p:txBody>
      </p:sp>
      <p:sp>
        <p:nvSpPr>
          <p:cNvPr id="21" name="object 12"/>
          <p:cNvSpPr/>
          <p:nvPr/>
        </p:nvSpPr>
        <p:spPr>
          <a:xfrm>
            <a:off x="1085763" y="767709"/>
            <a:ext cx="65" cy="184666"/>
          </a:xfrm>
          <a:prstGeom prst="rect">
            <a:avLst/>
          </a:prstGeom>
          <a:blipFill>
            <a:blip r:embed="rId3" cstate="print"/>
            <a:stretch>
              <a:fillRect/>
            </a:stretch>
          </a:blipFill>
        </p:spPr>
        <p:txBody>
          <a:bodyPr wrap="none" lIns="0" tIns="0" rIns="0" bIns="0" rtlCol="0">
            <a:spAutoFit/>
          </a:bodyPr>
          <a:lstStyle/>
          <a:p>
            <a:endParaRPr sz="1200"/>
          </a:p>
        </p:txBody>
      </p:sp>
      <p:sp>
        <p:nvSpPr>
          <p:cNvPr id="23" name="Title 5"/>
          <p:cNvSpPr>
            <a:spLocks noGrp="1"/>
          </p:cNvSpPr>
          <p:nvPr>
            <p:ph type="title"/>
          </p:nvPr>
        </p:nvSpPr>
        <p:spPr>
          <a:xfrm>
            <a:off x="27708" y="-264881"/>
            <a:ext cx="9497291" cy="986020"/>
          </a:xfrm>
        </p:spPr>
        <p:txBody>
          <a:bodyPr>
            <a:normAutofit/>
          </a:bodyPr>
          <a:lstStyle/>
          <a:p>
            <a:r>
              <a:rPr lang="en-US" dirty="0" smtClean="0"/>
              <a:t>Class -- Content Standard Performance Summary</a:t>
            </a:r>
            <a:endParaRPr lang="en-US" dirty="0"/>
          </a:p>
        </p:txBody>
      </p:sp>
      <p:cxnSp>
        <p:nvCxnSpPr>
          <p:cNvPr id="24" name="Straight Connector 23"/>
          <p:cNvCxnSpPr/>
          <p:nvPr/>
        </p:nvCxnSpPr>
        <p:spPr>
          <a:xfrm>
            <a:off x="122041" y="721139"/>
            <a:ext cx="8458199"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5" name="object 12"/>
          <p:cNvSpPr/>
          <p:nvPr/>
        </p:nvSpPr>
        <p:spPr>
          <a:xfrm>
            <a:off x="344424" y="781814"/>
            <a:ext cx="950976" cy="365759"/>
          </a:xfrm>
          <a:prstGeom prst="rect">
            <a:avLst/>
          </a:prstGeom>
          <a:blipFill>
            <a:blip r:embed="rId3" cstate="print"/>
            <a:stretch>
              <a:fillRect/>
            </a:stretch>
          </a:blipFill>
        </p:spPr>
        <p:txBody>
          <a:bodyPr wrap="square" lIns="0" tIns="0" rIns="0" bIns="0" rtlCol="0"/>
          <a:lstStyle/>
          <a:p>
            <a:endParaRPr dirty="0"/>
          </a:p>
        </p:txBody>
      </p:sp>
      <p:sp>
        <p:nvSpPr>
          <p:cNvPr id="2" name="Footer Placeholder 1"/>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48890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2100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1619196"/>
            <a:ext cx="8458199" cy="4840589"/>
          </a:xfrm>
        </p:spPr>
        <p:txBody>
          <a:bodyPr>
            <a:normAutofit fontScale="92500"/>
          </a:bodyPr>
          <a:lstStyle/>
          <a:p>
            <a:pPr marL="0" lvl="0" indent="0">
              <a:buNone/>
            </a:pPr>
            <a:r>
              <a:rPr lang="en-US" dirty="0" smtClean="0"/>
              <a:t>Look at the Content Standard Performance reports in your Activity </a:t>
            </a:r>
            <a:r>
              <a:rPr lang="en-US" dirty="0"/>
              <a:t>P</a:t>
            </a:r>
            <a:r>
              <a:rPr lang="en-US" dirty="0" smtClean="0"/>
              <a:t>acket on pages 11 - 12. Discuss with someone next to you and write answers to these questions on page 10:</a:t>
            </a:r>
            <a:br>
              <a:rPr lang="en-US" dirty="0" smtClean="0"/>
            </a:br>
            <a:endParaRPr lang="en-US" sz="2800" b="1" dirty="0" smtClean="0">
              <a:solidFill>
                <a:srgbClr val="C00000"/>
              </a:solidFill>
            </a:endParaRPr>
          </a:p>
          <a:p>
            <a:pPr marL="626505" lvl="1" indent="-170865">
              <a:buFont typeface="Arial" panose="020B0604020202020204" pitchFamily="34" charset="0"/>
              <a:buChar char="•"/>
            </a:pPr>
            <a:r>
              <a:rPr lang="en-US" sz="2800" dirty="0" smtClean="0"/>
              <a:t>What can you learn about students from these reports?</a:t>
            </a:r>
          </a:p>
          <a:p>
            <a:pPr marL="626505" lvl="1" indent="-170865">
              <a:buFont typeface="Arial" panose="020B0604020202020204" pitchFamily="34" charset="0"/>
              <a:buChar char="•"/>
            </a:pPr>
            <a:endParaRPr lang="en-US" sz="2800" dirty="0" smtClean="0"/>
          </a:p>
          <a:p>
            <a:pPr marL="626505" lvl="1" indent="-170865">
              <a:buFont typeface="Arial" panose="020B0604020202020204" pitchFamily="34" charset="0"/>
              <a:buChar char="•"/>
            </a:pPr>
            <a:r>
              <a:rPr lang="en-US" sz="2800" dirty="0" smtClean="0"/>
              <a:t>How would you use the results to understand students and inform future instruction?</a:t>
            </a:r>
          </a:p>
          <a:p>
            <a:pPr marL="626505" lvl="1" indent="-170865">
              <a:buFont typeface="Arial" panose="020B0604020202020204" pitchFamily="34" charset="0"/>
              <a:buChar char="•"/>
            </a:pPr>
            <a:endParaRPr lang="en-US" sz="2800" dirty="0" smtClean="0"/>
          </a:p>
          <a:p>
            <a:pPr marL="626505" lvl="1" indent="-170865">
              <a:buFont typeface="Arial" panose="020B0604020202020204" pitchFamily="34" charset="0"/>
              <a:buChar char="•"/>
            </a:pPr>
            <a:r>
              <a:rPr lang="en-US" sz="2800" dirty="0" smtClean="0"/>
              <a:t>Do you think that there are ways that the results could be misused?</a:t>
            </a:r>
          </a:p>
          <a:p>
            <a:pPr marL="626505" lvl="1" indent="-170865">
              <a:buFont typeface="Arial" panose="020B0604020202020204" pitchFamily="34" charset="0"/>
              <a:buChar char="•"/>
            </a:pPr>
            <a:endParaRPr lang="en-US" sz="2800" b="1" dirty="0">
              <a:solidFill>
                <a:srgbClr val="FF0000"/>
              </a:solidFill>
            </a:endParaRPr>
          </a:p>
          <a:p>
            <a:pPr marL="349250" lvl="1"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p:cNvSpPr>
            <a:spLocks noGrp="1"/>
          </p:cNvSpPr>
          <p:nvPr>
            <p:ph type="title"/>
          </p:nvPr>
        </p:nvSpPr>
        <p:spPr>
          <a:xfrm>
            <a:off x="304799" y="286605"/>
            <a:ext cx="8458199" cy="986020"/>
          </a:xfrm>
        </p:spPr>
        <p:txBody>
          <a:bodyPr>
            <a:normAutofit/>
          </a:bodyPr>
          <a:lstStyle/>
          <a:p>
            <a:r>
              <a:rPr lang="en-US" dirty="0"/>
              <a:t>Activity 2</a:t>
            </a:r>
            <a:r>
              <a:rPr lang="en-US" dirty="0" smtClean="0"/>
              <a:t> – Content Standard Performance</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3721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t>Skill Reports</a:t>
            </a:r>
          </a:p>
        </p:txBody>
      </p:sp>
      <p:sp>
        <p:nvSpPr>
          <p:cNvPr id="4" name="Text Placeholder 3"/>
          <p:cNvSpPr>
            <a:spLocks noGrp="1"/>
          </p:cNvSpPr>
          <p:nvPr>
            <p:ph idx="1"/>
          </p:nvPr>
        </p:nvSpPr>
        <p:spPr>
          <a:xfrm>
            <a:off x="296487" y="1771649"/>
            <a:ext cx="8458199" cy="4840589"/>
          </a:xfrm>
        </p:spPr>
        <p:txBody>
          <a:bodyPr>
            <a:normAutofit/>
          </a:bodyPr>
          <a:lstStyle/>
          <a:p>
            <a:r>
              <a:rPr lang="en-US" b="1" dirty="0"/>
              <a:t>Competency Performance </a:t>
            </a:r>
            <a:r>
              <a:rPr lang="en-US" b="1" dirty="0" smtClean="0"/>
              <a:t>Summary</a:t>
            </a:r>
            <a:endParaRPr lang="en-US" dirty="0"/>
          </a:p>
          <a:p>
            <a:pPr marL="108742" indent="0">
              <a:lnSpc>
                <a:spcPct val="110000"/>
              </a:lnSpc>
              <a:spcBef>
                <a:spcPts val="457"/>
              </a:spcBef>
              <a:buNone/>
            </a:pPr>
            <a:r>
              <a:rPr lang="en-US" dirty="0"/>
              <a:t>a</a:t>
            </a:r>
            <a:r>
              <a:rPr lang="en-US" dirty="0" smtClean="0"/>
              <a:t> </a:t>
            </a:r>
            <a:r>
              <a:rPr lang="en-US" dirty="0"/>
              <a:t>class-level report teachers use to target the areas of </a:t>
            </a:r>
            <a:r>
              <a:rPr lang="en-US" dirty="0" smtClean="0"/>
              <a:t/>
            </a:r>
            <a:br>
              <a:rPr lang="en-US" dirty="0" smtClean="0"/>
            </a:br>
            <a:r>
              <a:rPr lang="en-US" dirty="0" smtClean="0"/>
              <a:t>greatest </a:t>
            </a:r>
            <a:r>
              <a:rPr lang="en-US" dirty="0"/>
              <a:t>need for the entire class.</a:t>
            </a:r>
          </a:p>
          <a:p>
            <a:endParaRPr lang="en-US" b="1" dirty="0" smtClean="0"/>
          </a:p>
          <a:p>
            <a:r>
              <a:rPr lang="en-US" b="1" dirty="0" smtClean="0"/>
              <a:t>Student Competency Performance</a:t>
            </a:r>
            <a:endParaRPr lang="en-US" dirty="0" smtClean="0"/>
          </a:p>
          <a:p>
            <a:pPr marL="0" indent="0">
              <a:buNone/>
            </a:pPr>
            <a:r>
              <a:rPr lang="en-US" dirty="0" smtClean="0"/>
              <a:t> provides </a:t>
            </a:r>
            <a:r>
              <a:rPr lang="en-US" dirty="0"/>
              <a:t>detailed information on student test </a:t>
            </a:r>
            <a:r>
              <a:rPr lang="en-US" dirty="0" smtClean="0"/>
              <a:t>results by</a:t>
            </a:r>
          </a:p>
          <a:p>
            <a:pPr lvl="1"/>
            <a:r>
              <a:rPr lang="en-US" sz="2800" dirty="0" smtClean="0"/>
              <a:t> </a:t>
            </a:r>
            <a:r>
              <a:rPr lang="en-US" sz="2800" dirty="0"/>
              <a:t>test </a:t>
            </a:r>
            <a:r>
              <a:rPr lang="en-US" sz="2800" dirty="0" smtClean="0"/>
              <a:t>item</a:t>
            </a:r>
          </a:p>
          <a:p>
            <a:pPr lvl="1"/>
            <a:r>
              <a:rPr lang="en-US" sz="2800" dirty="0" smtClean="0"/>
              <a:t> competency</a:t>
            </a:r>
          </a:p>
          <a:p>
            <a:pPr lvl="1"/>
            <a:r>
              <a:rPr lang="en-US" sz="2800" dirty="0"/>
              <a:t> </a:t>
            </a:r>
            <a:r>
              <a:rPr lang="en-US" sz="2800" dirty="0" smtClean="0"/>
              <a:t>task area</a:t>
            </a:r>
          </a:p>
          <a:p>
            <a:pPr lvl="1"/>
            <a:endParaRPr lang="en-US" sz="2800" dirty="0"/>
          </a:p>
          <a:p>
            <a:pPr lvl="1"/>
            <a:endParaRPr lang="en-US" sz="2800" dirty="0" smtClean="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 name="Picture 4"/>
          <p:cNvPicPr>
            <a:picLocks noChangeAspect="1"/>
          </p:cNvPicPr>
          <p:nvPr/>
        </p:nvPicPr>
        <p:blipFill>
          <a:blip r:embed="rId3"/>
          <a:stretch>
            <a:fillRect/>
          </a:stretch>
        </p:blipFill>
        <p:spPr>
          <a:xfrm>
            <a:off x="4867134" y="286604"/>
            <a:ext cx="1545249" cy="1485045"/>
          </a:xfrm>
          <a:prstGeom prst="rect">
            <a:avLst/>
          </a:prstGeom>
        </p:spPr>
      </p:pic>
      <p:pic>
        <p:nvPicPr>
          <p:cNvPr id="7" name="Picture 6"/>
          <p:cNvPicPr>
            <a:picLocks noChangeAspect="1"/>
          </p:cNvPicPr>
          <p:nvPr/>
        </p:nvPicPr>
        <p:blipFill>
          <a:blip r:embed="rId4"/>
          <a:stretch>
            <a:fillRect/>
          </a:stretch>
        </p:blipFill>
        <p:spPr>
          <a:xfrm>
            <a:off x="7075516" y="290492"/>
            <a:ext cx="1676399" cy="1507066"/>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99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Student </a:t>
            </a:r>
            <a:r>
              <a:rPr lang="en-US" dirty="0" smtClean="0"/>
              <a:t>Competency Performance</a:t>
            </a:r>
            <a:endParaRPr lang="en-US" dirty="0"/>
          </a:p>
        </p:txBody>
      </p:sp>
      <p:sp>
        <p:nvSpPr>
          <p:cNvPr id="2" name="Footer Placeholder 1"/>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3" name="Picture 2"/>
          <p:cNvPicPr>
            <a:picLocks noChangeAspect="1"/>
          </p:cNvPicPr>
          <p:nvPr/>
        </p:nvPicPr>
        <p:blipFill>
          <a:blip r:embed="rId3"/>
          <a:stretch>
            <a:fillRect/>
          </a:stretch>
        </p:blipFill>
        <p:spPr>
          <a:xfrm>
            <a:off x="280737" y="1436448"/>
            <a:ext cx="7419224" cy="3784846"/>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4838702" y="4524438"/>
            <a:ext cx="4000498" cy="68580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235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3350" y="304800"/>
            <a:ext cx="2819400" cy="2514600"/>
          </a:xfrm>
        </p:spPr>
        <p:txBody>
          <a:bodyPr>
            <a:noAutofit/>
          </a:bodyPr>
          <a:lstStyle/>
          <a:p>
            <a:r>
              <a:rPr lang="en-US" sz="2800" dirty="0" smtClean="0"/>
              <a:t>CASAS test </a:t>
            </a:r>
            <a:r>
              <a:rPr lang="en-US" sz="2800" dirty="0"/>
              <a:t>i</a:t>
            </a:r>
            <a:r>
              <a:rPr lang="en-US" sz="2800" dirty="0" smtClean="0"/>
              <a:t>tems measure basic language and math skills in realistic, everyday life and workplace contexts. </a:t>
            </a:r>
            <a:endParaRPr lang="en-US" sz="2800" dirty="0"/>
          </a:p>
        </p:txBody>
      </p:sp>
      <p:sp>
        <p:nvSpPr>
          <p:cNvPr id="5" name="Text Placeholder 4"/>
          <p:cNvSpPr>
            <a:spLocks noGrp="1"/>
          </p:cNvSpPr>
          <p:nvPr>
            <p:ph type="body" sz="half" idx="2"/>
          </p:nvPr>
        </p:nvSpPr>
        <p:spPr>
          <a:xfrm>
            <a:off x="66675" y="2971800"/>
            <a:ext cx="2952750" cy="2038004"/>
          </a:xfrm>
        </p:spPr>
        <p:txBody>
          <a:bodyPr>
            <a:noAutofit/>
          </a:bodyPr>
          <a:lstStyle/>
          <a:p>
            <a:r>
              <a:rPr lang="en-US" sz="2800" dirty="0" smtClean="0"/>
              <a:t>Test items address: </a:t>
            </a:r>
            <a:endParaRPr lang="en-US" sz="1000" dirty="0" smtClean="0"/>
          </a:p>
          <a:p>
            <a:pPr marL="342900" indent="-342900">
              <a:buFont typeface="Arial" panose="020B0604020202020204" pitchFamily="34" charset="0"/>
              <a:buChar char="•"/>
            </a:pPr>
            <a:r>
              <a:rPr lang="en-US" sz="2800" dirty="0" smtClean="0"/>
              <a:t>content standards</a:t>
            </a:r>
          </a:p>
          <a:p>
            <a:pPr marL="342900" indent="-342900">
              <a:buFont typeface="Arial" panose="020B0604020202020204" pitchFamily="34" charset="0"/>
              <a:buChar char="•"/>
            </a:pPr>
            <a:r>
              <a:rPr lang="en-US" sz="2800" dirty="0" smtClean="0"/>
              <a:t>competencies</a:t>
            </a:r>
          </a:p>
          <a:p>
            <a:pPr marL="342900" indent="-342900">
              <a:buFont typeface="Arial" panose="020B0604020202020204" pitchFamily="34" charset="0"/>
              <a:buChar char="•"/>
            </a:pPr>
            <a:r>
              <a:rPr lang="en-US" sz="2800" dirty="0" smtClean="0"/>
              <a:t>task areas</a:t>
            </a:r>
          </a:p>
        </p:txBody>
      </p:sp>
      <p:graphicFrame>
        <p:nvGraphicFramePr>
          <p:cNvPr id="9" name="Diagram 8"/>
          <p:cNvGraphicFramePr/>
          <p:nvPr>
            <p:extLst/>
          </p:nvPr>
        </p:nvGraphicFramePr>
        <p:xfrm>
          <a:off x="3505200" y="571500"/>
          <a:ext cx="53340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242852"/>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50" b="0" i="0" u="none" strike="noStrike" kern="1200" cap="none" spc="0" normalizeH="0" baseline="0" noProof="0">
              <a:ln>
                <a:noFill/>
              </a:ln>
              <a:solidFill>
                <a:srgbClr val="242852"/>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3087238"/>
      </p:ext>
    </p:extLst>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bject 2"/>
          <p:cNvSpPr/>
          <p:nvPr/>
        </p:nvSpPr>
        <p:spPr>
          <a:xfrm>
            <a:off x="304800" y="1377343"/>
            <a:ext cx="8458199" cy="112326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square" lIns="0" tIns="0" rIns="0" bIns="0" rtlCol="0"/>
          <a:lstStyle/>
          <a:p>
            <a:endParaRPr/>
          </a:p>
        </p:txBody>
      </p:sp>
      <p:sp>
        <p:nvSpPr>
          <p:cNvPr id="6" name="Title 5"/>
          <p:cNvSpPr>
            <a:spLocks noGrp="1"/>
          </p:cNvSpPr>
          <p:nvPr>
            <p:ph type="title"/>
          </p:nvPr>
        </p:nvSpPr>
        <p:spPr/>
        <p:txBody>
          <a:bodyPr>
            <a:normAutofit/>
          </a:bodyPr>
          <a:lstStyle/>
          <a:p>
            <a:r>
              <a:rPr lang="en-US" dirty="0"/>
              <a:t>Student </a:t>
            </a:r>
            <a:r>
              <a:rPr lang="en-US" dirty="0" smtClean="0"/>
              <a:t>Competency Performance</a:t>
            </a:r>
            <a:endParaRPr lang="en-US" dirty="0"/>
          </a:p>
        </p:txBody>
      </p:sp>
      <p:sp>
        <p:nvSpPr>
          <p:cNvPr id="5" name="Footer Placeholder 1"/>
          <p:cNvSpPr>
            <a:spLocks noGrp="1"/>
          </p:cNvSpPr>
          <p:nvPr>
            <p:ph type="ftr" sz="quarter" idx="11"/>
          </p:nvPr>
        </p:nvSpPr>
        <p:spPr>
          <a:xfrm>
            <a:off x="304800" y="6459785"/>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aphicFrame>
        <p:nvGraphicFramePr>
          <p:cNvPr id="7" name="object 10"/>
          <p:cNvGraphicFramePr>
            <a:graphicFrameLocks noGrp="1"/>
          </p:cNvGraphicFramePr>
          <p:nvPr>
            <p:extLst>
              <p:ext uri="{D42A27DB-BD31-4B8C-83A1-F6EECF244321}">
                <p14:modId xmlns:p14="http://schemas.microsoft.com/office/powerpoint/2010/main" val="3653055914"/>
              </p:ext>
            </p:extLst>
          </p:nvPr>
        </p:nvGraphicFramePr>
        <p:xfrm>
          <a:off x="304800" y="2524345"/>
          <a:ext cx="8458199" cy="3215005"/>
        </p:xfrm>
        <a:graphic>
          <a:graphicData uri="http://schemas.openxmlformats.org/drawingml/2006/table">
            <a:tbl>
              <a:tblPr firstRow="1" bandRow="1">
                <a:tableStyleId>{2D5ABB26-0587-4C30-8999-92F81FD0307C}</a:tableStyleId>
              </a:tblPr>
              <a:tblGrid>
                <a:gridCol w="775772">
                  <a:extLst>
                    <a:ext uri="{9D8B030D-6E8A-4147-A177-3AD203B41FA5}">
                      <a16:colId xmlns:a16="http://schemas.microsoft.com/office/drawing/2014/main" val="20000"/>
                    </a:ext>
                  </a:extLst>
                </a:gridCol>
                <a:gridCol w="873124">
                  <a:extLst>
                    <a:ext uri="{9D8B030D-6E8A-4147-A177-3AD203B41FA5}">
                      <a16:colId xmlns:a16="http://schemas.microsoft.com/office/drawing/2014/main" val="20001"/>
                    </a:ext>
                  </a:extLst>
                </a:gridCol>
                <a:gridCol w="1006983">
                  <a:extLst>
                    <a:ext uri="{9D8B030D-6E8A-4147-A177-3AD203B41FA5}">
                      <a16:colId xmlns:a16="http://schemas.microsoft.com/office/drawing/2014/main" val="20002"/>
                    </a:ext>
                  </a:extLst>
                </a:gridCol>
                <a:gridCol w="686787">
                  <a:extLst>
                    <a:ext uri="{9D8B030D-6E8A-4147-A177-3AD203B41FA5}">
                      <a16:colId xmlns:a16="http://schemas.microsoft.com/office/drawing/2014/main" val="20003"/>
                    </a:ext>
                  </a:extLst>
                </a:gridCol>
                <a:gridCol w="5115533">
                  <a:extLst>
                    <a:ext uri="{9D8B030D-6E8A-4147-A177-3AD203B41FA5}">
                      <a16:colId xmlns:a16="http://schemas.microsoft.com/office/drawing/2014/main" val="20004"/>
                    </a:ext>
                  </a:extLst>
                </a:gridCol>
              </a:tblGrid>
              <a:tr h="190829">
                <a:tc>
                  <a:txBody>
                    <a:bodyPr/>
                    <a:lstStyle/>
                    <a:p>
                      <a:pPr marR="45720" algn="ctr">
                        <a:lnSpc>
                          <a:spcPct val="100000"/>
                        </a:lnSpc>
                        <a:spcBef>
                          <a:spcPts val="150"/>
                        </a:spcBef>
                      </a:pPr>
                      <a:r>
                        <a:rPr sz="1200" b="1" spc="-5" dirty="0">
                          <a:solidFill>
                            <a:srgbClr val="FFFFFF"/>
                          </a:solidFill>
                          <a:latin typeface="Calibri"/>
                          <a:cs typeface="Calibri"/>
                        </a:rPr>
                        <a:t>Position</a:t>
                      </a:r>
                      <a:endParaRPr sz="1200">
                        <a:latin typeface="Calibri"/>
                        <a:cs typeface="Calibri"/>
                      </a:endParaRPr>
                    </a:p>
                  </a:txBody>
                  <a:tcPr marL="0" marR="0" marT="19050" marB="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R="4445" algn="ctr">
                        <a:lnSpc>
                          <a:spcPct val="100000"/>
                        </a:lnSpc>
                        <a:spcBef>
                          <a:spcPts val="150"/>
                        </a:spcBef>
                      </a:pPr>
                      <a:r>
                        <a:rPr sz="1200" b="1" spc="-5" dirty="0">
                          <a:solidFill>
                            <a:srgbClr val="FFFFFF"/>
                          </a:solidFill>
                          <a:latin typeface="Calibri"/>
                          <a:cs typeface="Calibri"/>
                        </a:rPr>
                        <a:t>Correct?</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marR="19050" algn="ctr">
                        <a:lnSpc>
                          <a:spcPct val="100000"/>
                        </a:lnSpc>
                        <a:spcBef>
                          <a:spcPts val="150"/>
                        </a:spcBef>
                      </a:pPr>
                      <a:r>
                        <a:rPr sz="1200" b="1" spc="-5" dirty="0">
                          <a:solidFill>
                            <a:srgbClr val="FFFFFF"/>
                          </a:solidFill>
                          <a:latin typeface="Calibri"/>
                          <a:cs typeface="Calibri"/>
                        </a:rPr>
                        <a:t>Comp</a:t>
                      </a:r>
                      <a:r>
                        <a:rPr sz="1200" b="1" spc="-15" dirty="0">
                          <a:solidFill>
                            <a:srgbClr val="FFFFFF"/>
                          </a:solidFill>
                          <a:latin typeface="Calibri"/>
                          <a:cs typeface="Calibri"/>
                        </a:rPr>
                        <a:t> </a:t>
                      </a:r>
                      <a:r>
                        <a:rPr sz="1200" b="1" spc="-5" dirty="0">
                          <a:solidFill>
                            <a:srgbClr val="FFFFFF"/>
                          </a:solidFill>
                          <a:latin typeface="Calibri"/>
                          <a:cs typeface="Calibri"/>
                        </a:rPr>
                        <a:t>No.</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marL="23495" algn="ctr">
                        <a:lnSpc>
                          <a:spcPct val="100000"/>
                        </a:lnSpc>
                        <a:spcBef>
                          <a:spcPts val="150"/>
                        </a:spcBef>
                      </a:pPr>
                      <a:r>
                        <a:rPr sz="1200" b="1" spc="-5" dirty="0">
                          <a:solidFill>
                            <a:srgbClr val="FFFFFF"/>
                          </a:solidFill>
                          <a:latin typeface="Calibri"/>
                          <a:cs typeface="Calibri"/>
                        </a:rPr>
                        <a:t>Task</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marL="160655">
                        <a:lnSpc>
                          <a:spcPct val="100000"/>
                        </a:lnSpc>
                        <a:spcBef>
                          <a:spcPts val="150"/>
                        </a:spcBef>
                      </a:pPr>
                      <a:r>
                        <a:rPr sz="1200" b="1" spc="-5" dirty="0">
                          <a:solidFill>
                            <a:srgbClr val="FFFFFF"/>
                          </a:solidFill>
                          <a:latin typeface="Calibri"/>
                          <a:cs typeface="Calibri"/>
                        </a:rPr>
                        <a:t>Competency Description</a:t>
                      </a:r>
                      <a:endParaRPr sz="1200">
                        <a:latin typeface="Calibri"/>
                        <a:cs typeface="Calibri"/>
                      </a:endParaRPr>
                    </a:p>
                  </a:txBody>
                  <a:tcPr marL="0" marR="0" marT="19050" marB="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177627">
                <a:tc>
                  <a:txBody>
                    <a:bodyPr/>
                    <a:lstStyle/>
                    <a:p>
                      <a:pPr marR="14604" algn="ctr">
                        <a:lnSpc>
                          <a:spcPct val="100000"/>
                        </a:lnSpc>
                        <a:spcBef>
                          <a:spcPts val="40"/>
                        </a:spcBef>
                      </a:pPr>
                      <a:r>
                        <a:rPr sz="1200" dirty="0">
                          <a:latin typeface="Calibri"/>
                          <a:cs typeface="Calibri"/>
                        </a:rPr>
                        <a:t>1</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spc="-5" dirty="0">
                          <a:latin typeface="Calibri"/>
                          <a:cs typeface="Calibri"/>
                        </a:rPr>
                        <a:t>No</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0"/>
                        </a:spcBef>
                      </a:pPr>
                      <a:r>
                        <a:rPr sz="1200" dirty="0">
                          <a:latin typeface="Calibri"/>
                          <a:cs typeface="Calibri"/>
                        </a:rPr>
                        <a:t>4.2.5</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0"/>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dirty="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177627">
                <a:tc>
                  <a:txBody>
                    <a:bodyPr/>
                    <a:lstStyle/>
                    <a:p>
                      <a:pPr marR="14604" algn="ctr">
                        <a:lnSpc>
                          <a:spcPct val="100000"/>
                        </a:lnSpc>
                        <a:spcBef>
                          <a:spcPts val="40"/>
                        </a:spcBef>
                      </a:pPr>
                      <a:r>
                        <a:rPr sz="1200" dirty="0">
                          <a:latin typeface="Calibri"/>
                          <a:cs typeface="Calibri"/>
                        </a:rPr>
                        <a:t>2</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spc="-5" dirty="0">
                          <a:latin typeface="Calibri"/>
                          <a:cs typeface="Calibri"/>
                        </a:rPr>
                        <a:t>No</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0"/>
                        </a:spcBef>
                      </a:pPr>
                      <a:r>
                        <a:rPr sz="1200" dirty="0">
                          <a:latin typeface="Calibri"/>
                          <a:cs typeface="Calibri"/>
                        </a:rPr>
                        <a:t>4.2.5</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0"/>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178227">
                <a:tc>
                  <a:txBody>
                    <a:bodyPr/>
                    <a:lstStyle/>
                    <a:p>
                      <a:pPr marR="14604" algn="ctr">
                        <a:lnSpc>
                          <a:spcPct val="100000"/>
                        </a:lnSpc>
                        <a:spcBef>
                          <a:spcPts val="45"/>
                        </a:spcBef>
                      </a:pPr>
                      <a:r>
                        <a:rPr sz="1200" dirty="0">
                          <a:latin typeface="Calibri"/>
                          <a:cs typeface="Calibri"/>
                        </a:rPr>
                        <a:t>3</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spc="-5" dirty="0">
                          <a:latin typeface="Calibri"/>
                          <a:cs typeface="Calibri"/>
                        </a:rPr>
                        <a:t>Yes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5"/>
                        </a:spcBef>
                      </a:pPr>
                      <a:r>
                        <a:rPr sz="1200" dirty="0">
                          <a:latin typeface="Calibri"/>
                          <a:cs typeface="Calibri"/>
                        </a:rPr>
                        <a:t>4.2.5</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r h="178227">
                <a:tc>
                  <a:txBody>
                    <a:bodyPr/>
                    <a:lstStyle/>
                    <a:p>
                      <a:pPr marR="14604" algn="ctr">
                        <a:lnSpc>
                          <a:spcPct val="100000"/>
                        </a:lnSpc>
                        <a:spcBef>
                          <a:spcPts val="45"/>
                        </a:spcBef>
                      </a:pPr>
                      <a:r>
                        <a:rPr sz="1200" dirty="0">
                          <a:latin typeface="Calibri"/>
                          <a:cs typeface="Calibri"/>
                        </a:rPr>
                        <a:t>4</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spc="-5" dirty="0">
                          <a:latin typeface="Calibri"/>
                          <a:cs typeface="Calibri"/>
                        </a:rPr>
                        <a:t>No</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5"/>
                        </a:spcBef>
                      </a:pPr>
                      <a:r>
                        <a:rPr sz="1200" dirty="0">
                          <a:latin typeface="Calibri"/>
                          <a:cs typeface="Calibri"/>
                        </a:rPr>
                        <a:t>4.2.5</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4"/>
                  </a:ext>
                </a:extLst>
              </a:tr>
              <a:tr h="178227">
                <a:tc>
                  <a:txBody>
                    <a:bodyPr/>
                    <a:lstStyle/>
                    <a:p>
                      <a:pPr marR="14604" algn="ctr">
                        <a:lnSpc>
                          <a:spcPct val="100000"/>
                        </a:lnSpc>
                        <a:spcBef>
                          <a:spcPts val="45"/>
                        </a:spcBef>
                      </a:pPr>
                      <a:r>
                        <a:rPr sz="1200" dirty="0">
                          <a:latin typeface="Calibri"/>
                          <a:cs typeface="Calibri"/>
                        </a:rPr>
                        <a:t>5</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spc="-5" dirty="0">
                          <a:latin typeface="Calibri"/>
                          <a:cs typeface="Calibri"/>
                        </a:rPr>
                        <a:t>Yes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5"/>
                  </a:ext>
                </a:extLst>
              </a:tr>
              <a:tr h="178227">
                <a:tc>
                  <a:txBody>
                    <a:bodyPr/>
                    <a:lstStyle/>
                    <a:p>
                      <a:pPr marR="14604" algn="ctr">
                        <a:lnSpc>
                          <a:spcPct val="100000"/>
                        </a:lnSpc>
                        <a:spcBef>
                          <a:spcPts val="45"/>
                        </a:spcBef>
                      </a:pPr>
                      <a:r>
                        <a:rPr sz="1200" dirty="0">
                          <a:latin typeface="Calibri"/>
                          <a:cs typeface="Calibri"/>
                        </a:rPr>
                        <a:t>6</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spc="-5" dirty="0">
                          <a:latin typeface="Calibri"/>
                          <a:cs typeface="Calibri"/>
                        </a:rPr>
                        <a:t>No</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6"/>
                  </a:ext>
                </a:extLst>
              </a:tr>
              <a:tr h="178227">
                <a:tc>
                  <a:txBody>
                    <a:bodyPr/>
                    <a:lstStyle/>
                    <a:p>
                      <a:pPr marR="14604" algn="ctr">
                        <a:lnSpc>
                          <a:spcPct val="100000"/>
                        </a:lnSpc>
                        <a:spcBef>
                          <a:spcPts val="45"/>
                        </a:spcBef>
                      </a:pPr>
                      <a:r>
                        <a:rPr sz="1200" dirty="0">
                          <a:latin typeface="Calibri"/>
                          <a:cs typeface="Calibri"/>
                        </a:rPr>
                        <a:t>7</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spc="-5" dirty="0">
                          <a:latin typeface="Calibri"/>
                          <a:cs typeface="Calibri"/>
                        </a:rPr>
                        <a:t>Yes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7"/>
                  </a:ext>
                </a:extLst>
              </a:tr>
              <a:tr h="177627">
                <a:tc>
                  <a:txBody>
                    <a:bodyPr/>
                    <a:lstStyle/>
                    <a:p>
                      <a:pPr marR="14604" algn="ctr">
                        <a:lnSpc>
                          <a:spcPct val="100000"/>
                        </a:lnSpc>
                        <a:spcBef>
                          <a:spcPts val="40"/>
                        </a:spcBef>
                      </a:pPr>
                      <a:r>
                        <a:rPr sz="1200" dirty="0">
                          <a:latin typeface="Calibri"/>
                          <a:cs typeface="Calibri"/>
                        </a:rPr>
                        <a:t>8</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spc="-5" dirty="0">
                          <a:latin typeface="Calibri"/>
                          <a:cs typeface="Calibri"/>
                        </a:rPr>
                        <a:t>Yes</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0"/>
                        </a:spcBef>
                      </a:pPr>
                      <a:r>
                        <a:rPr sz="1200" dirty="0">
                          <a:latin typeface="Calibri"/>
                          <a:cs typeface="Calibri"/>
                        </a:rPr>
                        <a:t>4.4.3</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0"/>
                        </a:spcBef>
                      </a:pPr>
                      <a:r>
                        <a:rPr sz="1200" dirty="0">
                          <a:latin typeface="Calibri"/>
                          <a:cs typeface="Calibri"/>
                        </a:rPr>
                        <a:t>1</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0"/>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8"/>
                  </a:ext>
                </a:extLst>
              </a:tr>
              <a:tr h="177627">
                <a:tc>
                  <a:txBody>
                    <a:bodyPr/>
                    <a:lstStyle/>
                    <a:p>
                      <a:pPr marR="14604" algn="ctr">
                        <a:lnSpc>
                          <a:spcPct val="100000"/>
                        </a:lnSpc>
                        <a:spcBef>
                          <a:spcPts val="40"/>
                        </a:spcBef>
                      </a:pPr>
                      <a:r>
                        <a:rPr sz="1200" dirty="0">
                          <a:latin typeface="Calibri"/>
                          <a:cs typeface="Calibri"/>
                        </a:rPr>
                        <a:t>9</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spc="-5" dirty="0">
                          <a:latin typeface="Calibri"/>
                          <a:cs typeface="Calibri"/>
                        </a:rPr>
                        <a:t>Yes</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0"/>
                        </a:spcBef>
                      </a:pPr>
                      <a:r>
                        <a:rPr sz="1200" dirty="0">
                          <a:latin typeface="Calibri"/>
                          <a:cs typeface="Calibri"/>
                        </a:rPr>
                        <a:t>4.6.2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0"/>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dirty="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9"/>
                  </a:ext>
                </a:extLst>
              </a:tr>
              <a:tr h="178227">
                <a:tc>
                  <a:txBody>
                    <a:bodyPr/>
                    <a:lstStyle/>
                    <a:p>
                      <a:pPr marR="14604" algn="ctr">
                        <a:lnSpc>
                          <a:spcPct val="100000"/>
                        </a:lnSpc>
                        <a:spcBef>
                          <a:spcPts val="45"/>
                        </a:spcBef>
                      </a:pPr>
                      <a:r>
                        <a:rPr sz="1200" dirty="0">
                          <a:latin typeface="Calibri"/>
                          <a:cs typeface="Calibri"/>
                        </a:rPr>
                        <a:t>10</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spc="-5" dirty="0">
                          <a:latin typeface="Calibri"/>
                          <a:cs typeface="Calibri"/>
                        </a:rPr>
                        <a:t>Yes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5"/>
                        </a:spcBef>
                      </a:pPr>
                      <a:r>
                        <a:rPr sz="1200" dirty="0">
                          <a:latin typeface="Calibri"/>
                          <a:cs typeface="Calibri"/>
                        </a:rPr>
                        <a:t>4.6.2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0"/>
                  </a:ext>
                </a:extLst>
              </a:tr>
              <a:tr h="178227">
                <a:tc>
                  <a:txBody>
                    <a:bodyPr/>
                    <a:lstStyle/>
                    <a:p>
                      <a:pPr marR="14604" algn="ctr">
                        <a:lnSpc>
                          <a:spcPct val="100000"/>
                        </a:lnSpc>
                        <a:spcBef>
                          <a:spcPts val="45"/>
                        </a:spcBef>
                      </a:pPr>
                      <a:r>
                        <a:rPr sz="1200" dirty="0">
                          <a:latin typeface="Calibri"/>
                          <a:cs typeface="Calibri"/>
                        </a:rPr>
                        <a:t>11</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spc="-5" dirty="0">
                          <a:latin typeface="Calibri"/>
                          <a:cs typeface="Calibri"/>
                        </a:rPr>
                        <a:t>Yes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5"/>
                        </a:spcBef>
                      </a:pPr>
                      <a:r>
                        <a:rPr sz="1200" dirty="0">
                          <a:latin typeface="Calibri"/>
                          <a:cs typeface="Calibri"/>
                        </a:rPr>
                        <a:t>4.6.2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dirty="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1"/>
                  </a:ext>
                </a:extLst>
              </a:tr>
              <a:tr h="177627">
                <a:tc>
                  <a:txBody>
                    <a:bodyPr/>
                    <a:lstStyle/>
                    <a:p>
                      <a:pPr marR="14604" algn="ctr">
                        <a:lnSpc>
                          <a:spcPct val="100000"/>
                        </a:lnSpc>
                        <a:spcBef>
                          <a:spcPts val="40"/>
                        </a:spcBef>
                      </a:pPr>
                      <a:r>
                        <a:rPr sz="1200" dirty="0">
                          <a:latin typeface="Calibri"/>
                          <a:cs typeface="Calibri"/>
                        </a:rPr>
                        <a:t>12</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spc="-5" dirty="0">
                          <a:latin typeface="Calibri"/>
                          <a:cs typeface="Calibri"/>
                        </a:rPr>
                        <a:t>Yes</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0"/>
                        </a:spcBef>
                      </a:pPr>
                      <a:r>
                        <a:rPr sz="1200" dirty="0">
                          <a:latin typeface="Calibri"/>
                          <a:cs typeface="Calibri"/>
                        </a:rPr>
                        <a:t>4.6.2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0"/>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2"/>
                  </a:ext>
                </a:extLst>
              </a:tr>
              <a:tr h="177627">
                <a:tc>
                  <a:txBody>
                    <a:bodyPr/>
                    <a:lstStyle/>
                    <a:p>
                      <a:pPr marR="14604" algn="ctr">
                        <a:lnSpc>
                          <a:spcPct val="100000"/>
                        </a:lnSpc>
                        <a:spcBef>
                          <a:spcPts val="40"/>
                        </a:spcBef>
                      </a:pPr>
                      <a:r>
                        <a:rPr sz="1200" dirty="0">
                          <a:latin typeface="Calibri"/>
                          <a:cs typeface="Calibri"/>
                        </a:rPr>
                        <a:t>13</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spc="-5" dirty="0">
                          <a:latin typeface="Calibri"/>
                          <a:cs typeface="Calibri"/>
                        </a:rPr>
                        <a:t>No</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0"/>
                        </a:spcBef>
                      </a:pPr>
                      <a:r>
                        <a:rPr sz="1200" dirty="0">
                          <a:latin typeface="Calibri"/>
                          <a:cs typeface="Calibri"/>
                        </a:rPr>
                        <a:t>4.6.2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0"/>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3"/>
                  </a:ext>
                </a:extLst>
              </a:tr>
              <a:tr h="178227">
                <a:tc>
                  <a:txBody>
                    <a:bodyPr/>
                    <a:lstStyle/>
                    <a:p>
                      <a:pPr marR="14604" algn="ctr">
                        <a:lnSpc>
                          <a:spcPct val="100000"/>
                        </a:lnSpc>
                        <a:spcBef>
                          <a:spcPts val="45"/>
                        </a:spcBef>
                      </a:pPr>
                      <a:r>
                        <a:rPr sz="1200" dirty="0">
                          <a:latin typeface="Calibri"/>
                          <a:cs typeface="Calibri"/>
                        </a:rPr>
                        <a:t>14</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spc="-5" dirty="0">
                          <a:latin typeface="Calibri"/>
                          <a:cs typeface="Calibri"/>
                        </a:rPr>
                        <a:t>Yes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3810" algn="ctr">
                        <a:lnSpc>
                          <a:spcPct val="100000"/>
                        </a:lnSpc>
                        <a:spcBef>
                          <a:spcPts val="45"/>
                        </a:spcBef>
                      </a:pPr>
                      <a:r>
                        <a:rPr sz="1200" dirty="0">
                          <a:latin typeface="Calibri"/>
                          <a:cs typeface="Calibri"/>
                        </a:rPr>
                        <a:t>1.7.3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53340" algn="ct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product instructions, directions,</a:t>
                      </a:r>
                      <a:r>
                        <a:rPr sz="1200" spc="10" dirty="0">
                          <a:latin typeface="Calibri"/>
                          <a:cs typeface="Calibri"/>
                        </a:rPr>
                        <a:t> </a:t>
                      </a:r>
                      <a:r>
                        <a:rPr sz="1200" spc="-5" dirty="0">
                          <a:latin typeface="Calibri"/>
                          <a:cs typeface="Calibri"/>
                        </a:rPr>
                        <a:t>labels</a:t>
                      </a:r>
                      <a:endParaRPr sz="1200" dirty="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4"/>
                  </a:ext>
                </a:extLst>
              </a:tr>
              <a:tr h="178227">
                <a:tc>
                  <a:txBody>
                    <a:bodyPr/>
                    <a:lstStyle/>
                    <a:p>
                      <a:pPr marR="14604" algn="ctr">
                        <a:lnSpc>
                          <a:spcPct val="100000"/>
                        </a:lnSpc>
                        <a:spcBef>
                          <a:spcPts val="45"/>
                        </a:spcBef>
                      </a:pPr>
                      <a:r>
                        <a:rPr sz="1200" dirty="0">
                          <a:latin typeface="Calibri"/>
                          <a:cs typeface="Calibri"/>
                        </a:rPr>
                        <a:t>15</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spc="-5" dirty="0">
                          <a:latin typeface="Calibri"/>
                          <a:cs typeface="Calibri"/>
                        </a:rPr>
                        <a:t>No</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3810" algn="ctr">
                        <a:lnSpc>
                          <a:spcPct val="100000"/>
                        </a:lnSpc>
                        <a:spcBef>
                          <a:spcPts val="45"/>
                        </a:spcBef>
                      </a:pPr>
                      <a:r>
                        <a:rPr sz="1200" dirty="0">
                          <a:latin typeface="Calibri"/>
                          <a:cs typeface="Calibri"/>
                        </a:rPr>
                        <a:t>1.7.3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53340" algn="ct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60655">
                        <a:lnSpc>
                          <a:spcPct val="100000"/>
                        </a:lnSpc>
                        <a:spcBef>
                          <a:spcPts val="45"/>
                        </a:spcBef>
                      </a:pPr>
                      <a:r>
                        <a:rPr sz="1200" dirty="0">
                          <a:latin typeface="Calibri"/>
                          <a:cs typeface="Calibri"/>
                        </a:rPr>
                        <a:t>Interpret </a:t>
                      </a:r>
                      <a:r>
                        <a:rPr sz="1200" spc="-5" dirty="0">
                          <a:latin typeface="Calibri"/>
                          <a:cs typeface="Calibri"/>
                        </a:rPr>
                        <a:t>product instructions, directions,</a:t>
                      </a:r>
                      <a:r>
                        <a:rPr sz="1200" spc="10" dirty="0">
                          <a:latin typeface="Calibri"/>
                          <a:cs typeface="Calibri"/>
                        </a:rPr>
                        <a:t> </a:t>
                      </a:r>
                      <a:r>
                        <a:rPr sz="1200" spc="-5" dirty="0">
                          <a:latin typeface="Calibri"/>
                          <a:cs typeface="Calibri"/>
                        </a:rPr>
                        <a:t>labels</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5"/>
                  </a:ext>
                </a:extLst>
              </a:tr>
              <a:tr h="177627">
                <a:tc gridSpan="5">
                  <a:txBody>
                    <a:bodyPr/>
                    <a:lstStyle/>
                    <a:p>
                      <a:pPr marR="14604" algn="ctr">
                        <a:lnSpc>
                          <a:spcPct val="100000"/>
                        </a:lnSpc>
                        <a:spcBef>
                          <a:spcPts val="40"/>
                        </a:spcBef>
                      </a:pPr>
                      <a:endParaRPr sz="1200" dirty="0">
                        <a:latin typeface="Calibri"/>
                        <a:cs typeface="Calibri"/>
                      </a:endParaRPr>
                    </a:p>
                  </a:txBody>
                  <a:tcPr marL="0" marR="0" marT="5080" marB="0">
                    <a:lnL w="9525">
                      <a:solidFill>
                        <a:srgbClr val="7A9FCD"/>
                      </a:solidFill>
                      <a:prstDash val="solid"/>
                    </a:lnL>
                    <a:lnR w="9525" cap="flat" cmpd="sng" algn="ctr">
                      <a:solidFill>
                        <a:srgbClr val="7A9FCD"/>
                      </a:solidFill>
                      <a:prstDash val="solid"/>
                      <a:round/>
                      <a:headEnd type="none" w="med" len="med"/>
                      <a:tailEnd type="none" w="med" len="med"/>
                    </a:lnR>
                    <a:lnT w="9525">
                      <a:solidFill>
                        <a:srgbClr val="7A9FCD"/>
                      </a:solidFill>
                      <a:prstDash val="solid"/>
                    </a:lnT>
                    <a:lnB w="9525" cap="flat" cmpd="sng" algn="ctr">
                      <a:solidFill>
                        <a:srgbClr val="7A9FCD"/>
                      </a:solidFill>
                      <a:prstDash val="solid"/>
                      <a:round/>
                      <a:headEnd type="none" w="med" len="med"/>
                      <a:tailEnd type="none" w="med" len="med"/>
                    </a:lnB>
                    <a:solidFill>
                      <a:srgbClr val="EAE9EB"/>
                    </a:solidFill>
                  </a:tcPr>
                </a:tc>
                <a:tc hMerge="1">
                  <a:txBody>
                    <a:bodyPr/>
                    <a:lstStyle/>
                    <a:p>
                      <a:pPr marL="17780" algn="ctr">
                        <a:lnSpc>
                          <a:spcPct val="100000"/>
                        </a:lnSpc>
                        <a:spcBef>
                          <a:spcPts val="40"/>
                        </a:spcBef>
                      </a:pPr>
                      <a:endParaRPr sz="950" dirty="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hMerge="1">
                  <a:txBody>
                    <a:bodyPr/>
                    <a:lstStyle/>
                    <a:p>
                      <a:pPr marL="3810" algn="ctr">
                        <a:lnSpc>
                          <a:spcPct val="100000"/>
                        </a:lnSpc>
                        <a:spcBef>
                          <a:spcPts val="40"/>
                        </a:spcBef>
                      </a:pPr>
                      <a:endParaRPr sz="95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hMerge="1">
                  <a:txBody>
                    <a:bodyPr/>
                    <a:lstStyle/>
                    <a:p>
                      <a:pPr marL="53340" algn="ctr">
                        <a:lnSpc>
                          <a:spcPct val="100000"/>
                        </a:lnSpc>
                        <a:spcBef>
                          <a:spcPts val="40"/>
                        </a:spcBef>
                      </a:pPr>
                      <a:endParaRPr sz="95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hMerge="1">
                  <a:txBody>
                    <a:bodyPr/>
                    <a:lstStyle/>
                    <a:p>
                      <a:pPr marL="160655">
                        <a:lnSpc>
                          <a:spcPct val="100000"/>
                        </a:lnSpc>
                        <a:spcBef>
                          <a:spcPts val="40"/>
                        </a:spcBef>
                      </a:pPr>
                      <a:endParaRPr sz="95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6"/>
                  </a:ext>
                </a:extLst>
              </a:tr>
            </a:tbl>
          </a:graphicData>
        </a:graphic>
      </p:graphicFrame>
      <p:sp>
        <p:nvSpPr>
          <p:cNvPr id="10" name="object 5"/>
          <p:cNvSpPr txBox="1"/>
          <p:nvPr/>
        </p:nvSpPr>
        <p:spPr>
          <a:xfrm>
            <a:off x="562403" y="2230172"/>
            <a:ext cx="703232" cy="198131"/>
          </a:xfrm>
          <a:prstGeom prst="rect">
            <a:avLst/>
          </a:prstGeom>
        </p:spPr>
        <p:txBody>
          <a:bodyPr vert="horz" wrap="square" lIns="0" tIns="13335" rIns="0" bIns="0" rtlCol="0">
            <a:spAutoFit/>
          </a:bodyPr>
          <a:lstStyle/>
          <a:p>
            <a:pPr>
              <a:lnSpc>
                <a:spcPct val="100000"/>
              </a:lnSpc>
              <a:spcBef>
                <a:spcPts val="105"/>
              </a:spcBef>
            </a:pPr>
            <a:r>
              <a:rPr sz="1200" b="1" spc="-5" dirty="0">
                <a:latin typeface="Calibri"/>
                <a:cs typeface="Calibri"/>
              </a:rPr>
              <a:t>Teacher:</a:t>
            </a:r>
            <a:endParaRPr sz="1200" dirty="0">
              <a:latin typeface="Calibri"/>
              <a:cs typeface="Calibri"/>
            </a:endParaRPr>
          </a:p>
        </p:txBody>
      </p:sp>
      <p:sp>
        <p:nvSpPr>
          <p:cNvPr id="11" name="object 6"/>
          <p:cNvSpPr txBox="1"/>
          <p:nvPr/>
        </p:nvSpPr>
        <p:spPr>
          <a:xfrm>
            <a:off x="1447800" y="2278741"/>
            <a:ext cx="1730417" cy="198131"/>
          </a:xfrm>
          <a:prstGeom prst="rect">
            <a:avLst/>
          </a:prstGeom>
        </p:spPr>
        <p:txBody>
          <a:bodyPr vert="horz" wrap="square" lIns="0" tIns="13335" rIns="0" bIns="0" rtlCol="0">
            <a:spAutoFit/>
          </a:bodyPr>
          <a:lstStyle/>
          <a:p>
            <a:pPr>
              <a:lnSpc>
                <a:spcPct val="100000"/>
              </a:lnSpc>
              <a:spcBef>
                <a:spcPts val="105"/>
              </a:spcBef>
            </a:pPr>
            <a:r>
              <a:rPr lang="en-US" sz="1200" dirty="0" smtClean="0">
                <a:latin typeface="Calibri"/>
                <a:cs typeface="Calibri"/>
              </a:rPr>
              <a:t>521457</a:t>
            </a:r>
            <a:r>
              <a:rPr sz="1200" dirty="0" smtClean="0">
                <a:latin typeface="Calibri"/>
                <a:cs typeface="Calibri"/>
              </a:rPr>
              <a:t> </a:t>
            </a:r>
            <a:r>
              <a:rPr sz="1200" dirty="0">
                <a:latin typeface="Calibri"/>
                <a:cs typeface="Calibri"/>
              </a:rPr>
              <a:t>- </a:t>
            </a:r>
            <a:r>
              <a:rPr lang="en-US" sz="1200" spc="-5" dirty="0" smtClean="0">
                <a:latin typeface="Calibri"/>
                <a:cs typeface="Calibri"/>
              </a:rPr>
              <a:t>Goldberg</a:t>
            </a:r>
            <a:r>
              <a:rPr sz="1200" spc="-5" dirty="0" smtClean="0">
                <a:latin typeface="Calibri"/>
                <a:cs typeface="Calibri"/>
              </a:rPr>
              <a:t>,</a:t>
            </a:r>
            <a:r>
              <a:rPr sz="1200" spc="-55" dirty="0" smtClean="0">
                <a:latin typeface="Calibri"/>
                <a:cs typeface="Calibri"/>
              </a:rPr>
              <a:t> </a:t>
            </a:r>
            <a:r>
              <a:rPr sz="1200" dirty="0">
                <a:latin typeface="Calibri"/>
                <a:cs typeface="Calibri"/>
              </a:rPr>
              <a:t>C</a:t>
            </a:r>
          </a:p>
        </p:txBody>
      </p:sp>
      <p:sp>
        <p:nvSpPr>
          <p:cNvPr id="12" name="object 7"/>
          <p:cNvSpPr txBox="1"/>
          <p:nvPr/>
        </p:nvSpPr>
        <p:spPr>
          <a:xfrm>
            <a:off x="562403" y="1416420"/>
            <a:ext cx="1687399" cy="862929"/>
          </a:xfrm>
          <a:prstGeom prst="rect">
            <a:avLst/>
          </a:prstGeom>
        </p:spPr>
        <p:txBody>
          <a:bodyPr vert="horz" wrap="square" lIns="0" tIns="13335" rIns="0" bIns="0" rtlCol="0">
            <a:spAutoFit/>
          </a:bodyPr>
          <a:lstStyle/>
          <a:p>
            <a:pPr>
              <a:lnSpc>
                <a:spcPct val="100000"/>
              </a:lnSpc>
              <a:spcBef>
                <a:spcPts val="105"/>
              </a:spcBef>
            </a:pPr>
            <a:r>
              <a:rPr sz="1200" b="1" dirty="0">
                <a:latin typeface="Calibri"/>
                <a:cs typeface="Calibri"/>
              </a:rPr>
              <a:t>Agency:</a:t>
            </a:r>
            <a:endParaRPr sz="1200" dirty="0">
              <a:latin typeface="Calibri"/>
              <a:cs typeface="Calibri"/>
            </a:endParaRPr>
          </a:p>
          <a:p>
            <a:pPr marR="23495">
              <a:lnSpc>
                <a:spcPct val="120000"/>
              </a:lnSpc>
            </a:pPr>
            <a:r>
              <a:rPr sz="1200" b="1" dirty="0" smtClean="0">
                <a:latin typeface="Calibri"/>
                <a:cs typeface="Calibri"/>
              </a:rPr>
              <a:t>Site</a:t>
            </a:r>
            <a:r>
              <a:rPr sz="1200" b="1" dirty="0">
                <a:latin typeface="Calibri"/>
                <a:cs typeface="Calibri"/>
              </a:rPr>
              <a:t>:  </a:t>
            </a:r>
            <a:endParaRPr lang="en-US" sz="1200" b="1" dirty="0" smtClean="0">
              <a:latin typeface="Calibri"/>
              <a:cs typeface="Calibri"/>
            </a:endParaRPr>
          </a:p>
          <a:p>
            <a:pPr marR="23495">
              <a:lnSpc>
                <a:spcPct val="120000"/>
              </a:lnSpc>
            </a:pPr>
            <a:r>
              <a:rPr sz="1200" b="1" spc="-5" dirty="0" smtClean="0">
                <a:latin typeface="Calibri"/>
                <a:cs typeface="Calibri"/>
              </a:rPr>
              <a:t>Class</a:t>
            </a:r>
            <a:r>
              <a:rPr sz="1200" b="1" spc="-5" dirty="0">
                <a:latin typeface="Calibri"/>
                <a:cs typeface="Calibri"/>
              </a:rPr>
              <a:t>:  </a:t>
            </a:r>
            <a:endParaRPr lang="en-US" sz="1200" b="1" spc="-5" dirty="0" smtClean="0">
              <a:latin typeface="Calibri"/>
              <a:cs typeface="Calibri"/>
            </a:endParaRPr>
          </a:p>
          <a:p>
            <a:pPr marR="23495">
              <a:lnSpc>
                <a:spcPct val="120000"/>
              </a:lnSpc>
            </a:pPr>
            <a:r>
              <a:rPr sz="1200" b="1" spc="-5" dirty="0" smtClean="0">
                <a:latin typeface="Calibri"/>
                <a:cs typeface="Calibri"/>
              </a:rPr>
              <a:t>Course</a:t>
            </a:r>
            <a:r>
              <a:rPr sz="1200" b="1" spc="-5" dirty="0">
                <a:latin typeface="Calibri"/>
                <a:cs typeface="Calibri"/>
              </a:rPr>
              <a:t>:</a:t>
            </a:r>
            <a:endParaRPr sz="1200" dirty="0">
              <a:latin typeface="Calibri"/>
              <a:cs typeface="Calibri"/>
            </a:endParaRPr>
          </a:p>
        </p:txBody>
      </p:sp>
      <p:sp>
        <p:nvSpPr>
          <p:cNvPr id="13" name="object 9"/>
          <p:cNvSpPr txBox="1"/>
          <p:nvPr/>
        </p:nvSpPr>
        <p:spPr>
          <a:xfrm>
            <a:off x="4628864" y="1419325"/>
            <a:ext cx="3480435" cy="1171475"/>
          </a:xfrm>
          <a:prstGeom prst="rect">
            <a:avLst/>
          </a:prstGeom>
        </p:spPr>
        <p:txBody>
          <a:bodyPr vert="horz" wrap="square" lIns="0" tIns="12065" rIns="0" bIns="0" rtlCol="0">
            <a:spAutoFit/>
          </a:bodyPr>
          <a:lstStyle/>
          <a:p>
            <a:pPr marR="5080">
              <a:lnSpc>
                <a:spcPct val="120000"/>
              </a:lnSpc>
              <a:spcBef>
                <a:spcPts val="95"/>
              </a:spcBef>
            </a:pPr>
            <a:r>
              <a:rPr sz="1200" b="1" dirty="0">
                <a:latin typeface="Calibri"/>
                <a:cs typeface="Calibri"/>
              </a:rPr>
              <a:t>Form:  </a:t>
            </a:r>
            <a:endParaRPr lang="en-US" sz="1200" b="1" dirty="0" smtClean="0">
              <a:latin typeface="Calibri"/>
              <a:cs typeface="Calibri"/>
            </a:endParaRPr>
          </a:p>
          <a:p>
            <a:pPr marR="5080">
              <a:lnSpc>
                <a:spcPct val="120000"/>
              </a:lnSpc>
              <a:spcBef>
                <a:spcPts val="95"/>
              </a:spcBef>
            </a:pPr>
            <a:r>
              <a:rPr lang="en-US" sz="1200" b="1" spc="-5" dirty="0" smtClean="0">
                <a:latin typeface="Calibri"/>
                <a:cs typeface="Calibri"/>
              </a:rPr>
              <a:t>Student:</a:t>
            </a:r>
          </a:p>
          <a:p>
            <a:pPr marR="5080">
              <a:lnSpc>
                <a:spcPct val="120000"/>
              </a:lnSpc>
              <a:spcBef>
                <a:spcPts val="95"/>
              </a:spcBef>
            </a:pPr>
            <a:r>
              <a:rPr lang="en-US" sz="1200" b="1" spc="-5" dirty="0" smtClean="0">
                <a:latin typeface="Calibri"/>
                <a:cs typeface="Calibri"/>
              </a:rPr>
              <a:t>Test Date:          </a:t>
            </a:r>
            <a:r>
              <a:rPr lang="en-US" sz="1200" spc="-5" dirty="0" smtClean="0">
                <a:latin typeface="Calibri"/>
                <a:cs typeface="Calibri"/>
              </a:rPr>
              <a:t>01/05/2019</a:t>
            </a:r>
            <a:endParaRPr lang="en-US" sz="1200" b="1" spc="-5" dirty="0" smtClean="0">
              <a:latin typeface="Calibri"/>
              <a:cs typeface="Calibri"/>
            </a:endParaRPr>
          </a:p>
          <a:p>
            <a:pPr marR="5080">
              <a:lnSpc>
                <a:spcPct val="120000"/>
              </a:lnSpc>
              <a:spcBef>
                <a:spcPts val="95"/>
              </a:spcBef>
            </a:pPr>
            <a:r>
              <a:rPr lang="en-US" sz="1200" b="1" spc="-5" dirty="0" smtClean="0">
                <a:latin typeface="Calibri"/>
                <a:cs typeface="Calibri"/>
              </a:rPr>
              <a:t>Raw Score:         </a:t>
            </a:r>
            <a:r>
              <a:rPr lang="en-US" sz="1200" spc="-5" dirty="0" smtClean="0">
                <a:latin typeface="Calibri"/>
                <a:cs typeface="Calibri"/>
              </a:rPr>
              <a:t>19             </a:t>
            </a:r>
            <a:r>
              <a:rPr lang="en-US" sz="1200" b="1" spc="-5" dirty="0" smtClean="0">
                <a:latin typeface="Calibri"/>
                <a:cs typeface="Calibri"/>
              </a:rPr>
              <a:t>Scale Score: 220</a:t>
            </a:r>
          </a:p>
          <a:p>
            <a:pPr marR="5080">
              <a:lnSpc>
                <a:spcPct val="120000"/>
              </a:lnSpc>
              <a:spcBef>
                <a:spcPts val="95"/>
              </a:spcBef>
            </a:pPr>
            <a:endParaRPr sz="1200" dirty="0">
              <a:latin typeface="Calibri"/>
              <a:cs typeface="Calibri"/>
            </a:endParaRPr>
          </a:p>
        </p:txBody>
      </p:sp>
      <p:sp>
        <p:nvSpPr>
          <p:cNvPr id="14" name="object 10"/>
          <p:cNvSpPr txBox="1"/>
          <p:nvPr/>
        </p:nvSpPr>
        <p:spPr>
          <a:xfrm>
            <a:off x="5486399" y="1419325"/>
            <a:ext cx="2461139" cy="436658"/>
          </a:xfrm>
          <a:prstGeom prst="rect">
            <a:avLst/>
          </a:prstGeom>
        </p:spPr>
        <p:txBody>
          <a:bodyPr vert="horz" wrap="square" lIns="0" tIns="41275" rIns="0" bIns="0" rtlCol="0">
            <a:spAutoFit/>
          </a:bodyPr>
          <a:lstStyle/>
          <a:p>
            <a:pPr>
              <a:lnSpc>
                <a:spcPct val="100000"/>
              </a:lnSpc>
              <a:spcBef>
                <a:spcPts val="325"/>
              </a:spcBef>
            </a:pPr>
            <a:r>
              <a:rPr sz="1200" dirty="0">
                <a:latin typeface="Calibri"/>
                <a:cs typeface="Calibri"/>
              </a:rPr>
              <a:t>906R - Reading GOALS </a:t>
            </a:r>
            <a:r>
              <a:rPr sz="1200" spc="-5" dirty="0">
                <a:latin typeface="Calibri"/>
                <a:cs typeface="Calibri"/>
              </a:rPr>
              <a:t>Level</a:t>
            </a:r>
            <a:r>
              <a:rPr sz="1200" spc="-20" dirty="0">
                <a:latin typeface="Calibri"/>
                <a:cs typeface="Calibri"/>
              </a:rPr>
              <a:t> </a:t>
            </a:r>
            <a:r>
              <a:rPr sz="1200" dirty="0">
                <a:latin typeface="Calibri"/>
                <a:cs typeface="Calibri"/>
              </a:rPr>
              <a:t>C</a:t>
            </a:r>
          </a:p>
          <a:p>
            <a:pPr>
              <a:lnSpc>
                <a:spcPct val="100000"/>
              </a:lnSpc>
              <a:spcBef>
                <a:spcPts val="229"/>
              </a:spcBef>
              <a:tabLst>
                <a:tab pos="593725" algn="l"/>
                <a:tab pos="1490345" algn="l"/>
              </a:tabLst>
            </a:pPr>
            <a:r>
              <a:rPr lang="en-US" sz="1200" dirty="0" smtClean="0">
                <a:latin typeface="Calibri"/>
                <a:cs typeface="Calibri"/>
              </a:rPr>
              <a:t>Perez, Maria</a:t>
            </a:r>
            <a:r>
              <a:rPr lang="en-US" sz="1200" dirty="0">
                <a:latin typeface="Calibri"/>
                <a:cs typeface="Calibri"/>
              </a:rPr>
              <a:t> </a:t>
            </a:r>
            <a:r>
              <a:rPr lang="en-US" sz="1200" dirty="0" smtClean="0">
                <a:latin typeface="Calibri"/>
                <a:cs typeface="Calibri"/>
              </a:rPr>
              <a:t>        </a:t>
            </a:r>
            <a:r>
              <a:rPr lang="en-US" sz="1200" b="1" spc="-5" dirty="0" smtClean="0">
                <a:latin typeface="Calibri"/>
                <a:cs typeface="Calibri"/>
              </a:rPr>
              <a:t>ID: </a:t>
            </a:r>
            <a:r>
              <a:rPr lang="en-US" sz="1200" spc="-5" dirty="0" smtClean="0">
                <a:latin typeface="Calibri"/>
                <a:cs typeface="Calibri"/>
              </a:rPr>
              <a:t>123456</a:t>
            </a:r>
            <a:endParaRPr sz="1200" dirty="0">
              <a:latin typeface="Calibri"/>
              <a:cs typeface="Calibri"/>
            </a:endParaRPr>
          </a:p>
        </p:txBody>
      </p:sp>
      <p:sp>
        <p:nvSpPr>
          <p:cNvPr id="15" name="object 8"/>
          <p:cNvSpPr txBox="1"/>
          <p:nvPr/>
        </p:nvSpPr>
        <p:spPr>
          <a:xfrm>
            <a:off x="1447800" y="1385193"/>
            <a:ext cx="3358628" cy="901914"/>
          </a:xfrm>
          <a:prstGeom prst="rect">
            <a:avLst/>
          </a:prstGeom>
        </p:spPr>
        <p:txBody>
          <a:bodyPr vert="horz" wrap="square" lIns="0" tIns="10160" rIns="0" bIns="0" rtlCol="0">
            <a:spAutoFit/>
          </a:bodyPr>
          <a:lstStyle/>
          <a:p>
            <a:pPr marR="5080">
              <a:lnSpc>
                <a:spcPct val="102200"/>
              </a:lnSpc>
              <a:spcBef>
                <a:spcPts val="80"/>
              </a:spcBef>
            </a:pPr>
            <a:r>
              <a:rPr lang="en-US" sz="1200" dirty="0">
                <a:cs typeface="Calibri"/>
              </a:rPr>
              <a:t>4908 – Rolling Hills Adult School (RHAS</a:t>
            </a:r>
            <a:r>
              <a:rPr lang="en-US" sz="1200" dirty="0" smtClean="0">
                <a:cs typeface="Calibri"/>
              </a:rPr>
              <a:t>)</a:t>
            </a:r>
          </a:p>
          <a:p>
            <a:pPr marR="170180">
              <a:lnSpc>
                <a:spcPct val="120000"/>
              </a:lnSpc>
              <a:spcBef>
                <a:spcPts val="55"/>
              </a:spcBef>
            </a:pPr>
            <a:r>
              <a:rPr lang="en-US" sz="1200" dirty="0" smtClean="0">
                <a:latin typeface="Calibri"/>
                <a:cs typeface="Calibri"/>
              </a:rPr>
              <a:t>11 – RHAS: North City</a:t>
            </a:r>
          </a:p>
          <a:p>
            <a:pPr marR="170180">
              <a:lnSpc>
                <a:spcPct val="120000"/>
              </a:lnSpc>
              <a:spcBef>
                <a:spcPts val="55"/>
              </a:spcBef>
            </a:pPr>
            <a:r>
              <a:rPr sz="1200" dirty="0" smtClean="0">
                <a:latin typeface="Calibri"/>
                <a:cs typeface="Calibri"/>
              </a:rPr>
              <a:t>61</a:t>
            </a:r>
            <a:r>
              <a:rPr lang="en-US" sz="1200" dirty="0" smtClean="0">
                <a:latin typeface="Calibri"/>
                <a:cs typeface="Calibri"/>
              </a:rPr>
              <a:t>392</a:t>
            </a:r>
            <a:r>
              <a:rPr sz="1200" dirty="0" smtClean="0">
                <a:latin typeface="Calibri"/>
                <a:cs typeface="Calibri"/>
              </a:rPr>
              <a:t> - Reading </a:t>
            </a:r>
            <a:r>
              <a:rPr sz="1200" spc="-5" dirty="0" smtClean="0">
                <a:latin typeface="Calibri"/>
                <a:cs typeface="Calibri"/>
              </a:rPr>
              <a:t>Sk</a:t>
            </a:r>
            <a:r>
              <a:rPr lang="en-US" sz="1200" spc="-5" dirty="0" smtClean="0">
                <a:latin typeface="Calibri"/>
                <a:cs typeface="Calibri"/>
              </a:rPr>
              <a:t>i</a:t>
            </a:r>
            <a:r>
              <a:rPr sz="1200" spc="-5" dirty="0" smtClean="0">
                <a:latin typeface="Calibri"/>
                <a:cs typeface="Calibri"/>
              </a:rPr>
              <a:t>lls </a:t>
            </a:r>
            <a:r>
              <a:rPr lang="en-US" sz="1200" dirty="0">
                <a:latin typeface="Calibri"/>
                <a:cs typeface="Calibri"/>
              </a:rPr>
              <a:t>3</a:t>
            </a:r>
            <a:r>
              <a:rPr sz="1200" dirty="0" smtClean="0">
                <a:latin typeface="Calibri"/>
                <a:cs typeface="Calibri"/>
              </a:rPr>
              <a:t>  </a:t>
            </a:r>
            <a:endParaRPr lang="en-US" sz="1200" dirty="0" smtClean="0">
              <a:latin typeface="Calibri"/>
              <a:cs typeface="Calibri"/>
            </a:endParaRPr>
          </a:p>
          <a:p>
            <a:pPr marR="170180">
              <a:lnSpc>
                <a:spcPct val="120000"/>
              </a:lnSpc>
              <a:spcBef>
                <a:spcPts val="55"/>
              </a:spcBef>
            </a:pPr>
            <a:r>
              <a:rPr lang="en-US" sz="1200" dirty="0" smtClean="0">
                <a:latin typeface="Calibri"/>
                <a:cs typeface="Calibri"/>
              </a:rPr>
              <a:t>RS3BEE</a:t>
            </a:r>
            <a:endParaRPr sz="1200" dirty="0">
              <a:latin typeface="Calibri"/>
              <a:cs typeface="Calibri"/>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19792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 name="object 2"/>
          <p:cNvSpPr/>
          <p:nvPr/>
        </p:nvSpPr>
        <p:spPr>
          <a:xfrm>
            <a:off x="833373" y="1619934"/>
            <a:ext cx="7167627" cy="112326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square" lIns="0" tIns="0" rIns="0" bIns="0" rtlCol="0"/>
          <a:lstStyle/>
          <a:p>
            <a:endParaRPr/>
          </a:p>
        </p:txBody>
      </p:sp>
      <p:sp>
        <p:nvSpPr>
          <p:cNvPr id="11" name="object 2"/>
          <p:cNvSpPr txBox="1"/>
          <p:nvPr/>
        </p:nvSpPr>
        <p:spPr>
          <a:xfrm>
            <a:off x="914400" y="1192033"/>
            <a:ext cx="938725" cy="382797"/>
          </a:xfrm>
          <a:prstGeom prst="rect">
            <a:avLst/>
          </a:prstGeom>
        </p:spPr>
        <p:txBody>
          <a:bodyPr vert="horz" wrap="square" lIns="0" tIns="13335" rIns="0" bIns="0" rtlCol="0">
            <a:spAutoFit/>
          </a:bodyPr>
          <a:lstStyle/>
          <a:p>
            <a:pPr marL="12700">
              <a:lnSpc>
                <a:spcPct val="100000"/>
              </a:lnSpc>
              <a:spcBef>
                <a:spcPts val="105"/>
              </a:spcBef>
            </a:pPr>
            <a:r>
              <a:rPr sz="1200" dirty="0" smtClean="0">
                <a:latin typeface="Calibri"/>
                <a:cs typeface="Calibri"/>
              </a:rPr>
              <a:t>0</a:t>
            </a:r>
            <a:r>
              <a:rPr lang="en-US" sz="1200" dirty="0" smtClean="0">
                <a:latin typeface="Calibri"/>
                <a:cs typeface="Calibri"/>
              </a:rPr>
              <a:t>1</a:t>
            </a:r>
            <a:r>
              <a:rPr sz="1200" dirty="0" smtClean="0">
                <a:latin typeface="Calibri"/>
                <a:cs typeface="Calibri"/>
              </a:rPr>
              <a:t>/</a:t>
            </a:r>
            <a:r>
              <a:rPr lang="en-US" sz="1200" dirty="0" smtClean="0">
                <a:latin typeface="Calibri"/>
                <a:cs typeface="Calibri"/>
              </a:rPr>
              <a:t>6</a:t>
            </a:r>
            <a:r>
              <a:rPr sz="1200" dirty="0" smtClean="0">
                <a:latin typeface="Calibri"/>
                <a:cs typeface="Calibri"/>
              </a:rPr>
              <a:t>/2019</a:t>
            </a:r>
            <a:endParaRPr sz="1200" dirty="0">
              <a:latin typeface="Calibri"/>
              <a:cs typeface="Calibri"/>
            </a:endParaRPr>
          </a:p>
          <a:p>
            <a:pPr marL="12700">
              <a:lnSpc>
                <a:spcPct val="100000"/>
              </a:lnSpc>
              <a:spcBef>
                <a:spcPts val="10"/>
              </a:spcBef>
            </a:pPr>
            <a:r>
              <a:rPr sz="1200" dirty="0">
                <a:latin typeface="Calibri"/>
                <a:cs typeface="Calibri"/>
              </a:rPr>
              <a:t>23:09:16</a:t>
            </a:r>
          </a:p>
        </p:txBody>
      </p:sp>
      <p:sp>
        <p:nvSpPr>
          <p:cNvPr id="12" name="object 3"/>
          <p:cNvSpPr txBox="1"/>
          <p:nvPr/>
        </p:nvSpPr>
        <p:spPr>
          <a:xfrm>
            <a:off x="6787301" y="1171236"/>
            <a:ext cx="1107909" cy="428964"/>
          </a:xfrm>
          <a:prstGeom prst="rect">
            <a:avLst/>
          </a:prstGeom>
        </p:spPr>
        <p:txBody>
          <a:bodyPr vert="horz" wrap="square" lIns="0" tIns="33655" rIns="0" bIns="0" rtlCol="0">
            <a:spAutoFit/>
          </a:bodyPr>
          <a:lstStyle/>
          <a:p>
            <a:pPr marL="12700">
              <a:lnSpc>
                <a:spcPct val="100000"/>
              </a:lnSpc>
              <a:spcBef>
                <a:spcPts val="265"/>
              </a:spcBef>
            </a:pPr>
            <a:r>
              <a:rPr lang="en-US" sz="1200" spc="-5" dirty="0" smtClean="0">
                <a:latin typeface="Calibri"/>
                <a:cs typeface="Calibri"/>
              </a:rPr>
              <a:t>          </a:t>
            </a:r>
            <a:r>
              <a:rPr sz="1200" spc="-5" dirty="0" smtClean="0">
                <a:latin typeface="Calibri"/>
                <a:cs typeface="Calibri"/>
              </a:rPr>
              <a:t>Page </a:t>
            </a:r>
            <a:r>
              <a:rPr sz="1200" dirty="0" smtClean="0">
                <a:latin typeface="Calibri"/>
                <a:cs typeface="Calibri"/>
              </a:rPr>
              <a:t>1 </a:t>
            </a:r>
            <a:r>
              <a:rPr sz="1200" spc="-5" dirty="0">
                <a:latin typeface="Calibri"/>
                <a:cs typeface="Calibri"/>
              </a:rPr>
              <a:t>of</a:t>
            </a:r>
            <a:r>
              <a:rPr sz="1200" spc="-65" dirty="0">
                <a:latin typeface="Calibri"/>
                <a:cs typeface="Calibri"/>
              </a:rPr>
              <a:t> </a:t>
            </a:r>
            <a:r>
              <a:rPr lang="en-US" sz="1200" dirty="0">
                <a:latin typeface="Calibri"/>
                <a:cs typeface="Calibri"/>
              </a:rPr>
              <a:t>5</a:t>
            </a:r>
            <a:endParaRPr sz="1200" dirty="0">
              <a:latin typeface="Calibri"/>
              <a:cs typeface="Calibri"/>
            </a:endParaRPr>
          </a:p>
          <a:p>
            <a:pPr marL="426720">
              <a:lnSpc>
                <a:spcPct val="100000"/>
              </a:lnSpc>
              <a:spcBef>
                <a:spcPts val="150"/>
              </a:spcBef>
            </a:pPr>
            <a:r>
              <a:rPr sz="1200" b="1" spc="5" dirty="0">
                <a:latin typeface="Calibri"/>
                <a:cs typeface="Calibri"/>
              </a:rPr>
              <a:t>SCPSTIC4</a:t>
            </a:r>
            <a:endParaRPr sz="1200" dirty="0">
              <a:latin typeface="Calibri"/>
              <a:cs typeface="Calibri"/>
            </a:endParaRPr>
          </a:p>
        </p:txBody>
      </p:sp>
      <p:sp>
        <p:nvSpPr>
          <p:cNvPr id="13" name="object 4"/>
          <p:cNvSpPr txBox="1"/>
          <p:nvPr/>
        </p:nvSpPr>
        <p:spPr>
          <a:xfrm>
            <a:off x="3429000" y="942636"/>
            <a:ext cx="1993899" cy="586058"/>
          </a:xfrm>
          <a:prstGeom prst="rect">
            <a:avLst/>
          </a:prstGeom>
        </p:spPr>
        <p:txBody>
          <a:bodyPr vert="horz" wrap="square" lIns="0" tIns="102870" rIns="0" bIns="0" rtlCol="0">
            <a:spAutoFit/>
          </a:bodyPr>
          <a:lstStyle/>
          <a:p>
            <a:pPr algn="ctr">
              <a:lnSpc>
                <a:spcPct val="100000"/>
              </a:lnSpc>
              <a:spcBef>
                <a:spcPts val="810"/>
              </a:spcBef>
            </a:pPr>
            <a:r>
              <a:rPr sz="1600" b="1" spc="5" dirty="0">
                <a:latin typeface="Calibri"/>
                <a:cs typeface="Calibri"/>
              </a:rPr>
              <a:t>Class</a:t>
            </a:r>
            <a:r>
              <a:rPr sz="1600" b="1" spc="-30" dirty="0">
                <a:latin typeface="Calibri"/>
                <a:cs typeface="Calibri"/>
              </a:rPr>
              <a:t> </a:t>
            </a:r>
            <a:r>
              <a:rPr sz="1600" b="1" spc="5" dirty="0">
                <a:latin typeface="Calibri"/>
                <a:cs typeface="Calibri"/>
              </a:rPr>
              <a:t>Performance</a:t>
            </a:r>
            <a:endParaRPr sz="1600" dirty="0">
              <a:latin typeface="Calibri"/>
              <a:cs typeface="Calibri"/>
            </a:endParaRPr>
          </a:p>
          <a:p>
            <a:pPr algn="ctr">
              <a:lnSpc>
                <a:spcPct val="100000"/>
              </a:lnSpc>
              <a:spcBef>
                <a:spcPts val="400"/>
              </a:spcBef>
            </a:pPr>
            <a:r>
              <a:rPr sz="1200" dirty="0">
                <a:latin typeface="Times New Roman"/>
                <a:cs typeface="Times New Roman"/>
              </a:rPr>
              <a:t>by Test Item </a:t>
            </a:r>
            <a:r>
              <a:rPr sz="1200" spc="5" dirty="0">
                <a:latin typeface="Times New Roman"/>
                <a:cs typeface="Times New Roman"/>
              </a:rPr>
              <a:t>&amp;</a:t>
            </a:r>
            <a:r>
              <a:rPr sz="1200" spc="-10" dirty="0">
                <a:latin typeface="Times New Roman"/>
                <a:cs typeface="Times New Roman"/>
              </a:rPr>
              <a:t> </a:t>
            </a:r>
            <a:r>
              <a:rPr sz="1200" dirty="0">
                <a:latin typeface="Times New Roman"/>
                <a:cs typeface="Times New Roman"/>
              </a:rPr>
              <a:t>Competency</a:t>
            </a:r>
          </a:p>
        </p:txBody>
      </p:sp>
      <p:graphicFrame>
        <p:nvGraphicFramePr>
          <p:cNvPr id="20" name="object 11"/>
          <p:cNvGraphicFramePr>
            <a:graphicFrameLocks noGrp="1"/>
          </p:cNvGraphicFramePr>
          <p:nvPr>
            <p:extLst>
              <p:ext uri="{D42A27DB-BD31-4B8C-83A1-F6EECF244321}">
                <p14:modId xmlns:p14="http://schemas.microsoft.com/office/powerpoint/2010/main" val="3414360897"/>
              </p:ext>
            </p:extLst>
          </p:nvPr>
        </p:nvGraphicFramePr>
        <p:xfrm>
          <a:off x="833374" y="2706775"/>
          <a:ext cx="7167626" cy="4220705"/>
        </p:xfrm>
        <a:graphic>
          <a:graphicData uri="http://schemas.openxmlformats.org/drawingml/2006/table">
            <a:tbl>
              <a:tblPr firstRow="1" bandRow="1">
                <a:tableStyleId>{2D5ABB26-0587-4C30-8999-92F81FD0307C}</a:tableStyleId>
              </a:tblPr>
              <a:tblGrid>
                <a:gridCol w="657403">
                  <a:extLst>
                    <a:ext uri="{9D8B030D-6E8A-4147-A177-3AD203B41FA5}">
                      <a16:colId xmlns:a16="http://schemas.microsoft.com/office/drawing/2014/main" val="20000"/>
                    </a:ext>
                  </a:extLst>
                </a:gridCol>
                <a:gridCol w="739901">
                  <a:extLst>
                    <a:ext uri="{9D8B030D-6E8A-4147-A177-3AD203B41FA5}">
                      <a16:colId xmlns:a16="http://schemas.microsoft.com/office/drawing/2014/main" val="20001"/>
                    </a:ext>
                  </a:extLst>
                </a:gridCol>
                <a:gridCol w="830132">
                  <a:extLst>
                    <a:ext uri="{9D8B030D-6E8A-4147-A177-3AD203B41FA5}">
                      <a16:colId xmlns:a16="http://schemas.microsoft.com/office/drawing/2014/main" val="20002"/>
                    </a:ext>
                  </a:extLst>
                </a:gridCol>
                <a:gridCol w="581995">
                  <a:extLst>
                    <a:ext uri="{9D8B030D-6E8A-4147-A177-3AD203B41FA5}">
                      <a16:colId xmlns:a16="http://schemas.microsoft.com/office/drawing/2014/main" val="20003"/>
                    </a:ext>
                  </a:extLst>
                </a:gridCol>
                <a:gridCol w="4358195">
                  <a:extLst>
                    <a:ext uri="{9D8B030D-6E8A-4147-A177-3AD203B41FA5}">
                      <a16:colId xmlns:a16="http://schemas.microsoft.com/office/drawing/2014/main" val="20004"/>
                    </a:ext>
                  </a:extLst>
                </a:gridCol>
              </a:tblGrid>
              <a:tr h="196710">
                <a:tc>
                  <a:txBody>
                    <a:bodyPr/>
                    <a:lstStyle/>
                    <a:p>
                      <a:pPr marR="45720" algn="ctr">
                        <a:lnSpc>
                          <a:spcPct val="100000"/>
                        </a:lnSpc>
                        <a:spcBef>
                          <a:spcPts val="150"/>
                        </a:spcBef>
                      </a:pPr>
                      <a:r>
                        <a:rPr sz="1200" b="1" spc="-5" dirty="0">
                          <a:solidFill>
                            <a:srgbClr val="FFFFFF"/>
                          </a:solidFill>
                          <a:latin typeface="Calibri"/>
                          <a:cs typeface="Calibri"/>
                        </a:rPr>
                        <a:t>Position</a:t>
                      </a:r>
                      <a:endParaRPr sz="1200">
                        <a:latin typeface="Calibri"/>
                        <a:cs typeface="Calibri"/>
                      </a:endParaRPr>
                    </a:p>
                  </a:txBody>
                  <a:tcPr marL="0" marR="0" marT="19050" marB="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R="4445" algn="ctr">
                        <a:lnSpc>
                          <a:spcPct val="100000"/>
                        </a:lnSpc>
                        <a:spcBef>
                          <a:spcPts val="150"/>
                        </a:spcBef>
                      </a:pPr>
                      <a:r>
                        <a:rPr sz="1200" b="1" spc="-5" dirty="0">
                          <a:solidFill>
                            <a:srgbClr val="FFFFFF"/>
                          </a:solidFill>
                          <a:latin typeface="Calibri"/>
                          <a:cs typeface="Calibri"/>
                        </a:rPr>
                        <a:t>Correct?</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algn="ctr">
                        <a:lnSpc>
                          <a:spcPct val="100000"/>
                        </a:lnSpc>
                        <a:spcBef>
                          <a:spcPts val="150"/>
                        </a:spcBef>
                      </a:pPr>
                      <a:r>
                        <a:rPr sz="1200" b="1" spc="-5" dirty="0">
                          <a:solidFill>
                            <a:srgbClr val="FFFFFF"/>
                          </a:solidFill>
                          <a:latin typeface="Calibri"/>
                          <a:cs typeface="Calibri"/>
                        </a:rPr>
                        <a:t>Comp</a:t>
                      </a:r>
                      <a:r>
                        <a:rPr sz="1200" b="1" spc="-15" dirty="0">
                          <a:solidFill>
                            <a:srgbClr val="FFFFFF"/>
                          </a:solidFill>
                          <a:latin typeface="Calibri"/>
                          <a:cs typeface="Calibri"/>
                        </a:rPr>
                        <a:t> </a:t>
                      </a:r>
                      <a:r>
                        <a:rPr sz="1200" b="1" spc="-5" dirty="0">
                          <a:solidFill>
                            <a:srgbClr val="FFFFFF"/>
                          </a:solidFill>
                          <a:latin typeface="Calibri"/>
                          <a:cs typeface="Calibri"/>
                        </a:rPr>
                        <a:t>No.</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marR="177165" algn="r">
                        <a:lnSpc>
                          <a:spcPct val="100000"/>
                        </a:lnSpc>
                        <a:spcBef>
                          <a:spcPts val="150"/>
                        </a:spcBef>
                      </a:pPr>
                      <a:r>
                        <a:rPr sz="1200" b="1" spc="-5" dirty="0">
                          <a:solidFill>
                            <a:srgbClr val="FFFFFF"/>
                          </a:solidFill>
                          <a:latin typeface="Calibri"/>
                          <a:cs typeface="Calibri"/>
                        </a:rPr>
                        <a:t>Task</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marL="183515">
                        <a:lnSpc>
                          <a:spcPct val="100000"/>
                        </a:lnSpc>
                        <a:spcBef>
                          <a:spcPts val="150"/>
                        </a:spcBef>
                      </a:pPr>
                      <a:r>
                        <a:rPr sz="1200" b="1" spc="-5" dirty="0">
                          <a:solidFill>
                            <a:srgbClr val="FFFFFF"/>
                          </a:solidFill>
                          <a:latin typeface="Calibri"/>
                          <a:cs typeface="Calibri"/>
                        </a:rPr>
                        <a:t>Competency Description</a:t>
                      </a:r>
                      <a:endParaRPr sz="1200" dirty="0">
                        <a:latin typeface="Calibri"/>
                        <a:cs typeface="Calibri"/>
                      </a:endParaRPr>
                    </a:p>
                  </a:txBody>
                  <a:tcPr marL="0" marR="0" marT="19050" marB="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183101">
                <a:tc>
                  <a:txBody>
                    <a:bodyPr/>
                    <a:lstStyle/>
                    <a:p>
                      <a:pPr marR="14604" algn="ctr">
                        <a:lnSpc>
                          <a:spcPct val="100000"/>
                        </a:lnSpc>
                        <a:spcBef>
                          <a:spcPts val="40"/>
                        </a:spcBef>
                      </a:pPr>
                      <a:r>
                        <a:rPr sz="1200" dirty="0">
                          <a:latin typeface="Calibri"/>
                          <a:cs typeface="Calibri"/>
                        </a:rPr>
                        <a:t>1</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dirty="0">
                          <a:latin typeface="Calibri"/>
                          <a:cs typeface="Calibri"/>
                        </a:rPr>
                        <a:t>61</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0"/>
                        </a:spcBef>
                      </a:pPr>
                      <a:r>
                        <a:rPr sz="1200" dirty="0">
                          <a:latin typeface="Calibri"/>
                          <a:cs typeface="Calibri"/>
                        </a:rPr>
                        <a:t>4.2.5</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183101">
                <a:tc>
                  <a:txBody>
                    <a:bodyPr/>
                    <a:lstStyle/>
                    <a:p>
                      <a:pPr marR="14604" algn="ctr">
                        <a:lnSpc>
                          <a:spcPct val="100000"/>
                        </a:lnSpc>
                        <a:spcBef>
                          <a:spcPts val="40"/>
                        </a:spcBef>
                      </a:pPr>
                      <a:r>
                        <a:rPr sz="1200" dirty="0">
                          <a:latin typeface="Calibri"/>
                          <a:cs typeface="Calibri"/>
                        </a:rPr>
                        <a:t>2</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dirty="0">
                          <a:latin typeface="Calibri"/>
                          <a:cs typeface="Calibri"/>
                        </a:rPr>
                        <a:t>61</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0"/>
                        </a:spcBef>
                      </a:pPr>
                      <a:r>
                        <a:rPr sz="1200" dirty="0">
                          <a:latin typeface="Calibri"/>
                          <a:cs typeface="Calibri"/>
                        </a:rPr>
                        <a:t>4.2.5</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183101">
                <a:tc>
                  <a:txBody>
                    <a:bodyPr/>
                    <a:lstStyle/>
                    <a:p>
                      <a:pPr marR="14604" algn="ctr">
                        <a:lnSpc>
                          <a:spcPct val="100000"/>
                        </a:lnSpc>
                        <a:spcBef>
                          <a:spcPts val="40"/>
                        </a:spcBef>
                      </a:pPr>
                      <a:r>
                        <a:rPr sz="1200" dirty="0">
                          <a:latin typeface="Calibri"/>
                          <a:cs typeface="Calibri"/>
                        </a:rPr>
                        <a:t>3</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dirty="0">
                          <a:latin typeface="Calibri"/>
                          <a:cs typeface="Calibri"/>
                        </a:rPr>
                        <a:t>69</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0"/>
                        </a:spcBef>
                      </a:pPr>
                      <a:r>
                        <a:rPr sz="1200" dirty="0">
                          <a:latin typeface="Calibri"/>
                          <a:cs typeface="Calibri"/>
                        </a:rPr>
                        <a:t>4.2.5</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r h="183719">
                <a:tc>
                  <a:txBody>
                    <a:bodyPr/>
                    <a:lstStyle/>
                    <a:p>
                      <a:pPr marR="14604" algn="ctr">
                        <a:lnSpc>
                          <a:spcPct val="100000"/>
                        </a:lnSpc>
                        <a:spcBef>
                          <a:spcPts val="45"/>
                        </a:spcBef>
                      </a:pPr>
                      <a:r>
                        <a:rPr sz="1200" dirty="0">
                          <a:latin typeface="Calibri"/>
                          <a:cs typeface="Calibri"/>
                        </a:rPr>
                        <a:t>4</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dirty="0">
                          <a:latin typeface="Calibri"/>
                          <a:cs typeface="Calibri"/>
                        </a:rPr>
                        <a:t>69</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5"/>
                        </a:spcBef>
                      </a:pPr>
                      <a:r>
                        <a:rPr sz="1200" dirty="0">
                          <a:latin typeface="Calibri"/>
                          <a:cs typeface="Calibri"/>
                        </a:rPr>
                        <a:t>4.2.5</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information </a:t>
                      </a:r>
                      <a:r>
                        <a:rPr sz="1200" dirty="0">
                          <a:latin typeface="Calibri"/>
                          <a:cs typeface="Calibri"/>
                        </a:rPr>
                        <a:t>about </a:t>
                      </a:r>
                      <a:r>
                        <a:rPr sz="1200" spc="-5" dirty="0">
                          <a:latin typeface="Calibri"/>
                          <a:cs typeface="Calibri"/>
                        </a:rPr>
                        <a:t>employee</a:t>
                      </a:r>
                      <a:r>
                        <a:rPr sz="1200" spc="5" dirty="0">
                          <a:latin typeface="Calibri"/>
                          <a:cs typeface="Calibri"/>
                        </a:rPr>
                        <a:t> </a:t>
                      </a:r>
                      <a:r>
                        <a:rPr sz="1200" spc="-5" dirty="0">
                          <a:latin typeface="Calibri"/>
                          <a:cs typeface="Calibri"/>
                        </a:rPr>
                        <a:t>benefits</a:t>
                      </a:r>
                      <a:endParaRPr sz="1200" dirty="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4"/>
                  </a:ext>
                </a:extLst>
              </a:tr>
              <a:tr h="183719">
                <a:tc>
                  <a:txBody>
                    <a:bodyPr/>
                    <a:lstStyle/>
                    <a:p>
                      <a:pPr marR="14604" algn="ctr">
                        <a:lnSpc>
                          <a:spcPct val="100000"/>
                        </a:lnSpc>
                        <a:spcBef>
                          <a:spcPts val="45"/>
                        </a:spcBef>
                      </a:pPr>
                      <a:r>
                        <a:rPr sz="1200" dirty="0">
                          <a:latin typeface="Calibri"/>
                          <a:cs typeface="Calibri"/>
                        </a:rPr>
                        <a:t>5</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dirty="0">
                          <a:latin typeface="Calibri"/>
                          <a:cs typeface="Calibri"/>
                        </a:rPr>
                        <a:t>69</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5"/>
                  </a:ext>
                </a:extLst>
              </a:tr>
              <a:tr h="183719">
                <a:tc>
                  <a:txBody>
                    <a:bodyPr/>
                    <a:lstStyle/>
                    <a:p>
                      <a:pPr marR="14604" algn="ctr">
                        <a:lnSpc>
                          <a:spcPct val="100000"/>
                        </a:lnSpc>
                        <a:spcBef>
                          <a:spcPts val="45"/>
                        </a:spcBef>
                      </a:pPr>
                      <a:r>
                        <a:rPr sz="1200" dirty="0">
                          <a:latin typeface="Calibri"/>
                          <a:cs typeface="Calibri"/>
                        </a:rPr>
                        <a:t>6</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dirty="0">
                          <a:latin typeface="Calibri"/>
                          <a:cs typeface="Calibri"/>
                        </a:rPr>
                        <a:t>92</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6"/>
                  </a:ext>
                </a:extLst>
              </a:tr>
              <a:tr h="183719">
                <a:tc>
                  <a:txBody>
                    <a:bodyPr/>
                    <a:lstStyle/>
                    <a:p>
                      <a:pPr marR="14604" algn="ctr">
                        <a:lnSpc>
                          <a:spcPct val="100000"/>
                        </a:lnSpc>
                        <a:spcBef>
                          <a:spcPts val="45"/>
                        </a:spcBef>
                      </a:pPr>
                      <a:r>
                        <a:rPr sz="1200" dirty="0">
                          <a:latin typeface="Calibri"/>
                          <a:cs typeface="Calibri"/>
                        </a:rPr>
                        <a:t>7</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dirty="0">
                          <a:latin typeface="Calibri"/>
                          <a:cs typeface="Calibri"/>
                        </a:rPr>
                        <a:t>46</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dirty="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7"/>
                  </a:ext>
                </a:extLst>
              </a:tr>
              <a:tr h="183719">
                <a:tc>
                  <a:txBody>
                    <a:bodyPr/>
                    <a:lstStyle/>
                    <a:p>
                      <a:pPr marR="14604" algn="ctr">
                        <a:lnSpc>
                          <a:spcPct val="100000"/>
                        </a:lnSpc>
                        <a:spcBef>
                          <a:spcPts val="45"/>
                        </a:spcBef>
                      </a:pPr>
                      <a:r>
                        <a:rPr sz="1200" dirty="0">
                          <a:latin typeface="Calibri"/>
                          <a:cs typeface="Calibri"/>
                        </a:rPr>
                        <a:t>8</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dirty="0">
                          <a:latin typeface="Calibri"/>
                          <a:cs typeface="Calibri"/>
                        </a:rPr>
                        <a:t>53</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5"/>
                        </a:spcBef>
                      </a:pPr>
                      <a:r>
                        <a:rPr sz="1200" dirty="0">
                          <a:latin typeface="Calibri"/>
                          <a:cs typeface="Calibri"/>
                        </a:rPr>
                        <a:t>4.4.3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5"/>
                        </a:spcBef>
                      </a:pPr>
                      <a:r>
                        <a:rPr sz="1200" dirty="0">
                          <a:latin typeface="Calibri"/>
                          <a:cs typeface="Calibri"/>
                        </a:rPr>
                        <a:t>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job-related signs, </a:t>
                      </a:r>
                      <a:r>
                        <a:rPr sz="1200" dirty="0">
                          <a:latin typeface="Calibri"/>
                          <a:cs typeface="Calibri"/>
                        </a:rPr>
                        <a:t>charts, </a:t>
                      </a:r>
                      <a:r>
                        <a:rPr sz="1200" spc="-5" dirty="0">
                          <a:latin typeface="Calibri"/>
                          <a:cs typeface="Calibri"/>
                        </a:rPr>
                        <a:t>diagrams, forms,</a:t>
                      </a:r>
                      <a:r>
                        <a:rPr sz="1200" spc="15" dirty="0">
                          <a:latin typeface="Calibri"/>
                          <a:cs typeface="Calibri"/>
                        </a:rPr>
                        <a:t> </a:t>
                      </a:r>
                      <a:r>
                        <a:rPr sz="1200" spc="-5" dirty="0">
                          <a:latin typeface="Calibri"/>
                          <a:cs typeface="Calibri"/>
                        </a:rPr>
                        <a:t>etc.</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8"/>
                  </a:ext>
                </a:extLst>
              </a:tr>
              <a:tr h="183101">
                <a:tc>
                  <a:txBody>
                    <a:bodyPr/>
                    <a:lstStyle/>
                    <a:p>
                      <a:pPr marR="14604" algn="ctr">
                        <a:lnSpc>
                          <a:spcPct val="100000"/>
                        </a:lnSpc>
                        <a:spcBef>
                          <a:spcPts val="40"/>
                        </a:spcBef>
                      </a:pPr>
                      <a:r>
                        <a:rPr sz="1200" dirty="0">
                          <a:latin typeface="Calibri"/>
                          <a:cs typeface="Calibri"/>
                        </a:rPr>
                        <a:t>9</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dirty="0">
                          <a:latin typeface="Calibri"/>
                          <a:cs typeface="Calibri"/>
                        </a:rPr>
                        <a:t>46</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0"/>
                        </a:spcBef>
                      </a:pPr>
                      <a:r>
                        <a:rPr sz="1200" dirty="0">
                          <a:latin typeface="Calibri"/>
                          <a:cs typeface="Calibri"/>
                        </a:rPr>
                        <a:t>4.6.2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dirty="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9"/>
                  </a:ext>
                </a:extLst>
              </a:tr>
              <a:tr h="183101">
                <a:tc>
                  <a:txBody>
                    <a:bodyPr/>
                    <a:lstStyle/>
                    <a:p>
                      <a:pPr marR="14604" algn="ctr">
                        <a:lnSpc>
                          <a:spcPct val="100000"/>
                        </a:lnSpc>
                        <a:spcBef>
                          <a:spcPts val="40"/>
                        </a:spcBef>
                      </a:pPr>
                      <a:r>
                        <a:rPr sz="1200" dirty="0">
                          <a:latin typeface="Calibri"/>
                          <a:cs typeface="Calibri"/>
                        </a:rPr>
                        <a:t>10</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dirty="0">
                          <a:latin typeface="Calibri"/>
                          <a:cs typeface="Calibri"/>
                        </a:rPr>
                        <a:t>61</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0"/>
                        </a:spcBef>
                      </a:pPr>
                      <a:r>
                        <a:rPr sz="1200" dirty="0">
                          <a:latin typeface="Calibri"/>
                          <a:cs typeface="Calibri"/>
                        </a:rPr>
                        <a:t>4.6.2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0"/>
                  </a:ext>
                </a:extLst>
              </a:tr>
              <a:tr h="183719">
                <a:tc>
                  <a:txBody>
                    <a:bodyPr/>
                    <a:lstStyle/>
                    <a:p>
                      <a:pPr marR="14604" algn="ctr">
                        <a:lnSpc>
                          <a:spcPct val="100000"/>
                        </a:lnSpc>
                        <a:spcBef>
                          <a:spcPts val="45"/>
                        </a:spcBef>
                      </a:pPr>
                      <a:r>
                        <a:rPr sz="1200" dirty="0">
                          <a:latin typeface="Calibri"/>
                          <a:cs typeface="Calibri"/>
                        </a:rPr>
                        <a:t>11</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dirty="0">
                          <a:latin typeface="Calibri"/>
                          <a:cs typeface="Calibri"/>
                        </a:rPr>
                        <a:t>61</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5"/>
                        </a:spcBef>
                      </a:pPr>
                      <a:r>
                        <a:rPr sz="1200" dirty="0">
                          <a:latin typeface="Calibri"/>
                          <a:cs typeface="Calibri"/>
                        </a:rPr>
                        <a:t>4.6.2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1"/>
                  </a:ext>
                </a:extLst>
              </a:tr>
              <a:tr h="183719">
                <a:tc>
                  <a:txBody>
                    <a:bodyPr/>
                    <a:lstStyle/>
                    <a:p>
                      <a:pPr marR="14604" algn="ctr">
                        <a:lnSpc>
                          <a:spcPct val="100000"/>
                        </a:lnSpc>
                        <a:spcBef>
                          <a:spcPts val="45"/>
                        </a:spcBef>
                      </a:pPr>
                      <a:r>
                        <a:rPr sz="1200" dirty="0">
                          <a:latin typeface="Calibri"/>
                          <a:cs typeface="Calibri"/>
                        </a:rPr>
                        <a:t>12</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dirty="0">
                          <a:latin typeface="Calibri"/>
                          <a:cs typeface="Calibri"/>
                        </a:rPr>
                        <a:t>69</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5"/>
                        </a:spcBef>
                      </a:pPr>
                      <a:r>
                        <a:rPr sz="1200" dirty="0">
                          <a:latin typeface="Calibri"/>
                          <a:cs typeface="Calibri"/>
                        </a:rPr>
                        <a:t>4.6.2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2"/>
                  </a:ext>
                </a:extLst>
              </a:tr>
              <a:tr h="183101">
                <a:tc>
                  <a:txBody>
                    <a:bodyPr/>
                    <a:lstStyle/>
                    <a:p>
                      <a:pPr marR="14604" algn="ctr">
                        <a:lnSpc>
                          <a:spcPct val="100000"/>
                        </a:lnSpc>
                        <a:spcBef>
                          <a:spcPts val="40"/>
                        </a:spcBef>
                      </a:pPr>
                      <a:r>
                        <a:rPr sz="1200" dirty="0">
                          <a:latin typeface="Calibri"/>
                          <a:cs typeface="Calibri"/>
                        </a:rPr>
                        <a:t>13</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dirty="0">
                          <a:latin typeface="Calibri"/>
                          <a:cs typeface="Calibri"/>
                        </a:rPr>
                        <a:t>61</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0"/>
                        </a:spcBef>
                      </a:pPr>
                      <a:r>
                        <a:rPr sz="1200" dirty="0">
                          <a:latin typeface="Calibri"/>
                          <a:cs typeface="Calibri"/>
                        </a:rPr>
                        <a:t>4.6.2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work-related </a:t>
                      </a:r>
                      <a:r>
                        <a:rPr sz="1200" dirty="0">
                          <a:latin typeface="Calibri"/>
                          <a:cs typeface="Calibri"/>
                        </a:rPr>
                        <a:t>correspondence, </a:t>
                      </a:r>
                      <a:r>
                        <a:rPr sz="1200" spc="-5" dirty="0">
                          <a:latin typeface="Calibri"/>
                          <a:cs typeface="Calibri"/>
                        </a:rPr>
                        <a:t>e.g. </a:t>
                      </a:r>
                      <a:r>
                        <a:rPr sz="1200" dirty="0">
                          <a:latin typeface="Calibri"/>
                          <a:cs typeface="Calibri"/>
                        </a:rPr>
                        <a:t>memos and</a:t>
                      </a:r>
                      <a:r>
                        <a:rPr sz="1200" spc="5" dirty="0">
                          <a:latin typeface="Calibri"/>
                          <a:cs typeface="Calibri"/>
                        </a:rPr>
                        <a:t> </a:t>
                      </a:r>
                      <a:r>
                        <a:rPr sz="1200" spc="-5" dirty="0">
                          <a:latin typeface="Calibri"/>
                          <a:cs typeface="Calibri"/>
                        </a:rPr>
                        <a:t>e-mail</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3"/>
                  </a:ext>
                </a:extLst>
              </a:tr>
              <a:tr h="183101">
                <a:tc>
                  <a:txBody>
                    <a:bodyPr/>
                    <a:lstStyle/>
                    <a:p>
                      <a:pPr marR="14604" algn="ctr">
                        <a:lnSpc>
                          <a:spcPct val="100000"/>
                        </a:lnSpc>
                        <a:spcBef>
                          <a:spcPts val="40"/>
                        </a:spcBef>
                      </a:pPr>
                      <a:r>
                        <a:rPr sz="1200" dirty="0">
                          <a:latin typeface="Calibri"/>
                          <a:cs typeface="Calibri"/>
                        </a:rPr>
                        <a:t>14</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dirty="0">
                          <a:latin typeface="Calibri"/>
                          <a:cs typeface="Calibri"/>
                        </a:rPr>
                        <a:t>38</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0"/>
                        </a:spcBef>
                      </a:pPr>
                      <a:r>
                        <a:rPr sz="1200" dirty="0">
                          <a:latin typeface="Calibri"/>
                          <a:cs typeface="Calibri"/>
                        </a:rPr>
                        <a:t>1.7.3</a:t>
                      </a: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0"/>
                        </a:spcBef>
                      </a:pPr>
                      <a:r>
                        <a:rPr sz="1200" dirty="0">
                          <a:latin typeface="Calibri"/>
                          <a:cs typeface="Calibri"/>
                        </a:rPr>
                        <a:t>3</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product instructions, directions,</a:t>
                      </a:r>
                      <a:r>
                        <a:rPr sz="1200" spc="10" dirty="0">
                          <a:latin typeface="Calibri"/>
                          <a:cs typeface="Calibri"/>
                        </a:rPr>
                        <a:t> </a:t>
                      </a:r>
                      <a:r>
                        <a:rPr sz="1200" spc="-5" dirty="0">
                          <a:latin typeface="Calibri"/>
                          <a:cs typeface="Calibri"/>
                        </a:rPr>
                        <a:t>labels</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4"/>
                  </a:ext>
                </a:extLst>
              </a:tr>
              <a:tr h="183719">
                <a:tc>
                  <a:txBody>
                    <a:bodyPr/>
                    <a:lstStyle/>
                    <a:p>
                      <a:pPr marR="14604" algn="ctr">
                        <a:lnSpc>
                          <a:spcPct val="100000"/>
                        </a:lnSpc>
                        <a:spcBef>
                          <a:spcPts val="45"/>
                        </a:spcBef>
                      </a:pPr>
                      <a:r>
                        <a:rPr sz="1200" dirty="0">
                          <a:latin typeface="Calibri"/>
                          <a:cs typeface="Calibri"/>
                        </a:rPr>
                        <a:t>15</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dirty="0">
                          <a:latin typeface="Calibri"/>
                          <a:cs typeface="Calibri"/>
                        </a:rPr>
                        <a:t>76</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5"/>
                        </a:spcBef>
                      </a:pPr>
                      <a:r>
                        <a:rPr sz="1200" dirty="0">
                          <a:latin typeface="Calibri"/>
                          <a:cs typeface="Calibri"/>
                        </a:rPr>
                        <a:t>1.7.3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product instructions, directions,</a:t>
                      </a:r>
                      <a:r>
                        <a:rPr sz="1200" spc="10" dirty="0">
                          <a:latin typeface="Calibri"/>
                          <a:cs typeface="Calibri"/>
                        </a:rPr>
                        <a:t> </a:t>
                      </a:r>
                      <a:r>
                        <a:rPr sz="1200" spc="-5" dirty="0">
                          <a:latin typeface="Calibri"/>
                          <a:cs typeface="Calibri"/>
                        </a:rPr>
                        <a:t>labels</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5"/>
                  </a:ext>
                </a:extLst>
              </a:tr>
              <a:tr h="183719">
                <a:tc>
                  <a:txBody>
                    <a:bodyPr/>
                    <a:lstStyle/>
                    <a:p>
                      <a:pPr marR="14604" algn="ctr">
                        <a:lnSpc>
                          <a:spcPct val="100000"/>
                        </a:lnSpc>
                        <a:spcBef>
                          <a:spcPts val="45"/>
                        </a:spcBef>
                      </a:pPr>
                      <a:r>
                        <a:rPr sz="1200" dirty="0">
                          <a:latin typeface="Calibri"/>
                          <a:cs typeface="Calibri"/>
                        </a:rPr>
                        <a:t>16</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dirty="0">
                          <a:latin typeface="Calibri"/>
                          <a:cs typeface="Calibri"/>
                        </a:rPr>
                        <a:t>46</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5"/>
                        </a:spcBef>
                      </a:pPr>
                      <a:r>
                        <a:rPr sz="1200" dirty="0">
                          <a:latin typeface="Calibri"/>
                          <a:cs typeface="Calibri"/>
                        </a:rPr>
                        <a:t>1.7.3</a:t>
                      </a: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5"/>
                        </a:spcBef>
                      </a:pPr>
                      <a:r>
                        <a:rPr sz="1200" dirty="0">
                          <a:latin typeface="Calibri"/>
                          <a:cs typeface="Calibri"/>
                        </a:rPr>
                        <a:t>3</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5"/>
                        </a:spcBef>
                      </a:pPr>
                      <a:r>
                        <a:rPr sz="1200" dirty="0">
                          <a:latin typeface="Calibri"/>
                          <a:cs typeface="Calibri"/>
                        </a:rPr>
                        <a:t>Interpret </a:t>
                      </a:r>
                      <a:r>
                        <a:rPr sz="1200" spc="-5" dirty="0">
                          <a:latin typeface="Calibri"/>
                          <a:cs typeface="Calibri"/>
                        </a:rPr>
                        <a:t>product instructions, directions,</a:t>
                      </a:r>
                      <a:r>
                        <a:rPr sz="1200" spc="10" dirty="0">
                          <a:latin typeface="Calibri"/>
                          <a:cs typeface="Calibri"/>
                        </a:rPr>
                        <a:t> </a:t>
                      </a:r>
                      <a:r>
                        <a:rPr sz="1200" spc="-5" dirty="0">
                          <a:latin typeface="Calibri"/>
                          <a:cs typeface="Calibri"/>
                        </a:rPr>
                        <a:t>labels</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6"/>
                  </a:ext>
                </a:extLst>
              </a:tr>
              <a:tr h="183101">
                <a:tc>
                  <a:txBody>
                    <a:bodyPr/>
                    <a:lstStyle/>
                    <a:p>
                      <a:pPr marR="14604" algn="ctr">
                        <a:lnSpc>
                          <a:spcPct val="100000"/>
                        </a:lnSpc>
                        <a:spcBef>
                          <a:spcPts val="40"/>
                        </a:spcBef>
                      </a:pPr>
                      <a:r>
                        <a:rPr sz="1200" dirty="0">
                          <a:latin typeface="Calibri"/>
                          <a:cs typeface="Calibri"/>
                        </a:rPr>
                        <a:t>17</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0"/>
                        </a:spcBef>
                      </a:pPr>
                      <a:r>
                        <a:rPr sz="1200" dirty="0">
                          <a:latin typeface="Calibri"/>
                          <a:cs typeface="Calibri"/>
                        </a:rPr>
                        <a:t>61</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0"/>
                        </a:spcBef>
                      </a:pPr>
                      <a:r>
                        <a:rPr sz="1200" dirty="0">
                          <a:latin typeface="Calibri"/>
                          <a:cs typeface="Calibri"/>
                        </a:rPr>
                        <a:t>1.7.3</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0"/>
                        </a:spcBef>
                      </a:pPr>
                      <a:r>
                        <a:rPr sz="1200" dirty="0">
                          <a:latin typeface="Calibri"/>
                          <a:cs typeface="Calibri"/>
                        </a:rPr>
                        <a:t>3</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0"/>
                        </a:spcBef>
                      </a:pPr>
                      <a:r>
                        <a:rPr sz="1200" dirty="0">
                          <a:latin typeface="Calibri"/>
                          <a:cs typeface="Calibri"/>
                        </a:rPr>
                        <a:t>Interpret </a:t>
                      </a:r>
                      <a:r>
                        <a:rPr sz="1200" spc="-5" dirty="0">
                          <a:latin typeface="Calibri"/>
                          <a:cs typeface="Calibri"/>
                        </a:rPr>
                        <a:t>product instructions, directions,</a:t>
                      </a:r>
                      <a:r>
                        <a:rPr sz="1200" spc="10" dirty="0">
                          <a:latin typeface="Calibri"/>
                          <a:cs typeface="Calibri"/>
                        </a:rPr>
                        <a:t> </a:t>
                      </a:r>
                      <a:r>
                        <a:rPr sz="1200" spc="-5" dirty="0">
                          <a:latin typeface="Calibri"/>
                          <a:cs typeface="Calibri"/>
                        </a:rPr>
                        <a:t>labels</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7"/>
                  </a:ext>
                </a:extLst>
              </a:tr>
              <a:tr h="183101">
                <a:tc>
                  <a:txBody>
                    <a:bodyPr/>
                    <a:lstStyle/>
                    <a:p>
                      <a:pPr marR="14604" algn="ctr">
                        <a:lnSpc>
                          <a:spcPct val="100000"/>
                        </a:lnSpc>
                        <a:spcBef>
                          <a:spcPts val="40"/>
                        </a:spcBef>
                      </a:pPr>
                      <a:r>
                        <a:rPr sz="1200" dirty="0">
                          <a:latin typeface="Calibri"/>
                          <a:cs typeface="Calibri"/>
                        </a:rPr>
                        <a:t>18</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0"/>
                        </a:spcBef>
                      </a:pPr>
                      <a:r>
                        <a:rPr sz="1200" dirty="0">
                          <a:latin typeface="Calibri"/>
                          <a:cs typeface="Calibri"/>
                        </a:rPr>
                        <a:t>46</a:t>
                      </a:r>
                      <a:r>
                        <a:rPr sz="1200" spc="-10" dirty="0">
                          <a:latin typeface="Calibri"/>
                          <a:cs typeface="Calibri"/>
                        </a:rPr>
                        <a:t> </a:t>
                      </a:r>
                      <a:r>
                        <a:rPr sz="1200" dirty="0">
                          <a:latin typeface="Calibri"/>
                          <a:cs typeface="Calibri"/>
                        </a:rPr>
                        <a:t>%</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0"/>
                        </a:spcBef>
                      </a:pPr>
                      <a:r>
                        <a:rPr sz="1200" dirty="0">
                          <a:latin typeface="Calibri"/>
                          <a:cs typeface="Calibri"/>
                        </a:rPr>
                        <a:t>4.4.1</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0"/>
                        </a:spcBef>
                      </a:pPr>
                      <a:r>
                        <a:rPr sz="1200" dirty="0">
                          <a:latin typeface="Calibri"/>
                          <a:cs typeface="Calibri"/>
                        </a:rPr>
                        <a:t>2</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0"/>
                        </a:spcBef>
                      </a:pPr>
                      <a:r>
                        <a:rPr sz="1200" dirty="0">
                          <a:latin typeface="Calibri"/>
                          <a:cs typeface="Calibri"/>
                        </a:rPr>
                        <a:t>Identify </a:t>
                      </a:r>
                      <a:r>
                        <a:rPr sz="1200" spc="-5" dirty="0">
                          <a:latin typeface="Calibri"/>
                          <a:cs typeface="Calibri"/>
                        </a:rPr>
                        <a:t>behavior, </a:t>
                      </a:r>
                      <a:r>
                        <a:rPr sz="1200" dirty="0">
                          <a:latin typeface="Calibri"/>
                          <a:cs typeface="Calibri"/>
                        </a:rPr>
                        <a:t>attitudes </a:t>
                      </a:r>
                      <a:r>
                        <a:rPr sz="1200" spc="-5" dirty="0">
                          <a:latin typeface="Calibri"/>
                          <a:cs typeface="Calibri"/>
                        </a:rPr>
                        <a:t>for job retention,</a:t>
                      </a:r>
                      <a:r>
                        <a:rPr sz="1200" spc="10" dirty="0">
                          <a:latin typeface="Calibri"/>
                          <a:cs typeface="Calibri"/>
                        </a:rPr>
                        <a:t> </a:t>
                      </a:r>
                      <a:r>
                        <a:rPr sz="1200" dirty="0">
                          <a:latin typeface="Calibri"/>
                          <a:cs typeface="Calibri"/>
                        </a:rPr>
                        <a:t>advancement</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18"/>
                  </a:ext>
                </a:extLst>
              </a:tr>
              <a:tr h="183719">
                <a:tc>
                  <a:txBody>
                    <a:bodyPr/>
                    <a:lstStyle/>
                    <a:p>
                      <a:pPr marR="14604" algn="ctr">
                        <a:lnSpc>
                          <a:spcPct val="100000"/>
                        </a:lnSpc>
                        <a:spcBef>
                          <a:spcPts val="45"/>
                        </a:spcBef>
                      </a:pPr>
                      <a:r>
                        <a:rPr sz="1200" dirty="0">
                          <a:latin typeface="Calibri"/>
                          <a:cs typeface="Calibri"/>
                        </a:rPr>
                        <a:t>19</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7780" algn="ctr">
                        <a:lnSpc>
                          <a:spcPct val="100000"/>
                        </a:lnSpc>
                        <a:spcBef>
                          <a:spcPts val="45"/>
                        </a:spcBef>
                      </a:pPr>
                      <a:r>
                        <a:rPr sz="1200" dirty="0">
                          <a:latin typeface="Calibri"/>
                          <a:cs typeface="Calibri"/>
                        </a:rPr>
                        <a:t>76</a:t>
                      </a:r>
                      <a:r>
                        <a:rPr sz="1200" spc="-10" dirty="0">
                          <a:latin typeface="Calibri"/>
                          <a:cs typeface="Calibri"/>
                        </a:rPr>
                        <a:t> </a:t>
                      </a:r>
                      <a:r>
                        <a:rPr sz="1200" dirty="0">
                          <a:latin typeface="Calibri"/>
                          <a:cs typeface="Calibri"/>
                        </a:rPr>
                        <a:t>%</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26670" algn="ctr">
                        <a:lnSpc>
                          <a:spcPct val="100000"/>
                        </a:lnSpc>
                        <a:spcBef>
                          <a:spcPts val="45"/>
                        </a:spcBef>
                      </a:pPr>
                      <a:r>
                        <a:rPr sz="1200" dirty="0">
                          <a:latin typeface="Calibri"/>
                          <a:cs typeface="Calibri"/>
                        </a:rPr>
                        <a:t>4.4.1</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198120" algn="r">
                        <a:lnSpc>
                          <a:spcPct val="100000"/>
                        </a:lnSpc>
                        <a:spcBef>
                          <a:spcPts val="45"/>
                        </a:spcBef>
                      </a:pPr>
                      <a:r>
                        <a:rPr sz="1200" dirty="0">
                          <a:latin typeface="Calibri"/>
                          <a:cs typeface="Calibri"/>
                        </a:rPr>
                        <a:t>2</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L="183515">
                        <a:lnSpc>
                          <a:spcPct val="100000"/>
                        </a:lnSpc>
                        <a:spcBef>
                          <a:spcPts val="45"/>
                        </a:spcBef>
                      </a:pPr>
                      <a:r>
                        <a:rPr sz="1200" dirty="0">
                          <a:latin typeface="Calibri"/>
                          <a:cs typeface="Calibri"/>
                        </a:rPr>
                        <a:t>Identify </a:t>
                      </a:r>
                      <a:r>
                        <a:rPr sz="1200" spc="-5" dirty="0">
                          <a:latin typeface="Calibri"/>
                          <a:cs typeface="Calibri"/>
                        </a:rPr>
                        <a:t>behavior, </a:t>
                      </a:r>
                      <a:r>
                        <a:rPr sz="1200" dirty="0">
                          <a:latin typeface="Calibri"/>
                          <a:cs typeface="Calibri"/>
                        </a:rPr>
                        <a:t>attitudes </a:t>
                      </a:r>
                      <a:r>
                        <a:rPr sz="1200" spc="-5" dirty="0">
                          <a:latin typeface="Calibri"/>
                          <a:cs typeface="Calibri"/>
                        </a:rPr>
                        <a:t>for job retention,</a:t>
                      </a:r>
                      <a:r>
                        <a:rPr sz="1200" spc="10" dirty="0">
                          <a:latin typeface="Calibri"/>
                          <a:cs typeface="Calibri"/>
                        </a:rPr>
                        <a:t> </a:t>
                      </a:r>
                      <a:r>
                        <a:rPr sz="1200" dirty="0">
                          <a:latin typeface="Calibri"/>
                          <a:cs typeface="Calibri"/>
                        </a:rPr>
                        <a:t>advancement</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19"/>
                  </a:ext>
                </a:extLst>
              </a:tr>
              <a:tr h="253225">
                <a:tc>
                  <a:txBody>
                    <a:bodyPr/>
                    <a:lstStyle/>
                    <a:p>
                      <a:pPr marR="14604" algn="ctr">
                        <a:lnSpc>
                          <a:spcPct val="100000"/>
                        </a:lnSpc>
                        <a:spcBef>
                          <a:spcPts val="45"/>
                        </a:spcBef>
                      </a:pPr>
                      <a:r>
                        <a:rPr sz="1200" dirty="0">
                          <a:latin typeface="Calibri"/>
                          <a:cs typeface="Calibri"/>
                        </a:rPr>
                        <a:t>20</a:t>
                      </a: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7780" algn="ctr">
                        <a:lnSpc>
                          <a:spcPct val="100000"/>
                        </a:lnSpc>
                        <a:spcBef>
                          <a:spcPts val="45"/>
                        </a:spcBef>
                      </a:pPr>
                      <a:r>
                        <a:rPr sz="1200" dirty="0">
                          <a:latin typeface="Calibri"/>
                          <a:cs typeface="Calibri"/>
                        </a:rPr>
                        <a:t>53</a:t>
                      </a:r>
                      <a:r>
                        <a:rPr sz="1200" spc="-10" dirty="0">
                          <a:latin typeface="Calibri"/>
                          <a:cs typeface="Calibri"/>
                        </a:rPr>
                        <a:t> </a:t>
                      </a:r>
                      <a:r>
                        <a:rPr sz="1200" dirty="0">
                          <a:latin typeface="Calibri"/>
                          <a:cs typeface="Calibri"/>
                        </a:rPr>
                        <a:t>%</a:t>
                      </a: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26670" algn="ctr">
                        <a:lnSpc>
                          <a:spcPct val="100000"/>
                        </a:lnSpc>
                        <a:spcBef>
                          <a:spcPts val="45"/>
                        </a:spcBef>
                      </a:pPr>
                      <a:r>
                        <a:rPr sz="1200" dirty="0">
                          <a:latin typeface="Calibri"/>
                          <a:cs typeface="Calibri"/>
                        </a:rPr>
                        <a:t>4.4.1</a:t>
                      </a: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198120" algn="r">
                        <a:lnSpc>
                          <a:spcPct val="100000"/>
                        </a:lnSpc>
                        <a:spcBef>
                          <a:spcPts val="45"/>
                        </a:spcBef>
                      </a:pPr>
                      <a:r>
                        <a:rPr sz="1200" dirty="0">
                          <a:latin typeface="Calibri"/>
                          <a:cs typeface="Calibri"/>
                        </a:rPr>
                        <a:t>2</a:t>
                      </a: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L="183515">
                        <a:lnSpc>
                          <a:spcPct val="100000"/>
                        </a:lnSpc>
                        <a:spcBef>
                          <a:spcPts val="45"/>
                        </a:spcBef>
                      </a:pPr>
                      <a:r>
                        <a:rPr sz="1200" dirty="0">
                          <a:latin typeface="Calibri"/>
                          <a:cs typeface="Calibri"/>
                        </a:rPr>
                        <a:t>Identify </a:t>
                      </a:r>
                      <a:r>
                        <a:rPr sz="1200" spc="-5" dirty="0">
                          <a:latin typeface="Calibri"/>
                          <a:cs typeface="Calibri"/>
                        </a:rPr>
                        <a:t>behavior, </a:t>
                      </a:r>
                      <a:r>
                        <a:rPr sz="1200" dirty="0">
                          <a:latin typeface="Calibri"/>
                          <a:cs typeface="Calibri"/>
                        </a:rPr>
                        <a:t>attitudes </a:t>
                      </a:r>
                      <a:r>
                        <a:rPr sz="1200" spc="-5" dirty="0">
                          <a:latin typeface="Calibri"/>
                          <a:cs typeface="Calibri"/>
                        </a:rPr>
                        <a:t>for job retention,</a:t>
                      </a:r>
                      <a:r>
                        <a:rPr sz="1200" spc="10" dirty="0">
                          <a:latin typeface="Calibri"/>
                          <a:cs typeface="Calibri"/>
                        </a:rPr>
                        <a:t> </a:t>
                      </a:r>
                      <a:r>
                        <a:rPr sz="1200" dirty="0">
                          <a:latin typeface="Calibri"/>
                          <a:cs typeface="Calibri"/>
                        </a:rPr>
                        <a:t>advancement</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20"/>
                  </a:ext>
                </a:extLst>
              </a:tr>
              <a:tr h="183101">
                <a:tc gridSpan="5">
                  <a:txBody>
                    <a:bodyPr/>
                    <a:lstStyle/>
                    <a:p>
                      <a:pPr marL="183515">
                        <a:lnSpc>
                          <a:spcPct val="100000"/>
                        </a:lnSpc>
                        <a:spcBef>
                          <a:spcPts val="40"/>
                        </a:spcBef>
                      </a:pPr>
                      <a:endParaRPr sz="1200" dirty="0">
                        <a:latin typeface="Calibri"/>
                        <a:cs typeface="Calibri"/>
                      </a:endParaRPr>
                    </a:p>
                  </a:txBody>
                  <a:tcPr marL="0" marR="0" marT="5080" marB="0">
                    <a:lnL w="9525">
                      <a:solidFill>
                        <a:srgbClr val="7A9FCD"/>
                      </a:solidFill>
                      <a:prstDash val="solid"/>
                    </a:lnL>
                    <a:lnR w="9525" cap="flat" cmpd="sng" algn="ctr">
                      <a:solidFill>
                        <a:srgbClr val="7A9FCD"/>
                      </a:solidFill>
                      <a:prstDash val="solid"/>
                      <a:round/>
                      <a:headEnd type="none" w="med" len="med"/>
                      <a:tailEnd type="none" w="med" len="med"/>
                    </a:lnR>
                    <a:lnT w="9525">
                      <a:solidFill>
                        <a:srgbClr val="7A9FCD"/>
                      </a:solidFill>
                      <a:prstDash val="solid"/>
                    </a:lnT>
                    <a:lnB w="9525" cap="flat" cmpd="sng" algn="ctr">
                      <a:solidFill>
                        <a:srgbClr val="7A9FCD"/>
                      </a:solidFill>
                      <a:prstDash val="solid"/>
                      <a:round/>
                      <a:headEnd type="none" w="med" len="med"/>
                      <a:tailEnd type="none" w="med" len="med"/>
                    </a:lnB>
                    <a:solidFill>
                      <a:srgbClr val="D2DFED"/>
                    </a:solidFill>
                  </a:tcPr>
                </a:tc>
                <a:tc hMerge="1">
                  <a:txBody>
                    <a:bodyPr/>
                    <a:lstStyle/>
                    <a:p>
                      <a:pPr marL="17780" algn="ctr">
                        <a:lnSpc>
                          <a:spcPct val="100000"/>
                        </a:lnSpc>
                        <a:spcBef>
                          <a:spcPts val="40"/>
                        </a:spcBef>
                      </a:pPr>
                      <a:endParaRPr sz="950" dirty="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hMerge="1">
                  <a:txBody>
                    <a:bodyPr/>
                    <a:lstStyle/>
                    <a:p>
                      <a:pPr marL="26670" algn="ctr">
                        <a:lnSpc>
                          <a:spcPct val="100000"/>
                        </a:lnSpc>
                        <a:spcBef>
                          <a:spcPts val="40"/>
                        </a:spcBef>
                      </a:pPr>
                      <a:endParaRPr sz="950" dirty="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hMerge="1">
                  <a:txBody>
                    <a:bodyPr/>
                    <a:lstStyle/>
                    <a:p>
                      <a:pPr marR="198120" algn="r">
                        <a:lnSpc>
                          <a:spcPct val="100000"/>
                        </a:lnSpc>
                        <a:spcBef>
                          <a:spcPts val="40"/>
                        </a:spcBef>
                      </a:pPr>
                      <a:endParaRPr sz="95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hMerge="1">
                  <a:txBody>
                    <a:bodyPr/>
                    <a:lstStyle/>
                    <a:p>
                      <a:pPr marL="183515">
                        <a:lnSpc>
                          <a:spcPct val="100000"/>
                        </a:lnSpc>
                        <a:spcBef>
                          <a:spcPts val="40"/>
                        </a:spcBef>
                      </a:pPr>
                      <a:endParaRPr sz="95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21"/>
                  </a:ext>
                </a:extLst>
              </a:tr>
            </a:tbl>
          </a:graphicData>
        </a:graphic>
      </p:graphicFrame>
      <p:sp>
        <p:nvSpPr>
          <p:cNvPr id="21" name="object 12"/>
          <p:cNvSpPr/>
          <p:nvPr/>
        </p:nvSpPr>
        <p:spPr>
          <a:xfrm>
            <a:off x="902149" y="853441"/>
            <a:ext cx="950976" cy="365759"/>
          </a:xfrm>
          <a:prstGeom prst="rect">
            <a:avLst/>
          </a:prstGeom>
          <a:blipFill>
            <a:blip r:embed="rId3" cstate="print"/>
            <a:stretch>
              <a:fillRect/>
            </a:stretch>
          </a:blipFill>
        </p:spPr>
        <p:txBody>
          <a:bodyPr wrap="square" lIns="0" tIns="0" rIns="0" bIns="0" rtlCol="0"/>
          <a:lstStyle/>
          <a:p>
            <a:endParaRPr sz="1200"/>
          </a:p>
        </p:txBody>
      </p:sp>
      <p:sp>
        <p:nvSpPr>
          <p:cNvPr id="23" name="object 5"/>
          <p:cNvSpPr txBox="1"/>
          <p:nvPr/>
        </p:nvSpPr>
        <p:spPr>
          <a:xfrm>
            <a:off x="4429546" y="1752600"/>
            <a:ext cx="531428" cy="198131"/>
          </a:xfrm>
          <a:prstGeom prst="rect">
            <a:avLst/>
          </a:prstGeom>
        </p:spPr>
        <p:txBody>
          <a:bodyPr vert="horz" wrap="none" lIns="0" tIns="13335" rIns="0" bIns="0" rtlCol="0">
            <a:spAutoFit/>
          </a:bodyPr>
          <a:lstStyle/>
          <a:p>
            <a:pPr>
              <a:lnSpc>
                <a:spcPct val="100000"/>
              </a:lnSpc>
              <a:spcBef>
                <a:spcPts val="105"/>
              </a:spcBef>
            </a:pPr>
            <a:r>
              <a:rPr sz="1200" b="1" spc="-5" dirty="0">
                <a:latin typeface="Calibri"/>
                <a:cs typeface="Calibri"/>
              </a:rPr>
              <a:t>Teacher:</a:t>
            </a:r>
            <a:endParaRPr sz="1200">
              <a:latin typeface="Calibri"/>
              <a:cs typeface="Calibri"/>
            </a:endParaRPr>
          </a:p>
        </p:txBody>
      </p:sp>
      <p:sp>
        <p:nvSpPr>
          <p:cNvPr id="24" name="object 6"/>
          <p:cNvSpPr txBox="1"/>
          <p:nvPr/>
        </p:nvSpPr>
        <p:spPr>
          <a:xfrm>
            <a:off x="5161065" y="1752600"/>
            <a:ext cx="1307666" cy="198131"/>
          </a:xfrm>
          <a:prstGeom prst="rect">
            <a:avLst/>
          </a:prstGeom>
        </p:spPr>
        <p:txBody>
          <a:bodyPr vert="horz" wrap="none" lIns="0" tIns="13335" rIns="0" bIns="0" rtlCol="0">
            <a:spAutoFit/>
          </a:bodyPr>
          <a:lstStyle/>
          <a:p>
            <a:pPr>
              <a:lnSpc>
                <a:spcPct val="100000"/>
              </a:lnSpc>
              <a:spcBef>
                <a:spcPts val="105"/>
              </a:spcBef>
            </a:pPr>
            <a:r>
              <a:rPr lang="en-US" sz="1200" dirty="0" smtClean="0">
                <a:latin typeface="Calibri"/>
                <a:cs typeface="Calibri"/>
              </a:rPr>
              <a:t>521457</a:t>
            </a:r>
            <a:r>
              <a:rPr sz="1200" dirty="0" smtClean="0">
                <a:latin typeface="Calibri"/>
                <a:cs typeface="Calibri"/>
              </a:rPr>
              <a:t> </a:t>
            </a:r>
            <a:r>
              <a:rPr sz="1200" dirty="0">
                <a:latin typeface="Calibri"/>
                <a:cs typeface="Calibri"/>
              </a:rPr>
              <a:t>- </a:t>
            </a:r>
            <a:r>
              <a:rPr lang="en-US" sz="1200" spc="-5" dirty="0" smtClean="0">
                <a:latin typeface="Calibri"/>
                <a:cs typeface="Calibri"/>
              </a:rPr>
              <a:t>Goldberg</a:t>
            </a:r>
            <a:r>
              <a:rPr sz="1200" spc="-5" dirty="0" smtClean="0">
                <a:latin typeface="Calibri"/>
                <a:cs typeface="Calibri"/>
              </a:rPr>
              <a:t>,</a:t>
            </a:r>
            <a:r>
              <a:rPr sz="1200" spc="-55" dirty="0" smtClean="0">
                <a:latin typeface="Calibri"/>
                <a:cs typeface="Calibri"/>
              </a:rPr>
              <a:t> </a:t>
            </a:r>
            <a:r>
              <a:rPr sz="1200" dirty="0">
                <a:latin typeface="Calibri"/>
                <a:cs typeface="Calibri"/>
              </a:rPr>
              <a:t>C</a:t>
            </a:r>
          </a:p>
        </p:txBody>
      </p:sp>
      <p:sp>
        <p:nvSpPr>
          <p:cNvPr id="25" name="object 7"/>
          <p:cNvSpPr txBox="1"/>
          <p:nvPr/>
        </p:nvSpPr>
        <p:spPr>
          <a:xfrm>
            <a:off x="838200" y="1828800"/>
            <a:ext cx="1014925" cy="848181"/>
          </a:xfrm>
          <a:prstGeom prst="rect">
            <a:avLst/>
          </a:prstGeom>
        </p:spPr>
        <p:txBody>
          <a:bodyPr vert="horz" wrap="square" lIns="0" tIns="13335" rIns="0" bIns="0" rtlCol="0">
            <a:spAutoFit/>
          </a:bodyPr>
          <a:lstStyle/>
          <a:p>
            <a:pPr>
              <a:lnSpc>
                <a:spcPct val="100000"/>
              </a:lnSpc>
              <a:spcBef>
                <a:spcPts val="105"/>
              </a:spcBef>
            </a:pPr>
            <a:r>
              <a:rPr sz="1200" b="1" dirty="0">
                <a:latin typeface="Calibri"/>
                <a:cs typeface="Calibri"/>
              </a:rPr>
              <a:t>Agency</a:t>
            </a:r>
            <a:r>
              <a:rPr sz="1200" b="1" dirty="0" smtClean="0">
                <a:latin typeface="Calibri"/>
                <a:cs typeface="Calibri"/>
              </a:rPr>
              <a:t>:</a:t>
            </a:r>
            <a:endParaRPr sz="1200" dirty="0">
              <a:latin typeface="Times New Roman"/>
              <a:cs typeface="Times New Roman"/>
            </a:endParaRPr>
          </a:p>
          <a:p>
            <a:pPr marR="23495">
              <a:lnSpc>
                <a:spcPct val="120000"/>
              </a:lnSpc>
            </a:pPr>
            <a:r>
              <a:rPr sz="1200" b="1" dirty="0">
                <a:latin typeface="Calibri"/>
                <a:cs typeface="Calibri"/>
              </a:rPr>
              <a:t>Site:  </a:t>
            </a:r>
            <a:endParaRPr lang="en-US" sz="1200" b="1" dirty="0" smtClean="0">
              <a:latin typeface="Calibri"/>
              <a:cs typeface="Calibri"/>
            </a:endParaRPr>
          </a:p>
          <a:p>
            <a:pPr marR="23495">
              <a:lnSpc>
                <a:spcPct val="120000"/>
              </a:lnSpc>
            </a:pPr>
            <a:r>
              <a:rPr sz="1200" b="1" spc="-5" dirty="0" smtClean="0">
                <a:latin typeface="Calibri"/>
                <a:cs typeface="Calibri"/>
              </a:rPr>
              <a:t>Class</a:t>
            </a:r>
            <a:r>
              <a:rPr sz="1200" b="1" spc="-5" dirty="0">
                <a:latin typeface="Calibri"/>
                <a:cs typeface="Calibri"/>
              </a:rPr>
              <a:t>: </a:t>
            </a:r>
            <a:endParaRPr lang="en-US" sz="1200" b="1" spc="-5" dirty="0" smtClean="0">
              <a:latin typeface="Calibri"/>
              <a:cs typeface="Calibri"/>
            </a:endParaRPr>
          </a:p>
          <a:p>
            <a:pPr marR="23495">
              <a:lnSpc>
                <a:spcPct val="120000"/>
              </a:lnSpc>
            </a:pPr>
            <a:r>
              <a:rPr sz="1200" b="1" spc="-5" dirty="0" smtClean="0">
                <a:latin typeface="Calibri"/>
                <a:cs typeface="Calibri"/>
              </a:rPr>
              <a:t>Course</a:t>
            </a:r>
            <a:r>
              <a:rPr sz="1200" b="1" spc="-5" dirty="0">
                <a:latin typeface="Calibri"/>
                <a:cs typeface="Calibri"/>
              </a:rPr>
              <a:t>:</a:t>
            </a:r>
            <a:endParaRPr sz="1200" dirty="0">
              <a:latin typeface="Calibri"/>
              <a:cs typeface="Calibri"/>
            </a:endParaRPr>
          </a:p>
        </p:txBody>
      </p:sp>
      <p:sp>
        <p:nvSpPr>
          <p:cNvPr id="26" name="object 8"/>
          <p:cNvSpPr txBox="1"/>
          <p:nvPr/>
        </p:nvSpPr>
        <p:spPr>
          <a:xfrm>
            <a:off x="1506020" y="1801933"/>
            <a:ext cx="2475421" cy="901914"/>
          </a:xfrm>
          <a:prstGeom prst="rect">
            <a:avLst/>
          </a:prstGeom>
        </p:spPr>
        <p:txBody>
          <a:bodyPr vert="horz" wrap="none" lIns="0" tIns="10160" rIns="0" bIns="0" rtlCol="0">
            <a:spAutoFit/>
          </a:bodyPr>
          <a:lstStyle/>
          <a:p>
            <a:pPr marR="5080">
              <a:lnSpc>
                <a:spcPct val="102200"/>
              </a:lnSpc>
              <a:spcBef>
                <a:spcPts val="80"/>
              </a:spcBef>
            </a:pPr>
            <a:r>
              <a:rPr lang="en-US" sz="1200" dirty="0">
                <a:cs typeface="Calibri"/>
              </a:rPr>
              <a:t>4908 – Rolling Hills Adult School (RHAS</a:t>
            </a:r>
            <a:r>
              <a:rPr lang="en-US" sz="1200" dirty="0" smtClean="0">
                <a:cs typeface="Calibri"/>
              </a:rPr>
              <a:t>)</a:t>
            </a:r>
            <a:endParaRPr lang="en-US" sz="1200" dirty="0">
              <a:cs typeface="Calibri"/>
            </a:endParaRPr>
          </a:p>
          <a:p>
            <a:pPr marR="170180">
              <a:lnSpc>
                <a:spcPct val="120000"/>
              </a:lnSpc>
              <a:spcBef>
                <a:spcPts val="55"/>
              </a:spcBef>
            </a:pPr>
            <a:r>
              <a:rPr lang="en-US" sz="1200" dirty="0" smtClean="0">
                <a:latin typeface="Calibri"/>
                <a:cs typeface="Calibri"/>
              </a:rPr>
              <a:t>11 – RHAS: North City</a:t>
            </a:r>
          </a:p>
          <a:p>
            <a:pPr marR="170180">
              <a:lnSpc>
                <a:spcPct val="120000"/>
              </a:lnSpc>
              <a:spcBef>
                <a:spcPts val="55"/>
              </a:spcBef>
            </a:pPr>
            <a:r>
              <a:rPr sz="1200" dirty="0" smtClean="0">
                <a:latin typeface="Calibri"/>
                <a:cs typeface="Calibri"/>
              </a:rPr>
              <a:t>61</a:t>
            </a:r>
            <a:r>
              <a:rPr lang="en-US" sz="1200" dirty="0" smtClean="0">
                <a:latin typeface="Calibri"/>
                <a:cs typeface="Calibri"/>
              </a:rPr>
              <a:t>392</a:t>
            </a:r>
            <a:r>
              <a:rPr sz="1200" dirty="0" smtClean="0">
                <a:latin typeface="Calibri"/>
                <a:cs typeface="Calibri"/>
              </a:rPr>
              <a:t> - Reading </a:t>
            </a:r>
            <a:r>
              <a:rPr sz="1200" spc="-5" dirty="0" smtClean="0">
                <a:latin typeface="Calibri"/>
                <a:cs typeface="Calibri"/>
              </a:rPr>
              <a:t>Sk</a:t>
            </a:r>
            <a:r>
              <a:rPr lang="en-US" sz="1200" spc="-5" dirty="0" smtClean="0">
                <a:latin typeface="Calibri"/>
                <a:cs typeface="Calibri"/>
              </a:rPr>
              <a:t>i</a:t>
            </a:r>
            <a:r>
              <a:rPr sz="1200" spc="-5" dirty="0" smtClean="0">
                <a:latin typeface="Calibri"/>
                <a:cs typeface="Calibri"/>
              </a:rPr>
              <a:t>lls </a:t>
            </a:r>
            <a:r>
              <a:rPr lang="en-US" sz="1200" dirty="0">
                <a:latin typeface="Calibri"/>
                <a:cs typeface="Calibri"/>
              </a:rPr>
              <a:t>3</a:t>
            </a:r>
            <a:r>
              <a:rPr sz="1200" dirty="0" smtClean="0">
                <a:latin typeface="Calibri"/>
                <a:cs typeface="Calibri"/>
              </a:rPr>
              <a:t>  </a:t>
            </a:r>
            <a:endParaRPr lang="en-US" sz="1200" dirty="0" smtClean="0">
              <a:latin typeface="Calibri"/>
              <a:cs typeface="Calibri"/>
            </a:endParaRPr>
          </a:p>
          <a:p>
            <a:pPr marR="170180">
              <a:lnSpc>
                <a:spcPct val="120000"/>
              </a:lnSpc>
              <a:spcBef>
                <a:spcPts val="55"/>
              </a:spcBef>
            </a:pPr>
            <a:r>
              <a:rPr lang="en-US" sz="1200" dirty="0" smtClean="0">
                <a:latin typeface="Calibri"/>
                <a:cs typeface="Calibri"/>
              </a:rPr>
              <a:t>RS3BEE</a:t>
            </a:r>
            <a:endParaRPr sz="1200" dirty="0">
              <a:latin typeface="Calibri"/>
              <a:cs typeface="Calibri"/>
            </a:endParaRPr>
          </a:p>
        </p:txBody>
      </p:sp>
      <p:sp>
        <p:nvSpPr>
          <p:cNvPr id="27" name="object 9"/>
          <p:cNvSpPr txBox="1"/>
          <p:nvPr/>
        </p:nvSpPr>
        <p:spPr>
          <a:xfrm>
            <a:off x="4429546" y="2053590"/>
            <a:ext cx="693203" cy="453457"/>
          </a:xfrm>
          <a:prstGeom prst="rect">
            <a:avLst/>
          </a:prstGeom>
        </p:spPr>
        <p:txBody>
          <a:bodyPr vert="horz" wrap="none" lIns="0" tIns="12065" rIns="0" bIns="0" rtlCol="0">
            <a:spAutoFit/>
          </a:bodyPr>
          <a:lstStyle/>
          <a:p>
            <a:pPr marR="5080">
              <a:lnSpc>
                <a:spcPct val="120000"/>
              </a:lnSpc>
              <a:spcBef>
                <a:spcPts val="95"/>
              </a:spcBef>
            </a:pPr>
            <a:r>
              <a:rPr sz="1200" b="1" dirty="0">
                <a:latin typeface="Calibri"/>
                <a:cs typeface="Calibri"/>
              </a:rPr>
              <a:t>Form:  </a:t>
            </a:r>
            <a:endParaRPr lang="en-US" sz="1200" b="1" dirty="0" smtClean="0">
              <a:latin typeface="Calibri"/>
              <a:cs typeface="Calibri"/>
            </a:endParaRPr>
          </a:p>
          <a:p>
            <a:pPr marR="5080">
              <a:lnSpc>
                <a:spcPct val="120000"/>
              </a:lnSpc>
              <a:spcBef>
                <a:spcPts val="95"/>
              </a:spcBef>
            </a:pPr>
            <a:r>
              <a:rPr sz="1200" b="1" spc="-5" dirty="0" smtClean="0">
                <a:latin typeface="Calibri"/>
                <a:cs typeface="Calibri"/>
              </a:rPr>
              <a:t>Total</a:t>
            </a:r>
            <a:r>
              <a:rPr sz="1200" b="1" spc="-60" dirty="0" smtClean="0">
                <a:latin typeface="Calibri"/>
                <a:cs typeface="Calibri"/>
              </a:rPr>
              <a:t> </a:t>
            </a:r>
            <a:r>
              <a:rPr sz="1200" b="1" spc="-5" dirty="0">
                <a:latin typeface="Calibri"/>
                <a:cs typeface="Calibri"/>
              </a:rPr>
              <a:t>Tests:</a:t>
            </a:r>
            <a:endParaRPr sz="1200" dirty="0">
              <a:latin typeface="Calibri"/>
              <a:cs typeface="Calibri"/>
            </a:endParaRPr>
          </a:p>
        </p:txBody>
      </p:sp>
      <p:sp>
        <p:nvSpPr>
          <p:cNvPr id="28" name="object 10"/>
          <p:cNvSpPr txBox="1"/>
          <p:nvPr/>
        </p:nvSpPr>
        <p:spPr>
          <a:xfrm>
            <a:off x="5566524" y="2053590"/>
            <a:ext cx="2328686" cy="436658"/>
          </a:xfrm>
          <a:prstGeom prst="rect">
            <a:avLst/>
          </a:prstGeom>
        </p:spPr>
        <p:txBody>
          <a:bodyPr vert="horz" wrap="square" lIns="0" tIns="41275" rIns="0" bIns="0" rtlCol="0">
            <a:spAutoFit/>
          </a:bodyPr>
          <a:lstStyle/>
          <a:p>
            <a:pPr>
              <a:lnSpc>
                <a:spcPct val="100000"/>
              </a:lnSpc>
              <a:spcBef>
                <a:spcPts val="325"/>
              </a:spcBef>
            </a:pPr>
            <a:r>
              <a:rPr sz="1200" dirty="0">
                <a:latin typeface="Calibri"/>
                <a:cs typeface="Calibri"/>
              </a:rPr>
              <a:t>906R - Reading GOALS </a:t>
            </a:r>
            <a:r>
              <a:rPr sz="1200" spc="-5" dirty="0">
                <a:latin typeface="Calibri"/>
                <a:cs typeface="Calibri"/>
              </a:rPr>
              <a:t>Level</a:t>
            </a:r>
            <a:r>
              <a:rPr sz="1200" spc="-20" dirty="0">
                <a:latin typeface="Calibri"/>
                <a:cs typeface="Calibri"/>
              </a:rPr>
              <a:t> </a:t>
            </a:r>
            <a:r>
              <a:rPr sz="1200" dirty="0">
                <a:latin typeface="Calibri"/>
                <a:cs typeface="Calibri"/>
              </a:rPr>
              <a:t>C</a:t>
            </a:r>
          </a:p>
          <a:p>
            <a:pPr>
              <a:lnSpc>
                <a:spcPct val="100000"/>
              </a:lnSpc>
              <a:spcBef>
                <a:spcPts val="229"/>
              </a:spcBef>
              <a:tabLst>
                <a:tab pos="593725" algn="l"/>
                <a:tab pos="1490345" algn="l"/>
              </a:tabLst>
            </a:pPr>
            <a:r>
              <a:rPr sz="1200" dirty="0">
                <a:latin typeface="Calibri"/>
                <a:cs typeface="Calibri"/>
              </a:rPr>
              <a:t>13	</a:t>
            </a:r>
            <a:r>
              <a:rPr sz="1200" b="1" spc="-5" dirty="0">
                <a:latin typeface="Calibri"/>
                <a:cs typeface="Calibri"/>
              </a:rPr>
              <a:t>Tota</a:t>
            </a:r>
            <a:r>
              <a:rPr sz="1200" b="1" dirty="0">
                <a:latin typeface="Calibri"/>
                <a:cs typeface="Calibri"/>
              </a:rPr>
              <a:t>l Students:	</a:t>
            </a:r>
            <a:r>
              <a:rPr sz="1200" dirty="0">
                <a:latin typeface="Calibri"/>
                <a:cs typeface="Calibri"/>
              </a:rPr>
              <a:t>13</a:t>
            </a:r>
          </a:p>
        </p:txBody>
      </p:sp>
      <p:sp>
        <p:nvSpPr>
          <p:cNvPr id="18" name="Title 5"/>
          <p:cNvSpPr txBox="1">
            <a:spLocks/>
          </p:cNvSpPr>
          <p:nvPr/>
        </p:nvSpPr>
        <p:spPr>
          <a:xfrm>
            <a:off x="609600" y="-148337"/>
            <a:ext cx="8458200" cy="986020"/>
          </a:xfrm>
          <a:prstGeom prst="rect">
            <a:avLst/>
          </a:prstGeom>
        </p:spPr>
        <p:txBody>
          <a:bodyPr vert="horz" lIns="91440" tIns="45720" rIns="91440" bIns="45720" rtlCol="0" anchor="b">
            <a:normAutofit fontScale="97500"/>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dirty="0" smtClean="0"/>
              <a:t>Class -- Competency Performance Summary</a:t>
            </a:r>
            <a:endParaRPr lang="en-US" dirty="0"/>
          </a:p>
        </p:txBody>
      </p:sp>
      <p:cxnSp>
        <p:nvCxnSpPr>
          <p:cNvPr id="19" name="Straight Connector 18"/>
          <p:cNvCxnSpPr/>
          <p:nvPr/>
        </p:nvCxnSpPr>
        <p:spPr>
          <a:xfrm>
            <a:off x="304800" y="837683"/>
            <a:ext cx="8458199"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0656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object 2"/>
          <p:cNvSpPr/>
          <p:nvPr/>
        </p:nvSpPr>
        <p:spPr>
          <a:xfrm>
            <a:off x="1016635" y="2168851"/>
            <a:ext cx="7060566" cy="112326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square" lIns="0" tIns="0" rIns="0" bIns="0" rtlCol="0"/>
          <a:lstStyle/>
          <a:p>
            <a:endParaRPr/>
          </a:p>
        </p:txBody>
      </p:sp>
      <p:sp>
        <p:nvSpPr>
          <p:cNvPr id="5" name="Footer Placeholder 1"/>
          <p:cNvSpPr>
            <a:spLocks noGrp="1"/>
          </p:cNvSpPr>
          <p:nvPr>
            <p:ph type="ftr" sz="quarter" idx="11"/>
          </p:nvPr>
        </p:nvSpPr>
        <p:spPr>
          <a:xfrm>
            <a:off x="304800" y="6459785"/>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7" name="Title 5"/>
          <p:cNvSpPr txBox="1">
            <a:spLocks/>
          </p:cNvSpPr>
          <p:nvPr/>
        </p:nvSpPr>
        <p:spPr>
          <a:xfrm>
            <a:off x="304800" y="304800"/>
            <a:ext cx="8458200" cy="98602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dirty="0" smtClean="0"/>
              <a:t>Student Performance </a:t>
            </a:r>
            <a:br>
              <a:rPr lang="en-US" dirty="0" smtClean="0"/>
            </a:br>
            <a:r>
              <a:rPr lang="en-US" dirty="0" smtClean="0"/>
              <a:t>	by Competency Category</a:t>
            </a:r>
            <a:endParaRPr lang="en-US" dirty="0"/>
          </a:p>
        </p:txBody>
      </p:sp>
      <p:sp>
        <p:nvSpPr>
          <p:cNvPr id="8" name="object 2"/>
          <p:cNvSpPr txBox="1"/>
          <p:nvPr/>
        </p:nvSpPr>
        <p:spPr>
          <a:xfrm>
            <a:off x="1059878" y="1718056"/>
            <a:ext cx="911860" cy="382797"/>
          </a:xfrm>
          <a:prstGeom prst="rect">
            <a:avLst/>
          </a:prstGeom>
        </p:spPr>
        <p:txBody>
          <a:bodyPr vert="horz" wrap="square" lIns="0" tIns="13335" rIns="0" bIns="0" rtlCol="0">
            <a:spAutoFit/>
          </a:bodyPr>
          <a:lstStyle/>
          <a:p>
            <a:pPr marL="12700">
              <a:lnSpc>
                <a:spcPct val="100000"/>
              </a:lnSpc>
              <a:spcBef>
                <a:spcPts val="105"/>
              </a:spcBef>
            </a:pPr>
            <a:r>
              <a:rPr sz="1200" dirty="0" smtClean="0">
                <a:latin typeface="Calibri"/>
                <a:cs typeface="Calibri"/>
              </a:rPr>
              <a:t>0</a:t>
            </a:r>
            <a:r>
              <a:rPr lang="en-US" sz="1200" dirty="0" smtClean="0">
                <a:latin typeface="Calibri"/>
                <a:cs typeface="Calibri"/>
              </a:rPr>
              <a:t>1</a:t>
            </a:r>
            <a:r>
              <a:rPr sz="1200" dirty="0" smtClean="0">
                <a:latin typeface="Calibri"/>
                <a:cs typeface="Calibri"/>
              </a:rPr>
              <a:t>/</a:t>
            </a:r>
            <a:r>
              <a:rPr lang="en-US" sz="1200" dirty="0" smtClean="0">
                <a:latin typeface="Calibri"/>
                <a:cs typeface="Calibri"/>
              </a:rPr>
              <a:t>06</a:t>
            </a:r>
            <a:r>
              <a:rPr sz="1200" dirty="0" smtClean="0">
                <a:latin typeface="Calibri"/>
                <a:cs typeface="Calibri"/>
              </a:rPr>
              <a:t>/2019</a:t>
            </a:r>
            <a:endParaRPr sz="1200" dirty="0">
              <a:latin typeface="Calibri"/>
              <a:cs typeface="Calibri"/>
            </a:endParaRPr>
          </a:p>
          <a:p>
            <a:pPr marL="12700">
              <a:lnSpc>
                <a:spcPct val="100000"/>
              </a:lnSpc>
              <a:spcBef>
                <a:spcPts val="10"/>
              </a:spcBef>
            </a:pPr>
            <a:r>
              <a:rPr sz="1200" dirty="0">
                <a:latin typeface="Calibri"/>
                <a:cs typeface="Calibri"/>
              </a:rPr>
              <a:t>20:22:49</a:t>
            </a:r>
          </a:p>
        </p:txBody>
      </p:sp>
      <p:sp>
        <p:nvSpPr>
          <p:cNvPr id="9" name="object 3"/>
          <p:cNvSpPr txBox="1"/>
          <p:nvPr/>
        </p:nvSpPr>
        <p:spPr>
          <a:xfrm>
            <a:off x="7229094" y="1697259"/>
            <a:ext cx="811339" cy="428964"/>
          </a:xfrm>
          <a:prstGeom prst="rect">
            <a:avLst/>
          </a:prstGeom>
        </p:spPr>
        <p:txBody>
          <a:bodyPr vert="horz" wrap="square" lIns="0" tIns="33655" rIns="0" bIns="0" rtlCol="0">
            <a:spAutoFit/>
          </a:bodyPr>
          <a:lstStyle/>
          <a:p>
            <a:pPr marL="12700">
              <a:lnSpc>
                <a:spcPct val="100000"/>
              </a:lnSpc>
              <a:spcBef>
                <a:spcPts val="265"/>
              </a:spcBef>
            </a:pPr>
            <a:r>
              <a:rPr lang="en-US" sz="1200" spc="-5" dirty="0" smtClean="0">
                <a:latin typeface="Calibri"/>
                <a:cs typeface="Calibri"/>
              </a:rPr>
              <a:t>   </a:t>
            </a:r>
            <a:r>
              <a:rPr sz="1200" spc="-5" dirty="0" smtClean="0">
                <a:latin typeface="Calibri"/>
                <a:cs typeface="Calibri"/>
              </a:rPr>
              <a:t>Page </a:t>
            </a:r>
            <a:r>
              <a:rPr lang="en-US" sz="1200" dirty="0">
                <a:latin typeface="Calibri"/>
                <a:cs typeface="Calibri"/>
              </a:rPr>
              <a:t>1</a:t>
            </a:r>
            <a:r>
              <a:rPr sz="1200" dirty="0" smtClean="0">
                <a:latin typeface="Calibri"/>
                <a:cs typeface="Calibri"/>
              </a:rPr>
              <a:t> </a:t>
            </a:r>
            <a:r>
              <a:rPr sz="1200" spc="-5" dirty="0">
                <a:latin typeface="Calibri"/>
                <a:cs typeface="Calibri"/>
              </a:rPr>
              <a:t>of</a:t>
            </a:r>
            <a:r>
              <a:rPr sz="1200" spc="-70" dirty="0">
                <a:latin typeface="Calibri"/>
                <a:cs typeface="Calibri"/>
              </a:rPr>
              <a:t> </a:t>
            </a:r>
            <a:r>
              <a:rPr lang="en-US" sz="1200" dirty="0">
                <a:latin typeface="Calibri"/>
                <a:cs typeface="Calibri"/>
              </a:rPr>
              <a:t>1</a:t>
            </a:r>
            <a:endParaRPr sz="1200" dirty="0">
              <a:latin typeface="Calibri"/>
              <a:cs typeface="Calibri"/>
            </a:endParaRPr>
          </a:p>
          <a:p>
            <a:pPr marL="360045">
              <a:lnSpc>
                <a:spcPct val="100000"/>
              </a:lnSpc>
              <a:spcBef>
                <a:spcPts val="150"/>
              </a:spcBef>
            </a:pPr>
            <a:r>
              <a:rPr sz="1200" b="1" spc="5" dirty="0">
                <a:latin typeface="Calibri"/>
                <a:cs typeface="Calibri"/>
              </a:rPr>
              <a:t>SCPCC</a:t>
            </a:r>
            <a:endParaRPr sz="1200" dirty="0">
              <a:latin typeface="Calibri"/>
              <a:cs typeface="Calibri"/>
            </a:endParaRPr>
          </a:p>
        </p:txBody>
      </p:sp>
      <p:sp>
        <p:nvSpPr>
          <p:cNvPr id="10" name="object 4"/>
          <p:cNvSpPr txBox="1"/>
          <p:nvPr/>
        </p:nvSpPr>
        <p:spPr>
          <a:xfrm>
            <a:off x="3429000" y="1428054"/>
            <a:ext cx="2042477" cy="647613"/>
          </a:xfrm>
          <a:prstGeom prst="rect">
            <a:avLst/>
          </a:prstGeom>
        </p:spPr>
        <p:txBody>
          <a:bodyPr vert="horz" wrap="square" lIns="0" tIns="102870" rIns="0" bIns="0" rtlCol="0">
            <a:spAutoFit/>
          </a:bodyPr>
          <a:lstStyle/>
          <a:p>
            <a:pPr algn="ctr">
              <a:lnSpc>
                <a:spcPct val="100000"/>
              </a:lnSpc>
              <a:spcBef>
                <a:spcPts val="810"/>
              </a:spcBef>
            </a:pPr>
            <a:r>
              <a:rPr b="1" spc="10" dirty="0">
                <a:latin typeface="Calibri"/>
                <a:cs typeface="Calibri"/>
              </a:rPr>
              <a:t>Student</a:t>
            </a:r>
            <a:r>
              <a:rPr b="1" spc="-25" dirty="0">
                <a:latin typeface="Calibri"/>
                <a:cs typeface="Calibri"/>
              </a:rPr>
              <a:t> </a:t>
            </a:r>
            <a:r>
              <a:rPr b="1" spc="5" dirty="0">
                <a:latin typeface="Calibri"/>
                <a:cs typeface="Calibri"/>
              </a:rPr>
              <a:t>Performance</a:t>
            </a:r>
            <a:endParaRPr dirty="0">
              <a:latin typeface="Calibri"/>
              <a:cs typeface="Calibri"/>
            </a:endParaRPr>
          </a:p>
          <a:p>
            <a:pPr algn="ctr">
              <a:lnSpc>
                <a:spcPct val="100000"/>
              </a:lnSpc>
              <a:spcBef>
                <a:spcPts val="400"/>
              </a:spcBef>
            </a:pPr>
            <a:r>
              <a:rPr sz="1400" dirty="0">
                <a:latin typeface="Times New Roman"/>
                <a:cs typeface="Times New Roman"/>
              </a:rPr>
              <a:t>by Competency</a:t>
            </a:r>
            <a:r>
              <a:rPr sz="1400" spc="-5" dirty="0">
                <a:latin typeface="Times New Roman"/>
                <a:cs typeface="Times New Roman"/>
              </a:rPr>
              <a:t> </a:t>
            </a:r>
            <a:r>
              <a:rPr sz="1400" dirty="0">
                <a:latin typeface="Times New Roman"/>
                <a:cs typeface="Times New Roman"/>
              </a:rPr>
              <a:t>Category</a:t>
            </a:r>
          </a:p>
        </p:txBody>
      </p:sp>
      <p:graphicFrame>
        <p:nvGraphicFramePr>
          <p:cNvPr id="16" name="object 10"/>
          <p:cNvGraphicFramePr>
            <a:graphicFrameLocks noGrp="1"/>
          </p:cNvGraphicFramePr>
          <p:nvPr>
            <p:extLst>
              <p:ext uri="{D42A27DB-BD31-4B8C-83A1-F6EECF244321}">
                <p14:modId xmlns:p14="http://schemas.microsoft.com/office/powerpoint/2010/main" val="2413250094"/>
              </p:ext>
            </p:extLst>
          </p:nvPr>
        </p:nvGraphicFramePr>
        <p:xfrm>
          <a:off x="1016635" y="3280410"/>
          <a:ext cx="7060566" cy="1520190"/>
        </p:xfrm>
        <a:graphic>
          <a:graphicData uri="http://schemas.openxmlformats.org/drawingml/2006/table">
            <a:tbl>
              <a:tblPr firstRow="1" bandRow="1">
                <a:tableStyleId>{2D5ABB26-0587-4C30-8999-92F81FD0307C}</a:tableStyleId>
              </a:tblPr>
              <a:tblGrid>
                <a:gridCol w="1604507">
                  <a:extLst>
                    <a:ext uri="{9D8B030D-6E8A-4147-A177-3AD203B41FA5}">
                      <a16:colId xmlns:a16="http://schemas.microsoft.com/office/drawing/2014/main" val="20000"/>
                    </a:ext>
                  </a:extLst>
                </a:gridCol>
                <a:gridCol w="4246964">
                  <a:extLst>
                    <a:ext uri="{9D8B030D-6E8A-4147-A177-3AD203B41FA5}">
                      <a16:colId xmlns:a16="http://schemas.microsoft.com/office/drawing/2014/main" val="20001"/>
                    </a:ext>
                  </a:extLst>
                </a:gridCol>
                <a:gridCol w="1209095">
                  <a:extLst>
                    <a:ext uri="{9D8B030D-6E8A-4147-A177-3AD203B41FA5}">
                      <a16:colId xmlns:a16="http://schemas.microsoft.com/office/drawing/2014/main" val="20002"/>
                    </a:ext>
                  </a:extLst>
                </a:gridCol>
              </a:tblGrid>
              <a:tr h="182879">
                <a:tc>
                  <a:txBody>
                    <a:bodyPr/>
                    <a:lstStyle/>
                    <a:p>
                      <a:pPr marR="128905" algn="r">
                        <a:lnSpc>
                          <a:spcPct val="100000"/>
                        </a:lnSpc>
                        <a:spcBef>
                          <a:spcPts val="150"/>
                        </a:spcBef>
                        <a:tabLst>
                          <a:tab pos="0" algn="l"/>
                        </a:tabLst>
                      </a:pPr>
                      <a:r>
                        <a:rPr sz="1200" b="1" spc="-5" dirty="0">
                          <a:solidFill>
                            <a:srgbClr val="FFFFFF"/>
                          </a:solidFill>
                          <a:latin typeface="Calibri"/>
                          <a:cs typeface="Calibri"/>
                        </a:rPr>
                        <a:t>Com</a:t>
                      </a:r>
                      <a:r>
                        <a:rPr sz="1200" b="1" dirty="0">
                          <a:solidFill>
                            <a:srgbClr val="FFFFFF"/>
                          </a:solidFill>
                          <a:latin typeface="Calibri"/>
                          <a:cs typeface="Calibri"/>
                        </a:rPr>
                        <a:t>p </a:t>
                      </a:r>
                      <a:r>
                        <a:rPr sz="1200" b="1" spc="-5" dirty="0" smtClean="0">
                          <a:solidFill>
                            <a:srgbClr val="FFFFFF"/>
                          </a:solidFill>
                          <a:latin typeface="Calibri"/>
                          <a:cs typeface="Calibri"/>
                        </a:rPr>
                        <a:t>No</a:t>
                      </a:r>
                      <a:r>
                        <a:rPr lang="en-US" sz="1200" b="1" spc="0" dirty="0" smtClean="0">
                          <a:solidFill>
                            <a:srgbClr val="FFFFFF"/>
                          </a:solidFill>
                          <a:latin typeface="Calibri"/>
                          <a:cs typeface="Calibri"/>
                        </a:rPr>
                        <a:t>.</a:t>
                      </a:r>
                      <a:r>
                        <a:rPr lang="en-US" sz="1200" b="1" spc="0" baseline="0" dirty="0" smtClean="0">
                          <a:solidFill>
                            <a:srgbClr val="FFFFFF"/>
                          </a:solidFill>
                          <a:latin typeface="Calibri"/>
                          <a:cs typeface="Calibri"/>
                        </a:rPr>
                        <a:t> </a:t>
                      </a:r>
                      <a:r>
                        <a:rPr sz="1200" b="1" dirty="0">
                          <a:solidFill>
                            <a:srgbClr val="FFFFFF"/>
                          </a:solidFill>
                          <a:latin typeface="Calibri"/>
                          <a:cs typeface="Calibri"/>
                        </a:rPr>
                        <a:t>	</a:t>
                      </a:r>
                      <a:r>
                        <a:rPr sz="1200" b="1" spc="-5" dirty="0">
                          <a:solidFill>
                            <a:srgbClr val="FFFFFF"/>
                          </a:solidFill>
                          <a:latin typeface="Calibri"/>
                          <a:cs typeface="Calibri"/>
                        </a:rPr>
                        <a:t>Correct</a:t>
                      </a:r>
                      <a:endParaRPr sz="1200" dirty="0">
                        <a:latin typeface="Calibri"/>
                        <a:cs typeface="Calibri"/>
                      </a:endParaRPr>
                    </a:p>
                  </a:txBody>
                  <a:tcPr marL="0" marR="0" marT="19050" marB="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L="136525">
                        <a:lnSpc>
                          <a:spcPct val="100000"/>
                        </a:lnSpc>
                        <a:spcBef>
                          <a:spcPts val="150"/>
                        </a:spcBef>
                      </a:pPr>
                      <a:r>
                        <a:rPr sz="1200" b="1" spc="-5" dirty="0">
                          <a:solidFill>
                            <a:srgbClr val="FFFFFF"/>
                          </a:solidFill>
                          <a:latin typeface="Calibri"/>
                          <a:cs typeface="Calibri"/>
                        </a:rPr>
                        <a:t>Competency Description</a:t>
                      </a:r>
                      <a:endParaRPr sz="1200">
                        <a:latin typeface="Calibri"/>
                        <a:cs typeface="Calibri"/>
                      </a:endParaRPr>
                    </a:p>
                  </a:txBody>
                  <a:tcPr marL="0" marR="0" marT="19050" marB="0">
                    <a:lnT w="9525">
                      <a:solidFill>
                        <a:srgbClr val="7A9FCD"/>
                      </a:solidFill>
                      <a:prstDash val="solid"/>
                    </a:lnT>
                    <a:lnB w="9525">
                      <a:solidFill>
                        <a:srgbClr val="7A9FCD"/>
                      </a:solidFill>
                      <a:prstDash val="solid"/>
                    </a:lnB>
                    <a:solidFill>
                      <a:srgbClr val="4F81BC"/>
                    </a:solidFill>
                  </a:tcPr>
                </a:tc>
                <a:tc>
                  <a:txBody>
                    <a:bodyPr/>
                    <a:lstStyle/>
                    <a:p>
                      <a:pPr marL="342900" indent="0">
                        <a:lnSpc>
                          <a:spcPct val="100000"/>
                        </a:lnSpc>
                        <a:spcBef>
                          <a:spcPts val="150"/>
                        </a:spcBef>
                      </a:pPr>
                      <a:r>
                        <a:rPr sz="1200" b="1" spc="-5" dirty="0">
                          <a:solidFill>
                            <a:srgbClr val="FFFFFF"/>
                          </a:solidFill>
                          <a:latin typeface="Calibri"/>
                          <a:cs typeface="Calibri"/>
                        </a:rPr>
                        <a:t>No. of</a:t>
                      </a:r>
                      <a:r>
                        <a:rPr sz="1200" b="1" spc="-10" dirty="0">
                          <a:solidFill>
                            <a:srgbClr val="FFFFFF"/>
                          </a:solidFill>
                          <a:latin typeface="Calibri"/>
                          <a:cs typeface="Calibri"/>
                        </a:rPr>
                        <a:t> </a:t>
                      </a:r>
                      <a:r>
                        <a:rPr sz="1200" b="1" spc="-5" dirty="0">
                          <a:solidFill>
                            <a:srgbClr val="FFFFFF"/>
                          </a:solidFill>
                          <a:latin typeface="Calibri"/>
                          <a:cs typeface="Calibri"/>
                        </a:rPr>
                        <a:t>Items</a:t>
                      </a:r>
                      <a:endParaRPr sz="1200" dirty="0">
                        <a:latin typeface="Calibri"/>
                        <a:cs typeface="Calibri"/>
                      </a:endParaRPr>
                    </a:p>
                  </a:txBody>
                  <a:tcPr marL="0" marR="0" marT="19050" marB="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173736">
                <a:tc>
                  <a:txBody>
                    <a:bodyPr/>
                    <a:lstStyle/>
                    <a:p>
                      <a:pPr marR="147320" algn="r">
                        <a:lnSpc>
                          <a:spcPct val="100000"/>
                        </a:lnSpc>
                        <a:spcBef>
                          <a:spcPts val="40"/>
                        </a:spcBef>
                        <a:tabLst>
                          <a:tab pos="699135" algn="l"/>
                        </a:tabLst>
                      </a:pPr>
                      <a:r>
                        <a:rPr sz="1200" dirty="0">
                          <a:latin typeface="Calibri"/>
                          <a:cs typeface="Calibri"/>
                        </a:rPr>
                        <a:t>1.7	25</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0"/>
                        </a:spcBef>
                      </a:pPr>
                      <a:r>
                        <a:rPr sz="1200" spc="-5" dirty="0">
                          <a:latin typeface="Calibri"/>
                          <a:cs typeface="Calibri"/>
                        </a:rPr>
                        <a:t>Understand procedures for </a:t>
                      </a:r>
                      <a:r>
                        <a:rPr sz="1200" dirty="0">
                          <a:latin typeface="Calibri"/>
                          <a:cs typeface="Calibri"/>
                        </a:rPr>
                        <a:t>care </a:t>
                      </a:r>
                      <a:r>
                        <a:rPr sz="1200" spc="-5" dirty="0">
                          <a:latin typeface="Calibri"/>
                          <a:cs typeface="Calibri"/>
                        </a:rPr>
                        <a:t>of personal</a:t>
                      </a:r>
                      <a:r>
                        <a:rPr sz="1200" spc="15" dirty="0">
                          <a:latin typeface="Calibri"/>
                          <a:cs typeface="Calibri"/>
                        </a:rPr>
                        <a:t> </a:t>
                      </a:r>
                      <a:r>
                        <a:rPr sz="1200" spc="-5" dirty="0">
                          <a:latin typeface="Calibri"/>
                          <a:cs typeface="Calibri"/>
                        </a:rPr>
                        <a:t>possessions</a:t>
                      </a:r>
                      <a:endParaRPr sz="1200" dirty="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690245" algn="r">
                        <a:lnSpc>
                          <a:spcPct val="100000"/>
                        </a:lnSpc>
                        <a:spcBef>
                          <a:spcPts val="40"/>
                        </a:spcBef>
                      </a:pPr>
                      <a:r>
                        <a:rPr sz="1200" dirty="0">
                          <a:latin typeface="Calibri"/>
                          <a:cs typeface="Calibri"/>
                        </a:rPr>
                        <a:t>4</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173736">
                <a:tc>
                  <a:txBody>
                    <a:bodyPr/>
                    <a:lstStyle/>
                    <a:p>
                      <a:pPr marR="147320" algn="r">
                        <a:lnSpc>
                          <a:spcPct val="100000"/>
                        </a:lnSpc>
                        <a:spcBef>
                          <a:spcPts val="40"/>
                        </a:spcBef>
                        <a:tabLst>
                          <a:tab pos="699135" algn="l"/>
                        </a:tabLst>
                      </a:pPr>
                      <a:r>
                        <a:rPr sz="1200" dirty="0">
                          <a:latin typeface="Calibri"/>
                          <a:cs typeface="Calibri"/>
                        </a:rPr>
                        <a:t>4.2	25</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0"/>
                        </a:spcBef>
                      </a:pPr>
                      <a:r>
                        <a:rPr sz="1200" spc="-5" dirty="0">
                          <a:latin typeface="Calibri"/>
                          <a:cs typeface="Calibri"/>
                        </a:rPr>
                        <a:t>Understand wages, benefits, </a:t>
                      </a:r>
                      <a:r>
                        <a:rPr sz="1200" dirty="0">
                          <a:latin typeface="Calibri"/>
                          <a:cs typeface="Calibri"/>
                        </a:rPr>
                        <a:t>and </a:t>
                      </a:r>
                      <a:r>
                        <a:rPr sz="1200" spc="-5" dirty="0">
                          <a:latin typeface="Calibri"/>
                          <a:cs typeface="Calibri"/>
                        </a:rPr>
                        <a:t>employee</a:t>
                      </a:r>
                      <a:r>
                        <a:rPr sz="1200" spc="5" dirty="0">
                          <a:latin typeface="Calibri"/>
                          <a:cs typeface="Calibri"/>
                        </a:rPr>
                        <a:t> </a:t>
                      </a:r>
                      <a:r>
                        <a:rPr sz="1200" spc="-5" dirty="0">
                          <a:latin typeface="Calibri"/>
                          <a:cs typeface="Calibri"/>
                        </a:rPr>
                        <a:t>organization</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EAE9EB"/>
                    </a:solidFill>
                  </a:tcPr>
                </a:tc>
                <a:tc>
                  <a:txBody>
                    <a:bodyPr/>
                    <a:lstStyle/>
                    <a:p>
                      <a:pPr marR="690245" algn="r">
                        <a:lnSpc>
                          <a:spcPct val="100000"/>
                        </a:lnSpc>
                        <a:spcBef>
                          <a:spcPts val="40"/>
                        </a:spcBef>
                      </a:pPr>
                      <a:r>
                        <a:rPr sz="1200" dirty="0">
                          <a:latin typeface="Calibri"/>
                          <a:cs typeface="Calibri"/>
                        </a:rPr>
                        <a:t>4</a:t>
                      </a: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173735">
                <a:tc>
                  <a:txBody>
                    <a:bodyPr/>
                    <a:lstStyle/>
                    <a:p>
                      <a:pPr marR="147320" algn="r">
                        <a:lnSpc>
                          <a:spcPct val="100000"/>
                        </a:lnSpc>
                        <a:spcBef>
                          <a:spcPts val="40"/>
                        </a:spcBef>
                        <a:tabLst>
                          <a:tab pos="699135" algn="l"/>
                        </a:tabLst>
                      </a:pPr>
                      <a:r>
                        <a:rPr sz="1200" dirty="0">
                          <a:latin typeface="Calibri"/>
                          <a:cs typeface="Calibri"/>
                        </a:rPr>
                        <a:t>5.4	33</a:t>
                      </a:r>
                      <a:r>
                        <a:rPr sz="1200" spc="-95" dirty="0">
                          <a:latin typeface="Calibri"/>
                          <a:cs typeface="Calibri"/>
                        </a:rPr>
                        <a:t> </a:t>
                      </a:r>
                      <a:r>
                        <a:rPr sz="1200" dirty="0">
                          <a:latin typeface="Calibri"/>
                          <a:cs typeface="Calibri"/>
                        </a:rPr>
                        <a:t>%</a:t>
                      </a:r>
                      <a:endParaRPr sz="1200">
                        <a:latin typeface="Calibri"/>
                        <a:cs typeface="Calibri"/>
                      </a:endParaRPr>
                    </a:p>
                  </a:txBody>
                  <a:tcPr marL="0" marR="0" marT="5080"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0"/>
                        </a:spcBef>
                      </a:pPr>
                      <a:r>
                        <a:rPr sz="1200" spc="-5" dirty="0">
                          <a:latin typeface="Calibri"/>
                          <a:cs typeface="Calibri"/>
                        </a:rPr>
                        <a:t>Understand information </a:t>
                      </a:r>
                      <a:r>
                        <a:rPr sz="1200" dirty="0">
                          <a:latin typeface="Calibri"/>
                          <a:cs typeface="Calibri"/>
                        </a:rPr>
                        <a:t>about taxes</a:t>
                      </a:r>
                      <a:endParaRPr sz="1200">
                        <a:latin typeface="Calibri"/>
                        <a:cs typeface="Calibri"/>
                      </a:endParaRPr>
                    </a:p>
                  </a:txBody>
                  <a:tcPr marL="0" marR="0" marT="5080" marB="0">
                    <a:lnT w="9525">
                      <a:solidFill>
                        <a:srgbClr val="7A9FCD"/>
                      </a:solidFill>
                      <a:prstDash val="solid"/>
                    </a:lnT>
                    <a:lnB w="9525">
                      <a:solidFill>
                        <a:srgbClr val="7A9FCD"/>
                      </a:solidFill>
                      <a:prstDash val="solid"/>
                    </a:lnB>
                    <a:solidFill>
                      <a:srgbClr val="D2DFED"/>
                    </a:solidFill>
                  </a:tcPr>
                </a:tc>
                <a:tc>
                  <a:txBody>
                    <a:bodyPr/>
                    <a:lstStyle/>
                    <a:p>
                      <a:pPr marR="690245" algn="r">
                        <a:lnSpc>
                          <a:spcPct val="100000"/>
                        </a:lnSpc>
                        <a:spcBef>
                          <a:spcPts val="40"/>
                        </a:spcBef>
                      </a:pPr>
                      <a:r>
                        <a:rPr sz="1200" dirty="0">
                          <a:latin typeface="Calibri"/>
                          <a:cs typeface="Calibri"/>
                        </a:rPr>
                        <a:t>6</a:t>
                      </a:r>
                      <a:endParaRPr sz="1200">
                        <a:latin typeface="Calibri"/>
                        <a:cs typeface="Calibri"/>
                      </a:endParaRPr>
                    </a:p>
                  </a:txBody>
                  <a:tcPr marL="0" marR="0" marT="5080"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r h="173735">
                <a:tc>
                  <a:txBody>
                    <a:bodyPr/>
                    <a:lstStyle/>
                    <a:p>
                      <a:pPr marR="147320" algn="r">
                        <a:lnSpc>
                          <a:spcPct val="100000"/>
                        </a:lnSpc>
                        <a:spcBef>
                          <a:spcPts val="45"/>
                        </a:spcBef>
                        <a:tabLst>
                          <a:tab pos="699135" algn="l"/>
                        </a:tabLst>
                      </a:pPr>
                      <a:r>
                        <a:rPr sz="1200" dirty="0">
                          <a:latin typeface="Calibri"/>
                          <a:cs typeface="Calibri"/>
                        </a:rPr>
                        <a:t>4.4	46</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5"/>
                        </a:spcBef>
                      </a:pPr>
                      <a:r>
                        <a:rPr sz="1200" spc="-5" dirty="0">
                          <a:latin typeface="Calibri"/>
                          <a:cs typeface="Calibri"/>
                        </a:rPr>
                        <a:t>Understand </a:t>
                      </a:r>
                      <a:r>
                        <a:rPr sz="1200" dirty="0">
                          <a:latin typeface="Calibri"/>
                          <a:cs typeface="Calibri"/>
                        </a:rPr>
                        <a:t>concepts and materials </a:t>
                      </a:r>
                      <a:r>
                        <a:rPr sz="1200" spc="-5" dirty="0">
                          <a:latin typeface="Calibri"/>
                          <a:cs typeface="Calibri"/>
                        </a:rPr>
                        <a:t>related </a:t>
                      </a:r>
                      <a:r>
                        <a:rPr sz="1200" dirty="0">
                          <a:latin typeface="Calibri"/>
                          <a:cs typeface="Calibri"/>
                        </a:rPr>
                        <a:t>to </a:t>
                      </a:r>
                      <a:r>
                        <a:rPr sz="1200" spc="-5" dirty="0">
                          <a:latin typeface="Calibri"/>
                          <a:cs typeface="Calibri"/>
                        </a:rPr>
                        <a:t>job</a:t>
                      </a:r>
                      <a:r>
                        <a:rPr sz="1200" spc="5" dirty="0">
                          <a:latin typeface="Calibri"/>
                          <a:cs typeface="Calibri"/>
                        </a:rPr>
                        <a:t> </a:t>
                      </a:r>
                      <a:r>
                        <a:rPr sz="1200" spc="-5" dirty="0">
                          <a:latin typeface="Calibri"/>
                          <a:cs typeface="Calibri"/>
                        </a:rPr>
                        <a:t>performance</a:t>
                      </a:r>
                      <a:endParaRPr sz="1200" dirty="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690245" algn="r">
                        <a:lnSpc>
                          <a:spcPct val="100000"/>
                        </a:lnSpc>
                        <a:spcBef>
                          <a:spcPts val="45"/>
                        </a:spcBef>
                      </a:pPr>
                      <a:r>
                        <a:rPr sz="1200" dirty="0">
                          <a:latin typeface="Calibri"/>
                          <a:cs typeface="Calibri"/>
                        </a:rPr>
                        <a:t>13</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4"/>
                  </a:ext>
                </a:extLst>
              </a:tr>
              <a:tr h="173736">
                <a:tc>
                  <a:txBody>
                    <a:bodyPr/>
                    <a:lstStyle/>
                    <a:p>
                      <a:pPr marR="147320" algn="r">
                        <a:lnSpc>
                          <a:spcPct val="100000"/>
                        </a:lnSpc>
                        <a:spcBef>
                          <a:spcPts val="45"/>
                        </a:spcBef>
                        <a:tabLst>
                          <a:tab pos="699135" algn="l"/>
                        </a:tabLst>
                      </a:pPr>
                      <a:r>
                        <a:rPr sz="1200" dirty="0">
                          <a:latin typeface="Calibri"/>
                          <a:cs typeface="Calibri"/>
                        </a:rPr>
                        <a:t>3.6	50</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5"/>
                        </a:spcBef>
                      </a:pPr>
                      <a:r>
                        <a:rPr lang="en-US" sz="1200" dirty="0" smtClean="0">
                          <a:latin typeface="Calibri"/>
                          <a:cs typeface="Calibri"/>
                        </a:rPr>
                        <a:t>Understand</a:t>
                      </a:r>
                      <a:r>
                        <a:rPr lang="en-US" sz="1200" baseline="0" dirty="0" smtClean="0">
                          <a:latin typeface="Calibri"/>
                          <a:cs typeface="Calibri"/>
                        </a:rPr>
                        <a:t> basic health and medical information</a:t>
                      </a:r>
                      <a:endParaRPr sz="1200" dirty="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690245" algn="r">
                        <a:lnSpc>
                          <a:spcPct val="100000"/>
                        </a:lnSpc>
                        <a:spcBef>
                          <a:spcPts val="45"/>
                        </a:spcBef>
                      </a:pPr>
                      <a:r>
                        <a:rPr sz="1200" dirty="0">
                          <a:latin typeface="Calibri"/>
                          <a:cs typeface="Calibri"/>
                        </a:rPr>
                        <a:t>4</a:t>
                      </a:r>
                      <a:endParaRPr sz="1200">
                        <a:latin typeface="Calibri"/>
                        <a:cs typeface="Calibri"/>
                      </a:endParaRP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5"/>
                  </a:ext>
                </a:extLst>
              </a:tr>
              <a:tr h="173735">
                <a:tc>
                  <a:txBody>
                    <a:bodyPr/>
                    <a:lstStyle/>
                    <a:p>
                      <a:pPr marR="147320" algn="r">
                        <a:lnSpc>
                          <a:spcPct val="100000"/>
                        </a:lnSpc>
                        <a:spcBef>
                          <a:spcPts val="45"/>
                        </a:spcBef>
                        <a:tabLst>
                          <a:tab pos="699135" algn="l"/>
                        </a:tabLst>
                      </a:pPr>
                      <a:r>
                        <a:rPr sz="1200" dirty="0">
                          <a:latin typeface="Calibri"/>
                          <a:cs typeface="Calibri"/>
                        </a:rPr>
                        <a:t>5.6	75</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5"/>
                        </a:spcBef>
                      </a:pPr>
                      <a:r>
                        <a:rPr sz="1200" spc="-5" dirty="0">
                          <a:latin typeface="Calibri"/>
                          <a:cs typeface="Calibri"/>
                        </a:rPr>
                        <a:t>Understand </a:t>
                      </a:r>
                      <a:r>
                        <a:rPr sz="1200" dirty="0">
                          <a:latin typeface="Calibri"/>
                          <a:cs typeface="Calibri"/>
                        </a:rPr>
                        <a:t>civic </a:t>
                      </a:r>
                      <a:r>
                        <a:rPr sz="1200" spc="-5" dirty="0">
                          <a:latin typeface="Calibri"/>
                          <a:cs typeface="Calibri"/>
                        </a:rPr>
                        <a:t>responsibilities </a:t>
                      </a:r>
                      <a:r>
                        <a:rPr sz="1200" dirty="0">
                          <a:latin typeface="Calibri"/>
                          <a:cs typeface="Calibri"/>
                        </a:rPr>
                        <a:t>and</a:t>
                      </a:r>
                      <a:r>
                        <a:rPr sz="1200" spc="-5" dirty="0">
                          <a:latin typeface="Calibri"/>
                          <a:cs typeface="Calibri"/>
                        </a:rPr>
                        <a:t> </a:t>
                      </a:r>
                      <a:r>
                        <a:rPr sz="1200" dirty="0">
                          <a:latin typeface="Calibri"/>
                          <a:cs typeface="Calibri"/>
                        </a:rPr>
                        <a:t>activities</a:t>
                      </a:r>
                      <a:endParaRPr sz="1200">
                        <a:latin typeface="Calibri"/>
                        <a:cs typeface="Calibri"/>
                      </a:endParaRPr>
                    </a:p>
                  </a:txBody>
                  <a:tcPr marL="0" marR="0" marT="5715" marB="0">
                    <a:lnT w="9525">
                      <a:solidFill>
                        <a:srgbClr val="7A9FCD"/>
                      </a:solidFill>
                      <a:prstDash val="solid"/>
                    </a:lnT>
                    <a:lnB w="9525">
                      <a:solidFill>
                        <a:srgbClr val="7A9FCD"/>
                      </a:solidFill>
                      <a:prstDash val="solid"/>
                    </a:lnB>
                    <a:solidFill>
                      <a:srgbClr val="EAE9EB"/>
                    </a:solidFill>
                  </a:tcPr>
                </a:tc>
                <a:tc>
                  <a:txBody>
                    <a:bodyPr/>
                    <a:lstStyle/>
                    <a:p>
                      <a:pPr marR="690245" algn="r">
                        <a:lnSpc>
                          <a:spcPct val="100000"/>
                        </a:lnSpc>
                        <a:spcBef>
                          <a:spcPts val="45"/>
                        </a:spcBef>
                      </a:pPr>
                      <a:r>
                        <a:rPr sz="1200" dirty="0">
                          <a:latin typeface="Calibri"/>
                          <a:cs typeface="Calibri"/>
                        </a:rPr>
                        <a:t>4</a:t>
                      </a: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6"/>
                  </a:ext>
                </a:extLst>
              </a:tr>
              <a:tr h="173735">
                <a:tc>
                  <a:txBody>
                    <a:bodyPr/>
                    <a:lstStyle/>
                    <a:p>
                      <a:pPr marR="147320" algn="r">
                        <a:lnSpc>
                          <a:spcPct val="100000"/>
                        </a:lnSpc>
                        <a:spcBef>
                          <a:spcPts val="45"/>
                        </a:spcBef>
                        <a:tabLst>
                          <a:tab pos="699135" algn="l"/>
                        </a:tabLst>
                      </a:pPr>
                      <a:r>
                        <a:rPr sz="1200" dirty="0">
                          <a:latin typeface="Calibri"/>
                          <a:cs typeface="Calibri"/>
                        </a:rPr>
                        <a:t>4.6	80</a:t>
                      </a:r>
                      <a:r>
                        <a:rPr sz="1200" spc="-95" dirty="0">
                          <a:latin typeface="Calibri"/>
                          <a:cs typeface="Calibri"/>
                        </a:rPr>
                        <a:t> </a:t>
                      </a:r>
                      <a:r>
                        <a:rPr sz="1200" dirty="0">
                          <a:latin typeface="Calibri"/>
                          <a:cs typeface="Calibri"/>
                        </a:rPr>
                        <a:t>%</a:t>
                      </a:r>
                      <a:endParaRPr sz="1200">
                        <a:latin typeface="Calibri"/>
                        <a:cs typeface="Calibri"/>
                      </a:endParaRPr>
                    </a:p>
                  </a:txBody>
                  <a:tcPr marL="0" marR="0" marT="5715"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5"/>
                        </a:spcBef>
                      </a:pPr>
                      <a:r>
                        <a:rPr sz="1200" spc="-5" dirty="0">
                          <a:latin typeface="Calibri"/>
                          <a:cs typeface="Calibri"/>
                        </a:rPr>
                        <a:t>Communicate effectively in </a:t>
                      </a:r>
                      <a:r>
                        <a:rPr sz="1200" dirty="0">
                          <a:latin typeface="Calibri"/>
                          <a:cs typeface="Calibri"/>
                        </a:rPr>
                        <a:t>the</a:t>
                      </a:r>
                      <a:r>
                        <a:rPr sz="1200" spc="10" dirty="0">
                          <a:latin typeface="Calibri"/>
                          <a:cs typeface="Calibri"/>
                        </a:rPr>
                        <a:t> </a:t>
                      </a:r>
                      <a:r>
                        <a:rPr sz="1200" spc="-5" dirty="0">
                          <a:latin typeface="Calibri"/>
                          <a:cs typeface="Calibri"/>
                        </a:rPr>
                        <a:t>workplace</a:t>
                      </a:r>
                      <a:endParaRPr sz="1200" dirty="0">
                        <a:latin typeface="Calibri"/>
                        <a:cs typeface="Calibri"/>
                      </a:endParaRPr>
                    </a:p>
                  </a:txBody>
                  <a:tcPr marL="0" marR="0" marT="5715" marB="0">
                    <a:lnT w="9525">
                      <a:solidFill>
                        <a:srgbClr val="7A9FCD"/>
                      </a:solidFill>
                      <a:prstDash val="solid"/>
                    </a:lnT>
                    <a:lnB w="9525">
                      <a:solidFill>
                        <a:srgbClr val="7A9FCD"/>
                      </a:solidFill>
                      <a:prstDash val="solid"/>
                    </a:lnB>
                    <a:solidFill>
                      <a:srgbClr val="D2DFED"/>
                    </a:solidFill>
                  </a:tcPr>
                </a:tc>
                <a:tc>
                  <a:txBody>
                    <a:bodyPr/>
                    <a:lstStyle/>
                    <a:p>
                      <a:pPr marR="690245" algn="r">
                        <a:lnSpc>
                          <a:spcPct val="100000"/>
                        </a:lnSpc>
                        <a:spcBef>
                          <a:spcPts val="45"/>
                        </a:spcBef>
                      </a:pPr>
                      <a:r>
                        <a:rPr sz="1200" dirty="0">
                          <a:latin typeface="Calibri"/>
                          <a:cs typeface="Calibri"/>
                        </a:rPr>
                        <a:t>5</a:t>
                      </a:r>
                    </a:p>
                  </a:txBody>
                  <a:tcPr marL="0" marR="0" marT="5715"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7"/>
                  </a:ext>
                </a:extLst>
              </a:tr>
            </a:tbl>
          </a:graphicData>
        </a:graphic>
      </p:graphicFrame>
      <p:sp>
        <p:nvSpPr>
          <p:cNvPr id="17" name="object 11"/>
          <p:cNvSpPr/>
          <p:nvPr/>
        </p:nvSpPr>
        <p:spPr>
          <a:xfrm>
            <a:off x="1020762" y="1371600"/>
            <a:ext cx="950976" cy="365759"/>
          </a:xfrm>
          <a:prstGeom prst="rect">
            <a:avLst/>
          </a:prstGeom>
          <a:blipFill>
            <a:blip r:embed="rId3" cstate="print"/>
            <a:stretch>
              <a:fillRect/>
            </a:stretch>
          </a:blipFill>
        </p:spPr>
        <p:txBody>
          <a:bodyPr wrap="square" lIns="0" tIns="0" rIns="0" bIns="0" rtlCol="0"/>
          <a:lstStyle/>
          <a:p>
            <a:endParaRPr/>
          </a:p>
        </p:txBody>
      </p:sp>
      <p:sp>
        <p:nvSpPr>
          <p:cNvPr id="20" name="object 5"/>
          <p:cNvSpPr txBox="1"/>
          <p:nvPr/>
        </p:nvSpPr>
        <p:spPr>
          <a:xfrm>
            <a:off x="4609250" y="2299020"/>
            <a:ext cx="700695" cy="198131"/>
          </a:xfrm>
          <a:prstGeom prst="rect">
            <a:avLst/>
          </a:prstGeom>
        </p:spPr>
        <p:txBody>
          <a:bodyPr vert="horz" wrap="square" lIns="0" tIns="13335" rIns="0" bIns="0" rtlCol="0">
            <a:spAutoFit/>
          </a:bodyPr>
          <a:lstStyle/>
          <a:p>
            <a:pPr>
              <a:lnSpc>
                <a:spcPct val="100000"/>
              </a:lnSpc>
              <a:spcBef>
                <a:spcPts val="105"/>
              </a:spcBef>
            </a:pPr>
            <a:r>
              <a:rPr sz="1200" b="1" spc="-5" dirty="0">
                <a:latin typeface="Calibri"/>
                <a:cs typeface="Calibri"/>
              </a:rPr>
              <a:t>Teacher:</a:t>
            </a:r>
            <a:endParaRPr sz="1200">
              <a:latin typeface="Calibri"/>
              <a:cs typeface="Calibri"/>
            </a:endParaRPr>
          </a:p>
        </p:txBody>
      </p:sp>
      <p:sp>
        <p:nvSpPr>
          <p:cNvPr id="21" name="object 6"/>
          <p:cNvSpPr txBox="1"/>
          <p:nvPr/>
        </p:nvSpPr>
        <p:spPr>
          <a:xfrm>
            <a:off x="5340769" y="2299020"/>
            <a:ext cx="1760395" cy="198131"/>
          </a:xfrm>
          <a:prstGeom prst="rect">
            <a:avLst/>
          </a:prstGeom>
        </p:spPr>
        <p:txBody>
          <a:bodyPr vert="horz" wrap="square" lIns="0" tIns="13335" rIns="0" bIns="0" rtlCol="0">
            <a:spAutoFit/>
          </a:bodyPr>
          <a:lstStyle/>
          <a:p>
            <a:pPr>
              <a:lnSpc>
                <a:spcPct val="100000"/>
              </a:lnSpc>
              <a:spcBef>
                <a:spcPts val="105"/>
              </a:spcBef>
            </a:pPr>
            <a:r>
              <a:rPr lang="en-US" sz="1200" dirty="0" smtClean="0">
                <a:latin typeface="Calibri"/>
                <a:cs typeface="Calibri"/>
              </a:rPr>
              <a:t>521457</a:t>
            </a:r>
            <a:r>
              <a:rPr sz="1200" dirty="0" smtClean="0">
                <a:latin typeface="Calibri"/>
                <a:cs typeface="Calibri"/>
              </a:rPr>
              <a:t> </a:t>
            </a:r>
            <a:r>
              <a:rPr sz="1200" dirty="0">
                <a:latin typeface="Calibri"/>
                <a:cs typeface="Calibri"/>
              </a:rPr>
              <a:t>- </a:t>
            </a:r>
            <a:r>
              <a:rPr lang="en-US" sz="1200" spc="-5" dirty="0" smtClean="0">
                <a:latin typeface="Calibri"/>
                <a:cs typeface="Calibri"/>
              </a:rPr>
              <a:t>Goldberg</a:t>
            </a:r>
            <a:r>
              <a:rPr sz="1200" spc="-5" dirty="0" smtClean="0">
                <a:latin typeface="Calibri"/>
                <a:cs typeface="Calibri"/>
              </a:rPr>
              <a:t>,</a:t>
            </a:r>
            <a:r>
              <a:rPr sz="1200" spc="-55" dirty="0" smtClean="0">
                <a:latin typeface="Calibri"/>
                <a:cs typeface="Calibri"/>
              </a:rPr>
              <a:t> </a:t>
            </a:r>
            <a:r>
              <a:rPr sz="1200" dirty="0">
                <a:latin typeface="Calibri"/>
                <a:cs typeface="Calibri"/>
              </a:rPr>
              <a:t>C</a:t>
            </a:r>
          </a:p>
        </p:txBody>
      </p:sp>
      <p:sp>
        <p:nvSpPr>
          <p:cNvPr id="22" name="object 7"/>
          <p:cNvSpPr txBox="1"/>
          <p:nvPr/>
        </p:nvSpPr>
        <p:spPr>
          <a:xfrm>
            <a:off x="1079667" y="2299020"/>
            <a:ext cx="645953" cy="862929"/>
          </a:xfrm>
          <a:prstGeom prst="rect">
            <a:avLst/>
          </a:prstGeom>
        </p:spPr>
        <p:txBody>
          <a:bodyPr vert="horz" wrap="square" lIns="0" tIns="13335" rIns="0" bIns="0" rtlCol="0">
            <a:spAutoFit/>
          </a:bodyPr>
          <a:lstStyle/>
          <a:p>
            <a:pPr>
              <a:lnSpc>
                <a:spcPct val="100000"/>
              </a:lnSpc>
              <a:spcBef>
                <a:spcPts val="105"/>
              </a:spcBef>
            </a:pPr>
            <a:r>
              <a:rPr sz="1200" b="1" dirty="0">
                <a:latin typeface="Calibri"/>
                <a:cs typeface="Calibri"/>
              </a:rPr>
              <a:t>Agency</a:t>
            </a:r>
            <a:r>
              <a:rPr sz="1200" b="1" dirty="0" smtClean="0">
                <a:latin typeface="Calibri"/>
                <a:cs typeface="Calibri"/>
              </a:rPr>
              <a:t>:</a:t>
            </a:r>
            <a:endParaRPr sz="1200" dirty="0">
              <a:latin typeface="Times New Roman"/>
              <a:cs typeface="Times New Roman"/>
            </a:endParaRPr>
          </a:p>
          <a:p>
            <a:pPr marR="23495">
              <a:lnSpc>
                <a:spcPct val="120000"/>
              </a:lnSpc>
            </a:pPr>
            <a:r>
              <a:rPr sz="1200" b="1" dirty="0">
                <a:latin typeface="Calibri"/>
                <a:cs typeface="Calibri"/>
              </a:rPr>
              <a:t>Site:  </a:t>
            </a:r>
            <a:r>
              <a:rPr sz="1200" b="1" spc="-5" dirty="0">
                <a:latin typeface="Calibri"/>
                <a:cs typeface="Calibri"/>
              </a:rPr>
              <a:t>Class:  Course:</a:t>
            </a:r>
            <a:endParaRPr sz="1200" dirty="0">
              <a:latin typeface="Calibri"/>
              <a:cs typeface="Calibri"/>
            </a:endParaRPr>
          </a:p>
        </p:txBody>
      </p:sp>
      <p:sp>
        <p:nvSpPr>
          <p:cNvPr id="23" name="object 8"/>
          <p:cNvSpPr txBox="1"/>
          <p:nvPr/>
        </p:nvSpPr>
        <p:spPr>
          <a:xfrm>
            <a:off x="1811187" y="2299020"/>
            <a:ext cx="3978236" cy="901914"/>
          </a:xfrm>
          <a:prstGeom prst="rect">
            <a:avLst/>
          </a:prstGeom>
        </p:spPr>
        <p:txBody>
          <a:bodyPr vert="horz" wrap="square" lIns="0" tIns="10160" rIns="0" bIns="0" rtlCol="0">
            <a:spAutoFit/>
          </a:bodyPr>
          <a:lstStyle/>
          <a:p>
            <a:pPr marR="5080">
              <a:lnSpc>
                <a:spcPct val="102200"/>
              </a:lnSpc>
              <a:spcBef>
                <a:spcPts val="80"/>
              </a:spcBef>
            </a:pPr>
            <a:r>
              <a:rPr lang="en-US" sz="1200" dirty="0">
                <a:cs typeface="Calibri"/>
              </a:rPr>
              <a:t>4908 – Rolling Hills Adult School (RHAS</a:t>
            </a:r>
            <a:r>
              <a:rPr lang="en-US" sz="1200" dirty="0" smtClean="0">
                <a:cs typeface="Calibri"/>
              </a:rPr>
              <a:t>)</a:t>
            </a:r>
            <a:endParaRPr lang="en-US" sz="1200" dirty="0">
              <a:cs typeface="Calibri"/>
            </a:endParaRPr>
          </a:p>
          <a:p>
            <a:pPr marR="170180">
              <a:lnSpc>
                <a:spcPct val="120000"/>
              </a:lnSpc>
              <a:spcBef>
                <a:spcPts val="55"/>
              </a:spcBef>
            </a:pPr>
            <a:r>
              <a:rPr lang="en-US" sz="1200" dirty="0" smtClean="0">
                <a:latin typeface="Calibri"/>
                <a:cs typeface="Calibri"/>
              </a:rPr>
              <a:t>11 – RHAS: North City</a:t>
            </a:r>
          </a:p>
          <a:p>
            <a:pPr marR="170180">
              <a:lnSpc>
                <a:spcPct val="120000"/>
              </a:lnSpc>
              <a:spcBef>
                <a:spcPts val="55"/>
              </a:spcBef>
            </a:pPr>
            <a:r>
              <a:rPr sz="1200" dirty="0" smtClean="0">
                <a:latin typeface="Calibri"/>
                <a:cs typeface="Calibri"/>
              </a:rPr>
              <a:t>61</a:t>
            </a:r>
            <a:r>
              <a:rPr lang="en-US" sz="1200" dirty="0" smtClean="0">
                <a:latin typeface="Calibri"/>
                <a:cs typeface="Calibri"/>
              </a:rPr>
              <a:t>392</a:t>
            </a:r>
            <a:r>
              <a:rPr sz="1200" dirty="0" smtClean="0">
                <a:latin typeface="Calibri"/>
                <a:cs typeface="Calibri"/>
              </a:rPr>
              <a:t> - Reading </a:t>
            </a:r>
            <a:r>
              <a:rPr sz="1200" spc="-5" dirty="0" smtClean="0">
                <a:latin typeface="Calibri"/>
                <a:cs typeface="Calibri"/>
              </a:rPr>
              <a:t>Sk</a:t>
            </a:r>
            <a:r>
              <a:rPr lang="en-US" sz="1200" spc="-5" dirty="0" smtClean="0">
                <a:latin typeface="Calibri"/>
                <a:cs typeface="Calibri"/>
              </a:rPr>
              <a:t>i</a:t>
            </a:r>
            <a:r>
              <a:rPr sz="1200" spc="-5" dirty="0" smtClean="0">
                <a:latin typeface="Calibri"/>
                <a:cs typeface="Calibri"/>
              </a:rPr>
              <a:t>lls </a:t>
            </a:r>
            <a:r>
              <a:rPr lang="en-US" sz="1200" dirty="0">
                <a:latin typeface="Calibri"/>
                <a:cs typeface="Calibri"/>
              </a:rPr>
              <a:t>3</a:t>
            </a:r>
            <a:r>
              <a:rPr sz="1200" dirty="0" smtClean="0">
                <a:latin typeface="Calibri"/>
                <a:cs typeface="Calibri"/>
              </a:rPr>
              <a:t>  </a:t>
            </a:r>
            <a:endParaRPr lang="en-US" sz="1200" dirty="0" smtClean="0">
              <a:latin typeface="Calibri"/>
              <a:cs typeface="Calibri"/>
            </a:endParaRPr>
          </a:p>
          <a:p>
            <a:pPr marR="170180">
              <a:lnSpc>
                <a:spcPct val="120000"/>
              </a:lnSpc>
              <a:spcBef>
                <a:spcPts val="55"/>
              </a:spcBef>
            </a:pPr>
            <a:r>
              <a:rPr lang="en-US" sz="1200" dirty="0" smtClean="0">
                <a:latin typeface="Calibri"/>
                <a:cs typeface="Calibri"/>
              </a:rPr>
              <a:t>RS3BEE</a:t>
            </a:r>
            <a:endParaRPr sz="1200" dirty="0">
              <a:latin typeface="Calibri"/>
              <a:cs typeface="Calibri"/>
            </a:endParaRPr>
          </a:p>
        </p:txBody>
      </p:sp>
      <p:sp>
        <p:nvSpPr>
          <p:cNvPr id="24" name="object 9"/>
          <p:cNvSpPr txBox="1"/>
          <p:nvPr/>
        </p:nvSpPr>
        <p:spPr>
          <a:xfrm>
            <a:off x="4609250" y="2482532"/>
            <a:ext cx="1265740" cy="702628"/>
          </a:xfrm>
          <a:prstGeom prst="rect">
            <a:avLst/>
          </a:prstGeom>
        </p:spPr>
        <p:txBody>
          <a:bodyPr vert="horz" wrap="square" lIns="0" tIns="12065" rIns="0" bIns="0" rtlCol="0">
            <a:spAutoFit/>
          </a:bodyPr>
          <a:lstStyle/>
          <a:p>
            <a:pPr marR="5080">
              <a:lnSpc>
                <a:spcPct val="120000"/>
              </a:lnSpc>
              <a:spcBef>
                <a:spcPts val="95"/>
              </a:spcBef>
            </a:pPr>
            <a:r>
              <a:rPr sz="1200" b="1" dirty="0" smtClean="0">
                <a:latin typeface="Calibri"/>
                <a:cs typeface="Calibri"/>
              </a:rPr>
              <a:t>Form</a:t>
            </a:r>
            <a:r>
              <a:rPr lang="en-US" sz="1200" b="1" dirty="0" smtClean="0">
                <a:latin typeface="Calibri"/>
                <a:cs typeface="Calibri"/>
              </a:rPr>
              <a:t> Level</a:t>
            </a:r>
            <a:r>
              <a:rPr sz="1200" b="1" dirty="0" smtClean="0">
                <a:latin typeface="Calibri"/>
                <a:cs typeface="Calibri"/>
              </a:rPr>
              <a:t>:</a:t>
            </a:r>
            <a:endParaRPr lang="en-US" sz="1200" b="1" dirty="0" smtClean="0">
              <a:latin typeface="Calibri"/>
              <a:cs typeface="Calibri"/>
            </a:endParaRPr>
          </a:p>
          <a:p>
            <a:pPr marR="5080">
              <a:lnSpc>
                <a:spcPct val="120000"/>
              </a:lnSpc>
              <a:spcBef>
                <a:spcPts val="95"/>
              </a:spcBef>
            </a:pPr>
            <a:r>
              <a:rPr lang="en-US" sz="1200" b="1" dirty="0" smtClean="0">
                <a:latin typeface="Calibri"/>
                <a:cs typeface="Calibri"/>
              </a:rPr>
              <a:t>Student:</a:t>
            </a:r>
            <a:r>
              <a:rPr sz="1200" b="1" dirty="0" smtClean="0">
                <a:latin typeface="Calibri"/>
                <a:cs typeface="Calibri"/>
              </a:rPr>
              <a:t>  </a:t>
            </a:r>
            <a:endParaRPr lang="en-US" sz="1200" b="1" dirty="0" smtClean="0">
              <a:latin typeface="Calibri"/>
              <a:cs typeface="Calibri"/>
            </a:endParaRPr>
          </a:p>
          <a:p>
            <a:pPr marR="5080">
              <a:lnSpc>
                <a:spcPct val="120000"/>
              </a:lnSpc>
              <a:spcBef>
                <a:spcPts val="95"/>
              </a:spcBef>
            </a:pPr>
            <a:r>
              <a:rPr sz="1200" b="1" spc="-5" dirty="0" smtClean="0">
                <a:latin typeface="Calibri"/>
                <a:cs typeface="Calibri"/>
              </a:rPr>
              <a:t>Total</a:t>
            </a:r>
            <a:r>
              <a:rPr sz="1200" b="1" spc="-60" dirty="0" smtClean="0">
                <a:latin typeface="Calibri"/>
                <a:cs typeface="Calibri"/>
              </a:rPr>
              <a:t> </a:t>
            </a:r>
            <a:r>
              <a:rPr sz="1200" b="1" spc="-5" dirty="0">
                <a:latin typeface="Calibri"/>
                <a:cs typeface="Calibri"/>
              </a:rPr>
              <a:t>Tests:</a:t>
            </a:r>
            <a:endParaRPr sz="1200" dirty="0">
              <a:latin typeface="Calibri"/>
              <a:cs typeface="Calibri"/>
            </a:endParaRPr>
          </a:p>
        </p:txBody>
      </p:sp>
      <p:sp>
        <p:nvSpPr>
          <p:cNvPr id="25" name="object 10"/>
          <p:cNvSpPr txBox="1"/>
          <p:nvPr/>
        </p:nvSpPr>
        <p:spPr>
          <a:xfrm>
            <a:off x="5493170" y="2538188"/>
            <a:ext cx="2736430" cy="646972"/>
          </a:xfrm>
          <a:prstGeom prst="rect">
            <a:avLst/>
          </a:prstGeom>
        </p:spPr>
        <p:txBody>
          <a:bodyPr vert="horz" wrap="square" lIns="0" tIns="41275" rIns="0" bIns="0" rtlCol="0">
            <a:spAutoFit/>
          </a:bodyPr>
          <a:lstStyle/>
          <a:p>
            <a:pPr>
              <a:lnSpc>
                <a:spcPct val="100000"/>
              </a:lnSpc>
              <a:spcBef>
                <a:spcPts val="325"/>
              </a:spcBef>
            </a:pPr>
            <a:r>
              <a:rPr lang="en-US" sz="1200" dirty="0" smtClean="0">
                <a:latin typeface="Calibri"/>
                <a:cs typeface="Calibri"/>
              </a:rPr>
              <a:t>C</a:t>
            </a:r>
            <a:endParaRPr sz="1200" dirty="0">
              <a:latin typeface="Calibri"/>
              <a:cs typeface="Calibri"/>
            </a:endParaRPr>
          </a:p>
          <a:p>
            <a:pPr>
              <a:lnSpc>
                <a:spcPct val="100000"/>
              </a:lnSpc>
              <a:spcBef>
                <a:spcPts val="229"/>
              </a:spcBef>
              <a:tabLst>
                <a:tab pos="593725" algn="l"/>
                <a:tab pos="1490345" algn="l"/>
              </a:tabLst>
            </a:pPr>
            <a:r>
              <a:rPr lang="en-US" sz="1200" dirty="0" smtClean="0">
                <a:latin typeface="Calibri"/>
                <a:cs typeface="Calibri"/>
              </a:rPr>
              <a:t>Perez, Maria</a:t>
            </a:r>
            <a:r>
              <a:rPr lang="en-US" sz="1200" dirty="0">
                <a:latin typeface="Calibri"/>
                <a:cs typeface="Calibri"/>
              </a:rPr>
              <a:t> </a:t>
            </a:r>
            <a:r>
              <a:rPr lang="en-US" sz="1200" dirty="0" smtClean="0">
                <a:latin typeface="Calibri"/>
                <a:cs typeface="Calibri"/>
              </a:rPr>
              <a:t>      </a:t>
            </a:r>
            <a:r>
              <a:rPr lang="en-US" sz="1200" b="1" spc="-5" dirty="0" smtClean="0">
                <a:latin typeface="Calibri"/>
                <a:cs typeface="Calibri"/>
              </a:rPr>
              <a:t>ID</a:t>
            </a:r>
            <a:r>
              <a:rPr sz="1200" b="1" dirty="0" smtClean="0">
                <a:latin typeface="Calibri"/>
                <a:cs typeface="Calibri"/>
              </a:rPr>
              <a:t>:</a:t>
            </a:r>
            <a:r>
              <a:rPr lang="en-US" sz="1200" b="1" dirty="0" smtClean="0">
                <a:latin typeface="Calibri"/>
                <a:cs typeface="Calibri"/>
              </a:rPr>
              <a:t> 123456</a:t>
            </a:r>
          </a:p>
          <a:p>
            <a:pPr>
              <a:lnSpc>
                <a:spcPct val="100000"/>
              </a:lnSpc>
              <a:spcBef>
                <a:spcPts val="229"/>
              </a:spcBef>
              <a:tabLst>
                <a:tab pos="593725" algn="l"/>
                <a:tab pos="1490345" algn="l"/>
              </a:tabLst>
            </a:pPr>
            <a:r>
              <a:rPr lang="en-US" sz="1200" dirty="0">
                <a:latin typeface="Calibri"/>
                <a:cs typeface="Calibri"/>
              </a:rPr>
              <a:t>1</a:t>
            </a:r>
            <a:endParaRPr sz="1200" dirty="0">
              <a:latin typeface="Calibri"/>
              <a:cs typeface="Calibri"/>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135192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8" name="Footer Placeholder 16"/>
          <p:cNvSpPr txBox="1">
            <a:spLocks noGrp="1"/>
          </p:cNvSpPr>
          <p:nvPr/>
        </p:nvSpPr>
        <p:spPr bwMode="auto">
          <a:xfrm>
            <a:off x="0" y="6705600"/>
            <a:ext cx="2895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Cambria" pitchFamily="18" charset="0"/>
                <a:cs typeface="Arial" pitchFamily="34" charset="0"/>
              </a:defRPr>
            </a:lvl1pPr>
            <a:lvl2pPr marL="742950" indent="-285750" eaLnBrk="0" hangingPunct="0">
              <a:defRPr>
                <a:solidFill>
                  <a:schemeClr val="tx1"/>
                </a:solidFill>
                <a:latin typeface="Cambria" pitchFamily="18" charset="0"/>
                <a:cs typeface="Arial" pitchFamily="34" charset="0"/>
              </a:defRPr>
            </a:lvl2pPr>
            <a:lvl3pPr marL="1143000" indent="-228600" eaLnBrk="0" hangingPunct="0">
              <a:defRPr>
                <a:solidFill>
                  <a:schemeClr val="tx1"/>
                </a:solidFill>
                <a:latin typeface="Cambria" pitchFamily="18" charset="0"/>
                <a:cs typeface="Arial" pitchFamily="34" charset="0"/>
              </a:defRPr>
            </a:lvl3pPr>
            <a:lvl4pPr marL="1600200" indent="-228600" eaLnBrk="0" hangingPunct="0">
              <a:defRPr>
                <a:solidFill>
                  <a:schemeClr val="tx1"/>
                </a:solidFill>
                <a:latin typeface="Cambria" pitchFamily="18" charset="0"/>
                <a:cs typeface="Arial" pitchFamily="34" charset="0"/>
              </a:defRPr>
            </a:lvl4pPr>
            <a:lvl5pPr marL="2057400" indent="-228600" eaLnBrk="0" hangingPunct="0">
              <a:defRPr>
                <a:solidFill>
                  <a:schemeClr val="tx1"/>
                </a:solidFill>
                <a:latin typeface="Cambria" pitchFamily="18" charset="0"/>
                <a:cs typeface="Arial" pitchFamily="34" charset="0"/>
              </a:defRPr>
            </a:lvl5pPr>
            <a:lvl6pPr marL="2514600" indent="-228600" eaLnBrk="0" fontAlgn="base" hangingPunct="0">
              <a:spcBef>
                <a:spcPct val="0"/>
              </a:spcBef>
              <a:spcAft>
                <a:spcPct val="0"/>
              </a:spcAft>
              <a:defRPr>
                <a:solidFill>
                  <a:schemeClr val="tx1"/>
                </a:solidFill>
                <a:latin typeface="Cambria" pitchFamily="18" charset="0"/>
                <a:cs typeface="Arial" pitchFamily="34" charset="0"/>
              </a:defRPr>
            </a:lvl6pPr>
            <a:lvl7pPr marL="2971800" indent="-228600" eaLnBrk="0" fontAlgn="base" hangingPunct="0">
              <a:spcBef>
                <a:spcPct val="0"/>
              </a:spcBef>
              <a:spcAft>
                <a:spcPct val="0"/>
              </a:spcAft>
              <a:defRPr>
                <a:solidFill>
                  <a:schemeClr val="tx1"/>
                </a:solidFill>
                <a:latin typeface="Cambria" pitchFamily="18" charset="0"/>
                <a:cs typeface="Arial" pitchFamily="34" charset="0"/>
              </a:defRPr>
            </a:lvl7pPr>
            <a:lvl8pPr marL="3429000" indent="-228600" eaLnBrk="0" fontAlgn="base" hangingPunct="0">
              <a:spcBef>
                <a:spcPct val="0"/>
              </a:spcBef>
              <a:spcAft>
                <a:spcPct val="0"/>
              </a:spcAft>
              <a:defRPr>
                <a:solidFill>
                  <a:schemeClr val="tx1"/>
                </a:solidFill>
                <a:latin typeface="Cambria" pitchFamily="18" charset="0"/>
                <a:cs typeface="Arial" pitchFamily="34" charset="0"/>
              </a:defRPr>
            </a:lvl8pPr>
            <a:lvl9pPr marL="3886200" indent="-228600" eaLnBrk="0" fontAlgn="base" hangingPunct="0">
              <a:spcBef>
                <a:spcPct val="0"/>
              </a:spcBef>
              <a:spcAft>
                <a:spcPct val="0"/>
              </a:spcAft>
              <a:defRPr>
                <a:solidFill>
                  <a:schemeClr val="tx1"/>
                </a:solidFill>
                <a:latin typeface="Cambria" pitchFamily="18" charset="0"/>
                <a:cs typeface="Arial"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rial" pitchFamily="34" charset="0"/>
              <a:ea typeface="+mn-ea"/>
              <a:cs typeface="Arial" pitchFamily="34" charset="0"/>
            </a:endParaRPr>
          </a:p>
        </p:txBody>
      </p:sp>
      <p:sp>
        <p:nvSpPr>
          <p:cNvPr id="8" name="Footer Placeholder 1"/>
          <p:cNvSpPr>
            <a:spLocks noGrp="1"/>
          </p:cNvSpPr>
          <p:nvPr>
            <p:ph type="ftr" sz="quarter" idx="11"/>
          </p:nvPr>
        </p:nvSpPr>
        <p:spPr>
          <a:xfrm>
            <a:off x="304800" y="6459785"/>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1" name="Title 5"/>
          <p:cNvSpPr txBox="1">
            <a:spLocks/>
          </p:cNvSpPr>
          <p:nvPr/>
        </p:nvSpPr>
        <p:spPr>
          <a:xfrm>
            <a:off x="304800" y="304800"/>
            <a:ext cx="8458200" cy="98602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dirty="0" smtClean="0"/>
              <a:t>Class Performance Summary </a:t>
            </a:r>
            <a:br>
              <a:rPr lang="en-US" dirty="0" smtClean="0"/>
            </a:br>
            <a:r>
              <a:rPr lang="en-US" dirty="0" smtClean="0"/>
              <a:t>	by Competency Category</a:t>
            </a:r>
            <a:endParaRPr lang="en-US" dirty="0"/>
          </a:p>
        </p:txBody>
      </p:sp>
      <p:sp>
        <p:nvSpPr>
          <p:cNvPr id="25" name="object 2"/>
          <p:cNvSpPr/>
          <p:nvPr/>
        </p:nvSpPr>
        <p:spPr>
          <a:xfrm>
            <a:off x="518768" y="2600674"/>
            <a:ext cx="8228704" cy="991856"/>
          </a:xfrm>
          <a:custGeom>
            <a:avLst/>
            <a:gdLst/>
            <a:ahLst/>
            <a:cxnLst/>
            <a:rect l="l" t="t" r="r" b="b"/>
            <a:pathLst>
              <a:path w="7059295" h="850900">
                <a:moveTo>
                  <a:pt x="0" y="850392"/>
                </a:moveTo>
                <a:lnTo>
                  <a:pt x="7059168" y="850392"/>
                </a:lnTo>
                <a:lnTo>
                  <a:pt x="7059168" y="0"/>
                </a:lnTo>
                <a:lnTo>
                  <a:pt x="0" y="0"/>
                </a:lnTo>
                <a:lnTo>
                  <a:pt x="0" y="850392"/>
                </a:lnTo>
                <a:close/>
              </a:path>
            </a:pathLst>
          </a:custGeom>
          <a:solidFill>
            <a:srgbClr val="D2D2D2"/>
          </a:solidFill>
        </p:spPr>
        <p:txBody>
          <a:bodyPr wrap="square" lIns="0" tIns="0" rIns="0" bIns="0" rtlCol="0"/>
          <a:lstStyle/>
          <a:p>
            <a:endParaRPr sz="1200"/>
          </a:p>
        </p:txBody>
      </p:sp>
      <p:sp>
        <p:nvSpPr>
          <p:cNvPr id="26" name="object 5"/>
          <p:cNvSpPr txBox="1"/>
          <p:nvPr/>
        </p:nvSpPr>
        <p:spPr>
          <a:xfrm>
            <a:off x="4953000" y="2697469"/>
            <a:ext cx="800245" cy="198131"/>
          </a:xfrm>
          <a:prstGeom prst="rect">
            <a:avLst/>
          </a:prstGeom>
        </p:spPr>
        <p:txBody>
          <a:bodyPr vert="horz" wrap="square" lIns="0" tIns="13335" rIns="0" bIns="0" rtlCol="0">
            <a:spAutoFit/>
          </a:bodyPr>
          <a:lstStyle/>
          <a:p>
            <a:pPr>
              <a:lnSpc>
                <a:spcPct val="100000"/>
              </a:lnSpc>
              <a:spcBef>
                <a:spcPts val="105"/>
              </a:spcBef>
            </a:pPr>
            <a:r>
              <a:rPr sz="1200" b="1" spc="-5" dirty="0">
                <a:latin typeface="Calibri"/>
                <a:cs typeface="Calibri"/>
              </a:rPr>
              <a:t>Teacher:</a:t>
            </a:r>
            <a:endParaRPr sz="1200" dirty="0">
              <a:latin typeface="Calibri"/>
              <a:cs typeface="Calibri"/>
            </a:endParaRPr>
          </a:p>
        </p:txBody>
      </p:sp>
      <p:sp>
        <p:nvSpPr>
          <p:cNvPr id="27" name="object 6"/>
          <p:cNvSpPr txBox="1"/>
          <p:nvPr/>
        </p:nvSpPr>
        <p:spPr>
          <a:xfrm>
            <a:off x="5800639" y="2697469"/>
            <a:ext cx="2010490" cy="198131"/>
          </a:xfrm>
          <a:prstGeom prst="rect">
            <a:avLst/>
          </a:prstGeom>
        </p:spPr>
        <p:txBody>
          <a:bodyPr vert="horz" wrap="square" lIns="0" tIns="13335" rIns="0" bIns="0" rtlCol="0">
            <a:spAutoFit/>
          </a:bodyPr>
          <a:lstStyle/>
          <a:p>
            <a:pPr>
              <a:lnSpc>
                <a:spcPct val="100000"/>
              </a:lnSpc>
              <a:spcBef>
                <a:spcPts val="105"/>
              </a:spcBef>
            </a:pPr>
            <a:r>
              <a:rPr lang="en-US" sz="1200" dirty="0" smtClean="0">
                <a:latin typeface="Calibri"/>
                <a:cs typeface="Calibri"/>
              </a:rPr>
              <a:t>521457</a:t>
            </a:r>
            <a:r>
              <a:rPr sz="1200" dirty="0" smtClean="0">
                <a:latin typeface="Calibri"/>
                <a:cs typeface="Calibri"/>
              </a:rPr>
              <a:t> </a:t>
            </a:r>
            <a:r>
              <a:rPr sz="1200" dirty="0">
                <a:latin typeface="Calibri"/>
                <a:cs typeface="Calibri"/>
              </a:rPr>
              <a:t>- </a:t>
            </a:r>
            <a:r>
              <a:rPr lang="en-US" sz="1200" spc="-5" dirty="0" smtClean="0">
                <a:latin typeface="Calibri"/>
                <a:cs typeface="Calibri"/>
              </a:rPr>
              <a:t>Goldberg</a:t>
            </a:r>
            <a:r>
              <a:rPr sz="1200" spc="-5" dirty="0" smtClean="0">
                <a:latin typeface="Calibri"/>
                <a:cs typeface="Calibri"/>
              </a:rPr>
              <a:t>,</a:t>
            </a:r>
            <a:r>
              <a:rPr sz="1200" spc="-55" dirty="0" smtClean="0">
                <a:latin typeface="Calibri"/>
                <a:cs typeface="Calibri"/>
              </a:rPr>
              <a:t> </a:t>
            </a:r>
            <a:r>
              <a:rPr sz="1200" dirty="0">
                <a:latin typeface="Calibri"/>
                <a:cs typeface="Calibri"/>
              </a:rPr>
              <a:t>C</a:t>
            </a:r>
          </a:p>
        </p:txBody>
      </p:sp>
      <p:sp>
        <p:nvSpPr>
          <p:cNvPr id="28" name="object 7"/>
          <p:cNvSpPr txBox="1"/>
          <p:nvPr/>
        </p:nvSpPr>
        <p:spPr>
          <a:xfrm>
            <a:off x="672050" y="2667000"/>
            <a:ext cx="775749" cy="829073"/>
          </a:xfrm>
          <a:prstGeom prst="rect">
            <a:avLst/>
          </a:prstGeom>
        </p:spPr>
        <p:txBody>
          <a:bodyPr vert="horz" wrap="square" lIns="0" tIns="13335" rIns="0" bIns="0" rtlCol="0">
            <a:spAutoFit/>
          </a:bodyPr>
          <a:lstStyle/>
          <a:p>
            <a:pPr>
              <a:spcBef>
                <a:spcPts val="300"/>
              </a:spcBef>
            </a:pPr>
            <a:r>
              <a:rPr sz="1200" b="1" dirty="0">
                <a:latin typeface="Calibri"/>
                <a:cs typeface="Calibri"/>
              </a:rPr>
              <a:t>Agency</a:t>
            </a:r>
            <a:r>
              <a:rPr sz="1200" b="1" dirty="0" smtClean="0">
                <a:latin typeface="Calibri"/>
                <a:cs typeface="Calibri"/>
              </a:rPr>
              <a:t>:</a:t>
            </a:r>
            <a:endParaRPr sz="1200" dirty="0">
              <a:latin typeface="Times New Roman"/>
              <a:cs typeface="Times New Roman"/>
            </a:endParaRPr>
          </a:p>
          <a:p>
            <a:pPr marR="23495">
              <a:spcBef>
                <a:spcPts val="300"/>
              </a:spcBef>
            </a:pPr>
            <a:r>
              <a:rPr sz="1200" b="1" dirty="0">
                <a:latin typeface="Calibri"/>
                <a:cs typeface="Calibri"/>
              </a:rPr>
              <a:t>Site:  </a:t>
            </a:r>
            <a:endParaRPr lang="en-US" sz="1200" b="1" dirty="0" smtClean="0">
              <a:latin typeface="Calibri"/>
              <a:cs typeface="Calibri"/>
            </a:endParaRPr>
          </a:p>
          <a:p>
            <a:pPr marR="23495">
              <a:spcBef>
                <a:spcPts val="300"/>
              </a:spcBef>
            </a:pPr>
            <a:r>
              <a:rPr sz="1200" b="1" spc="-5" dirty="0" smtClean="0">
                <a:latin typeface="Calibri"/>
                <a:cs typeface="Calibri"/>
              </a:rPr>
              <a:t>Class</a:t>
            </a:r>
            <a:r>
              <a:rPr sz="1200" b="1" spc="-5" dirty="0">
                <a:latin typeface="Calibri"/>
                <a:cs typeface="Calibri"/>
              </a:rPr>
              <a:t>:  Course:</a:t>
            </a:r>
            <a:endParaRPr sz="1200" dirty="0">
              <a:latin typeface="Calibri"/>
              <a:cs typeface="Calibri"/>
            </a:endParaRPr>
          </a:p>
        </p:txBody>
      </p:sp>
      <p:sp>
        <p:nvSpPr>
          <p:cNvPr id="29" name="object 8"/>
          <p:cNvSpPr txBox="1"/>
          <p:nvPr/>
        </p:nvSpPr>
        <p:spPr>
          <a:xfrm>
            <a:off x="1304166" y="2667000"/>
            <a:ext cx="3420233" cy="848694"/>
          </a:xfrm>
          <a:prstGeom prst="rect">
            <a:avLst/>
          </a:prstGeom>
        </p:spPr>
        <p:txBody>
          <a:bodyPr vert="horz" wrap="square" lIns="0" tIns="10160" rIns="0" bIns="0" rtlCol="0">
            <a:spAutoFit/>
          </a:bodyPr>
          <a:lstStyle/>
          <a:p>
            <a:pPr marR="5080">
              <a:lnSpc>
                <a:spcPct val="102200"/>
              </a:lnSpc>
            </a:pPr>
            <a:r>
              <a:rPr lang="en-US" sz="1200" dirty="0">
                <a:cs typeface="Calibri"/>
              </a:rPr>
              <a:t>4908 – Rolling Hills Adult School (RHAS</a:t>
            </a:r>
            <a:r>
              <a:rPr lang="en-US" sz="1200" dirty="0" smtClean="0">
                <a:cs typeface="Calibri"/>
              </a:rPr>
              <a:t>)</a:t>
            </a:r>
            <a:endParaRPr lang="en-US" sz="1200" dirty="0">
              <a:cs typeface="Calibri"/>
            </a:endParaRPr>
          </a:p>
          <a:p>
            <a:pPr marR="170180">
              <a:lnSpc>
                <a:spcPct val="120000"/>
              </a:lnSpc>
            </a:pPr>
            <a:r>
              <a:rPr lang="en-US" sz="1200" dirty="0" smtClean="0">
                <a:latin typeface="Calibri"/>
                <a:cs typeface="Calibri"/>
              </a:rPr>
              <a:t>11 – RHAS: North City</a:t>
            </a:r>
          </a:p>
          <a:p>
            <a:pPr marR="170180">
              <a:lnSpc>
                <a:spcPct val="120000"/>
              </a:lnSpc>
            </a:pPr>
            <a:r>
              <a:rPr sz="1200" dirty="0" smtClean="0">
                <a:latin typeface="Calibri"/>
                <a:cs typeface="Calibri"/>
              </a:rPr>
              <a:t>61</a:t>
            </a:r>
            <a:r>
              <a:rPr lang="en-US" sz="1200" dirty="0" smtClean="0">
                <a:latin typeface="Calibri"/>
                <a:cs typeface="Calibri"/>
              </a:rPr>
              <a:t>392</a:t>
            </a:r>
            <a:r>
              <a:rPr sz="1200" dirty="0" smtClean="0">
                <a:latin typeface="Calibri"/>
                <a:cs typeface="Calibri"/>
              </a:rPr>
              <a:t> - Reading </a:t>
            </a:r>
            <a:r>
              <a:rPr sz="1200" spc="-5" dirty="0" smtClean="0">
                <a:latin typeface="Calibri"/>
                <a:cs typeface="Calibri"/>
              </a:rPr>
              <a:t>Sk</a:t>
            </a:r>
            <a:r>
              <a:rPr lang="en-US" sz="1200" spc="-5" dirty="0" smtClean="0">
                <a:latin typeface="Calibri"/>
                <a:cs typeface="Calibri"/>
              </a:rPr>
              <a:t>i</a:t>
            </a:r>
            <a:r>
              <a:rPr sz="1200" spc="-5" dirty="0" smtClean="0">
                <a:latin typeface="Calibri"/>
                <a:cs typeface="Calibri"/>
              </a:rPr>
              <a:t>lls </a:t>
            </a:r>
            <a:r>
              <a:rPr lang="en-US" sz="1200" dirty="0">
                <a:latin typeface="Calibri"/>
                <a:cs typeface="Calibri"/>
              </a:rPr>
              <a:t>3</a:t>
            </a:r>
            <a:r>
              <a:rPr sz="1200" dirty="0" smtClean="0">
                <a:latin typeface="Calibri"/>
                <a:cs typeface="Calibri"/>
              </a:rPr>
              <a:t>  </a:t>
            </a:r>
            <a:endParaRPr lang="en-US" sz="1200" dirty="0" smtClean="0">
              <a:latin typeface="Calibri"/>
              <a:cs typeface="Calibri"/>
            </a:endParaRPr>
          </a:p>
          <a:p>
            <a:pPr marR="170180">
              <a:lnSpc>
                <a:spcPct val="120000"/>
              </a:lnSpc>
            </a:pPr>
            <a:r>
              <a:rPr lang="en-US" sz="1200" dirty="0" smtClean="0">
                <a:latin typeface="Calibri"/>
                <a:cs typeface="Calibri"/>
              </a:rPr>
              <a:t>RS3BEE</a:t>
            </a:r>
            <a:endParaRPr sz="1200" dirty="0">
              <a:latin typeface="Calibri"/>
              <a:cs typeface="Calibri"/>
            </a:endParaRPr>
          </a:p>
        </p:txBody>
      </p:sp>
      <p:sp>
        <p:nvSpPr>
          <p:cNvPr id="30" name="object 9"/>
          <p:cNvSpPr txBox="1"/>
          <p:nvPr/>
        </p:nvSpPr>
        <p:spPr>
          <a:xfrm>
            <a:off x="4953000" y="3009696"/>
            <a:ext cx="1361937" cy="453457"/>
          </a:xfrm>
          <a:prstGeom prst="rect">
            <a:avLst/>
          </a:prstGeom>
        </p:spPr>
        <p:txBody>
          <a:bodyPr vert="horz" wrap="square" lIns="0" tIns="12065" rIns="0" bIns="0" rtlCol="0">
            <a:spAutoFit/>
          </a:bodyPr>
          <a:lstStyle/>
          <a:p>
            <a:pPr marR="5080">
              <a:lnSpc>
                <a:spcPct val="120000"/>
              </a:lnSpc>
              <a:spcBef>
                <a:spcPts val="95"/>
              </a:spcBef>
            </a:pPr>
            <a:r>
              <a:rPr sz="1200" b="1" dirty="0">
                <a:latin typeface="Calibri"/>
                <a:cs typeface="Calibri"/>
              </a:rPr>
              <a:t>Form:  </a:t>
            </a:r>
            <a:endParaRPr lang="en-US" sz="1200" b="1" dirty="0" smtClean="0">
              <a:latin typeface="Calibri"/>
              <a:cs typeface="Calibri"/>
            </a:endParaRPr>
          </a:p>
          <a:p>
            <a:pPr marR="5080">
              <a:lnSpc>
                <a:spcPct val="120000"/>
              </a:lnSpc>
              <a:spcBef>
                <a:spcPts val="95"/>
              </a:spcBef>
            </a:pPr>
            <a:r>
              <a:rPr sz="1200" b="1" spc="-5" dirty="0" smtClean="0">
                <a:latin typeface="Calibri"/>
                <a:cs typeface="Calibri"/>
              </a:rPr>
              <a:t>Total</a:t>
            </a:r>
            <a:r>
              <a:rPr sz="1200" b="1" spc="-60" dirty="0" smtClean="0">
                <a:latin typeface="Calibri"/>
                <a:cs typeface="Calibri"/>
              </a:rPr>
              <a:t> </a:t>
            </a:r>
            <a:r>
              <a:rPr sz="1200" b="1" spc="-5" dirty="0">
                <a:latin typeface="Calibri"/>
                <a:cs typeface="Calibri"/>
              </a:rPr>
              <a:t>Tests:</a:t>
            </a:r>
            <a:endParaRPr sz="1200" dirty="0">
              <a:latin typeface="Calibri"/>
              <a:cs typeface="Calibri"/>
            </a:endParaRPr>
          </a:p>
        </p:txBody>
      </p:sp>
      <p:sp>
        <p:nvSpPr>
          <p:cNvPr id="31" name="object 10"/>
          <p:cNvSpPr txBox="1"/>
          <p:nvPr/>
        </p:nvSpPr>
        <p:spPr>
          <a:xfrm>
            <a:off x="5781678" y="3024934"/>
            <a:ext cx="2911108" cy="436658"/>
          </a:xfrm>
          <a:prstGeom prst="rect">
            <a:avLst/>
          </a:prstGeom>
        </p:spPr>
        <p:txBody>
          <a:bodyPr vert="horz" wrap="square" lIns="0" tIns="41275" rIns="0" bIns="0" rtlCol="0">
            <a:spAutoFit/>
          </a:bodyPr>
          <a:lstStyle/>
          <a:p>
            <a:pPr>
              <a:lnSpc>
                <a:spcPct val="100000"/>
              </a:lnSpc>
              <a:spcBef>
                <a:spcPts val="325"/>
              </a:spcBef>
            </a:pPr>
            <a:r>
              <a:rPr sz="1200" dirty="0">
                <a:latin typeface="Calibri"/>
                <a:cs typeface="Calibri"/>
              </a:rPr>
              <a:t>906R - Reading GOALS </a:t>
            </a:r>
            <a:r>
              <a:rPr sz="1200" spc="-5" dirty="0">
                <a:latin typeface="Calibri"/>
                <a:cs typeface="Calibri"/>
              </a:rPr>
              <a:t>Level</a:t>
            </a:r>
            <a:r>
              <a:rPr sz="1200" spc="-20" dirty="0">
                <a:latin typeface="Calibri"/>
                <a:cs typeface="Calibri"/>
              </a:rPr>
              <a:t> </a:t>
            </a:r>
            <a:r>
              <a:rPr sz="1200" dirty="0">
                <a:latin typeface="Calibri"/>
                <a:cs typeface="Calibri"/>
              </a:rPr>
              <a:t>C</a:t>
            </a:r>
          </a:p>
          <a:p>
            <a:pPr>
              <a:lnSpc>
                <a:spcPct val="100000"/>
              </a:lnSpc>
              <a:spcBef>
                <a:spcPts val="229"/>
              </a:spcBef>
              <a:tabLst>
                <a:tab pos="593725" algn="l"/>
                <a:tab pos="1490345" algn="l"/>
              </a:tabLst>
            </a:pPr>
            <a:r>
              <a:rPr sz="1200" dirty="0">
                <a:latin typeface="Calibri"/>
                <a:cs typeface="Calibri"/>
              </a:rPr>
              <a:t>13	</a:t>
            </a:r>
            <a:r>
              <a:rPr sz="1200" b="1" spc="-5" dirty="0">
                <a:latin typeface="Calibri"/>
                <a:cs typeface="Calibri"/>
              </a:rPr>
              <a:t>Tota</a:t>
            </a:r>
            <a:r>
              <a:rPr sz="1200" b="1" dirty="0">
                <a:latin typeface="Calibri"/>
                <a:cs typeface="Calibri"/>
              </a:rPr>
              <a:t>l Students:	</a:t>
            </a:r>
            <a:r>
              <a:rPr sz="1200" dirty="0">
                <a:latin typeface="Calibri"/>
                <a:cs typeface="Calibri"/>
              </a:rPr>
              <a:t>13</a:t>
            </a:r>
          </a:p>
        </p:txBody>
      </p:sp>
      <p:graphicFrame>
        <p:nvGraphicFramePr>
          <p:cNvPr id="32" name="object 11"/>
          <p:cNvGraphicFramePr>
            <a:graphicFrameLocks noGrp="1"/>
          </p:cNvGraphicFramePr>
          <p:nvPr>
            <p:extLst>
              <p:ext uri="{D42A27DB-BD31-4B8C-83A1-F6EECF244321}">
                <p14:modId xmlns:p14="http://schemas.microsoft.com/office/powerpoint/2010/main" val="3036841984"/>
              </p:ext>
            </p:extLst>
          </p:nvPr>
        </p:nvGraphicFramePr>
        <p:xfrm>
          <a:off x="517293" y="3571976"/>
          <a:ext cx="8230179" cy="1622694"/>
        </p:xfrm>
        <a:graphic>
          <a:graphicData uri="http://schemas.openxmlformats.org/drawingml/2006/table">
            <a:tbl>
              <a:tblPr firstRow="1" bandRow="1">
                <a:tableStyleId>{2D5ABB26-0587-4C30-8999-92F81FD0307C}</a:tableStyleId>
              </a:tblPr>
              <a:tblGrid>
                <a:gridCol w="1574386">
                  <a:extLst>
                    <a:ext uri="{9D8B030D-6E8A-4147-A177-3AD203B41FA5}">
                      <a16:colId xmlns:a16="http://schemas.microsoft.com/office/drawing/2014/main" val="20000"/>
                    </a:ext>
                  </a:extLst>
                </a:gridCol>
                <a:gridCol w="4484815">
                  <a:extLst>
                    <a:ext uri="{9D8B030D-6E8A-4147-A177-3AD203B41FA5}">
                      <a16:colId xmlns:a16="http://schemas.microsoft.com/office/drawing/2014/main" val="20001"/>
                    </a:ext>
                  </a:extLst>
                </a:gridCol>
                <a:gridCol w="2170978">
                  <a:extLst>
                    <a:ext uri="{9D8B030D-6E8A-4147-A177-3AD203B41FA5}">
                      <a16:colId xmlns:a16="http://schemas.microsoft.com/office/drawing/2014/main" val="20002"/>
                    </a:ext>
                  </a:extLst>
                </a:gridCol>
              </a:tblGrid>
              <a:tr h="190969">
                <a:tc>
                  <a:txBody>
                    <a:bodyPr/>
                    <a:lstStyle/>
                    <a:p>
                      <a:pPr marL="71120">
                        <a:lnSpc>
                          <a:spcPct val="100000"/>
                        </a:lnSpc>
                        <a:spcBef>
                          <a:spcPts val="150"/>
                        </a:spcBef>
                        <a:tabLst>
                          <a:tab pos="843915" algn="l"/>
                        </a:tabLst>
                      </a:pPr>
                      <a:r>
                        <a:rPr sz="1200" b="1" spc="-5" dirty="0">
                          <a:solidFill>
                            <a:srgbClr val="FFFFFF"/>
                          </a:solidFill>
                          <a:latin typeface="Calibri"/>
                          <a:cs typeface="Calibri"/>
                        </a:rPr>
                        <a:t>Comp</a:t>
                      </a:r>
                      <a:r>
                        <a:rPr sz="1200" b="1" spc="5" dirty="0">
                          <a:solidFill>
                            <a:srgbClr val="FFFFFF"/>
                          </a:solidFill>
                          <a:latin typeface="Calibri"/>
                          <a:cs typeface="Calibri"/>
                        </a:rPr>
                        <a:t> </a:t>
                      </a:r>
                      <a:r>
                        <a:rPr sz="1200" b="1" spc="-5" dirty="0">
                          <a:solidFill>
                            <a:srgbClr val="FFFFFF"/>
                          </a:solidFill>
                          <a:latin typeface="Calibri"/>
                          <a:cs typeface="Calibri"/>
                        </a:rPr>
                        <a:t>No.	Correct</a:t>
                      </a:r>
                      <a:endParaRPr sz="1200">
                        <a:latin typeface="Calibri"/>
                        <a:cs typeface="Calibri"/>
                      </a:endParaRPr>
                    </a:p>
                  </a:txBody>
                  <a:tcPr marL="0" marR="0" marT="22206" marB="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L="136525">
                        <a:lnSpc>
                          <a:spcPct val="100000"/>
                        </a:lnSpc>
                        <a:spcBef>
                          <a:spcPts val="150"/>
                        </a:spcBef>
                      </a:pPr>
                      <a:r>
                        <a:rPr sz="1200" b="1" spc="-5" dirty="0">
                          <a:solidFill>
                            <a:srgbClr val="FFFFFF"/>
                          </a:solidFill>
                          <a:latin typeface="Calibri"/>
                          <a:cs typeface="Calibri"/>
                        </a:rPr>
                        <a:t>Competency Description</a:t>
                      </a:r>
                      <a:endParaRPr sz="1200">
                        <a:latin typeface="Calibri"/>
                        <a:cs typeface="Calibri"/>
                      </a:endParaRPr>
                    </a:p>
                  </a:txBody>
                  <a:tcPr marL="0" marR="0" marT="22206" marB="0">
                    <a:lnT w="9525">
                      <a:solidFill>
                        <a:srgbClr val="7A9FCD"/>
                      </a:solidFill>
                      <a:prstDash val="solid"/>
                    </a:lnT>
                    <a:lnB w="9525">
                      <a:solidFill>
                        <a:srgbClr val="7A9FCD"/>
                      </a:solidFill>
                      <a:prstDash val="solid"/>
                    </a:lnB>
                    <a:solidFill>
                      <a:srgbClr val="4F81BC"/>
                    </a:solidFill>
                  </a:tcPr>
                </a:tc>
                <a:tc>
                  <a:txBody>
                    <a:bodyPr/>
                    <a:lstStyle/>
                    <a:p>
                      <a:pPr marL="596900">
                        <a:lnSpc>
                          <a:spcPct val="100000"/>
                        </a:lnSpc>
                        <a:spcBef>
                          <a:spcPts val="150"/>
                        </a:spcBef>
                      </a:pPr>
                      <a:r>
                        <a:rPr sz="1200" b="1" spc="-5" dirty="0">
                          <a:solidFill>
                            <a:srgbClr val="FFFFFF"/>
                          </a:solidFill>
                          <a:latin typeface="Calibri"/>
                          <a:cs typeface="Calibri"/>
                        </a:rPr>
                        <a:t>No. of</a:t>
                      </a:r>
                      <a:r>
                        <a:rPr sz="1200" b="1" spc="-10" dirty="0">
                          <a:solidFill>
                            <a:srgbClr val="FFFFFF"/>
                          </a:solidFill>
                          <a:latin typeface="Calibri"/>
                          <a:cs typeface="Calibri"/>
                        </a:rPr>
                        <a:t> </a:t>
                      </a:r>
                      <a:r>
                        <a:rPr sz="1200" b="1" spc="-5" dirty="0">
                          <a:solidFill>
                            <a:srgbClr val="FFFFFF"/>
                          </a:solidFill>
                          <a:latin typeface="Calibri"/>
                          <a:cs typeface="Calibri"/>
                        </a:rPr>
                        <a:t>Items</a:t>
                      </a:r>
                      <a:endParaRPr sz="1200">
                        <a:latin typeface="Calibri"/>
                        <a:cs typeface="Calibri"/>
                      </a:endParaRPr>
                    </a:p>
                  </a:txBody>
                  <a:tcPr marL="0" marR="0" marT="22206" marB="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202516">
                <a:tc>
                  <a:txBody>
                    <a:bodyPr/>
                    <a:lstStyle/>
                    <a:p>
                      <a:pPr marL="258445">
                        <a:lnSpc>
                          <a:spcPct val="100000"/>
                        </a:lnSpc>
                        <a:spcBef>
                          <a:spcPts val="40"/>
                        </a:spcBef>
                        <a:tabLst>
                          <a:tab pos="879475" algn="l"/>
                        </a:tabLst>
                      </a:pPr>
                      <a:r>
                        <a:rPr sz="1200" dirty="0">
                          <a:latin typeface="Calibri"/>
                          <a:cs typeface="Calibri"/>
                        </a:rPr>
                        <a:t>5.4	50</a:t>
                      </a:r>
                      <a:r>
                        <a:rPr sz="1200" spc="-10" dirty="0">
                          <a:latin typeface="Calibri"/>
                          <a:cs typeface="Calibri"/>
                        </a:rPr>
                        <a:t> </a:t>
                      </a:r>
                      <a:r>
                        <a:rPr sz="1200" dirty="0">
                          <a:latin typeface="Calibri"/>
                          <a:cs typeface="Calibri"/>
                        </a:rPr>
                        <a:t>%</a:t>
                      </a:r>
                      <a:endParaRPr sz="1200">
                        <a:latin typeface="Calibri"/>
                        <a:cs typeface="Calibri"/>
                      </a:endParaRPr>
                    </a:p>
                  </a:txBody>
                  <a:tcPr marL="0" marR="0" marT="5922"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0"/>
                        </a:spcBef>
                      </a:pPr>
                      <a:r>
                        <a:rPr sz="1200" spc="-5" dirty="0">
                          <a:latin typeface="Calibri"/>
                          <a:cs typeface="Calibri"/>
                        </a:rPr>
                        <a:t>Understand information </a:t>
                      </a:r>
                      <a:r>
                        <a:rPr sz="1200" dirty="0">
                          <a:latin typeface="Calibri"/>
                          <a:cs typeface="Calibri"/>
                        </a:rPr>
                        <a:t>about taxes</a:t>
                      </a:r>
                      <a:endParaRPr sz="1200">
                        <a:latin typeface="Calibri"/>
                        <a:cs typeface="Calibri"/>
                      </a:endParaRPr>
                    </a:p>
                  </a:txBody>
                  <a:tcPr marL="0" marR="0" marT="5922" marB="0">
                    <a:lnT w="9525">
                      <a:solidFill>
                        <a:srgbClr val="7A9FCD"/>
                      </a:solidFill>
                      <a:prstDash val="solid"/>
                    </a:lnT>
                    <a:lnB w="9525">
                      <a:solidFill>
                        <a:srgbClr val="7A9FCD"/>
                      </a:solidFill>
                      <a:prstDash val="solid"/>
                    </a:lnB>
                    <a:solidFill>
                      <a:srgbClr val="D2DFED"/>
                    </a:solidFill>
                  </a:tcPr>
                </a:tc>
                <a:tc>
                  <a:txBody>
                    <a:bodyPr/>
                    <a:lstStyle/>
                    <a:p>
                      <a:pPr marR="598805" algn="r">
                        <a:lnSpc>
                          <a:spcPct val="100000"/>
                        </a:lnSpc>
                        <a:spcBef>
                          <a:spcPts val="40"/>
                        </a:spcBef>
                      </a:pPr>
                      <a:r>
                        <a:rPr sz="1200" dirty="0">
                          <a:latin typeface="Calibri"/>
                          <a:cs typeface="Calibri"/>
                        </a:rPr>
                        <a:t>78</a:t>
                      </a:r>
                      <a:endParaRPr sz="1200">
                        <a:latin typeface="Calibri"/>
                        <a:cs typeface="Calibri"/>
                      </a:endParaRPr>
                    </a:p>
                  </a:txBody>
                  <a:tcPr marL="0" marR="0" marT="5922"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202516">
                <a:tc>
                  <a:txBody>
                    <a:bodyPr/>
                    <a:lstStyle/>
                    <a:p>
                      <a:pPr marL="258445">
                        <a:lnSpc>
                          <a:spcPct val="100000"/>
                        </a:lnSpc>
                        <a:spcBef>
                          <a:spcPts val="40"/>
                        </a:spcBef>
                        <a:tabLst>
                          <a:tab pos="879475" algn="l"/>
                        </a:tabLst>
                      </a:pPr>
                      <a:r>
                        <a:rPr sz="1200" dirty="0">
                          <a:latin typeface="Calibri"/>
                          <a:cs typeface="Calibri"/>
                        </a:rPr>
                        <a:t>4.4	52</a:t>
                      </a:r>
                      <a:r>
                        <a:rPr sz="1200" spc="-10" dirty="0">
                          <a:latin typeface="Calibri"/>
                          <a:cs typeface="Calibri"/>
                        </a:rPr>
                        <a:t> </a:t>
                      </a:r>
                      <a:r>
                        <a:rPr sz="1200" dirty="0">
                          <a:latin typeface="Calibri"/>
                          <a:cs typeface="Calibri"/>
                        </a:rPr>
                        <a:t>%</a:t>
                      </a:r>
                      <a:endParaRPr sz="1200">
                        <a:latin typeface="Calibri"/>
                        <a:cs typeface="Calibri"/>
                      </a:endParaRPr>
                    </a:p>
                  </a:txBody>
                  <a:tcPr marL="0" marR="0" marT="5922"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0"/>
                        </a:spcBef>
                      </a:pPr>
                      <a:r>
                        <a:rPr sz="1200" spc="-5" dirty="0">
                          <a:latin typeface="Calibri"/>
                          <a:cs typeface="Calibri"/>
                        </a:rPr>
                        <a:t>Understand </a:t>
                      </a:r>
                      <a:r>
                        <a:rPr sz="1200" dirty="0">
                          <a:latin typeface="Calibri"/>
                          <a:cs typeface="Calibri"/>
                        </a:rPr>
                        <a:t>concepts and materials </a:t>
                      </a:r>
                      <a:r>
                        <a:rPr sz="1200" spc="-5" dirty="0">
                          <a:latin typeface="Calibri"/>
                          <a:cs typeface="Calibri"/>
                        </a:rPr>
                        <a:t>related </a:t>
                      </a:r>
                      <a:r>
                        <a:rPr sz="1200" dirty="0">
                          <a:latin typeface="Calibri"/>
                          <a:cs typeface="Calibri"/>
                        </a:rPr>
                        <a:t>to </a:t>
                      </a:r>
                      <a:r>
                        <a:rPr sz="1200" spc="-5" dirty="0">
                          <a:latin typeface="Calibri"/>
                          <a:cs typeface="Calibri"/>
                        </a:rPr>
                        <a:t>job</a:t>
                      </a:r>
                      <a:r>
                        <a:rPr sz="1200" spc="5" dirty="0">
                          <a:latin typeface="Calibri"/>
                          <a:cs typeface="Calibri"/>
                        </a:rPr>
                        <a:t> </a:t>
                      </a:r>
                      <a:r>
                        <a:rPr sz="1200" spc="-5" dirty="0">
                          <a:latin typeface="Calibri"/>
                          <a:cs typeface="Calibri"/>
                        </a:rPr>
                        <a:t>performance</a:t>
                      </a:r>
                      <a:endParaRPr sz="1200">
                        <a:latin typeface="Calibri"/>
                        <a:cs typeface="Calibri"/>
                      </a:endParaRPr>
                    </a:p>
                  </a:txBody>
                  <a:tcPr marL="0" marR="0" marT="5922" marB="0">
                    <a:lnT w="9525">
                      <a:solidFill>
                        <a:srgbClr val="7A9FCD"/>
                      </a:solidFill>
                      <a:prstDash val="solid"/>
                    </a:lnT>
                    <a:lnB w="9525">
                      <a:solidFill>
                        <a:srgbClr val="7A9FCD"/>
                      </a:solidFill>
                      <a:prstDash val="solid"/>
                    </a:lnB>
                    <a:solidFill>
                      <a:srgbClr val="EAE9EB"/>
                    </a:solidFill>
                  </a:tcPr>
                </a:tc>
                <a:tc>
                  <a:txBody>
                    <a:bodyPr/>
                    <a:lstStyle/>
                    <a:p>
                      <a:pPr marR="598805" algn="r">
                        <a:lnSpc>
                          <a:spcPct val="100000"/>
                        </a:lnSpc>
                        <a:spcBef>
                          <a:spcPts val="40"/>
                        </a:spcBef>
                      </a:pPr>
                      <a:r>
                        <a:rPr sz="1200" dirty="0">
                          <a:latin typeface="Calibri"/>
                          <a:cs typeface="Calibri"/>
                        </a:rPr>
                        <a:t>169</a:t>
                      </a:r>
                      <a:endParaRPr sz="1200">
                        <a:latin typeface="Calibri"/>
                        <a:cs typeface="Calibri"/>
                      </a:endParaRPr>
                    </a:p>
                  </a:txBody>
                  <a:tcPr marL="0" marR="0" marT="5922"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202515">
                <a:tc>
                  <a:txBody>
                    <a:bodyPr/>
                    <a:lstStyle/>
                    <a:p>
                      <a:pPr marL="258445">
                        <a:lnSpc>
                          <a:spcPct val="100000"/>
                        </a:lnSpc>
                        <a:spcBef>
                          <a:spcPts val="40"/>
                        </a:spcBef>
                        <a:tabLst>
                          <a:tab pos="879475" algn="l"/>
                        </a:tabLst>
                      </a:pPr>
                      <a:r>
                        <a:rPr sz="1200" dirty="0">
                          <a:latin typeface="Calibri"/>
                          <a:cs typeface="Calibri"/>
                        </a:rPr>
                        <a:t>1.7	55</a:t>
                      </a:r>
                      <a:r>
                        <a:rPr sz="1200" spc="-10" dirty="0">
                          <a:latin typeface="Calibri"/>
                          <a:cs typeface="Calibri"/>
                        </a:rPr>
                        <a:t> </a:t>
                      </a:r>
                      <a:r>
                        <a:rPr sz="1200" dirty="0">
                          <a:latin typeface="Calibri"/>
                          <a:cs typeface="Calibri"/>
                        </a:rPr>
                        <a:t>%</a:t>
                      </a:r>
                      <a:endParaRPr sz="1200">
                        <a:latin typeface="Calibri"/>
                        <a:cs typeface="Calibri"/>
                      </a:endParaRPr>
                    </a:p>
                  </a:txBody>
                  <a:tcPr marL="0" marR="0" marT="5922"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0"/>
                        </a:spcBef>
                      </a:pPr>
                      <a:r>
                        <a:rPr sz="1200" spc="-5" dirty="0">
                          <a:latin typeface="Calibri"/>
                          <a:cs typeface="Calibri"/>
                        </a:rPr>
                        <a:t>Understand procedures for </a:t>
                      </a:r>
                      <a:r>
                        <a:rPr sz="1200" dirty="0">
                          <a:latin typeface="Calibri"/>
                          <a:cs typeface="Calibri"/>
                        </a:rPr>
                        <a:t>care </a:t>
                      </a:r>
                      <a:r>
                        <a:rPr sz="1200" spc="-5" dirty="0">
                          <a:latin typeface="Calibri"/>
                          <a:cs typeface="Calibri"/>
                        </a:rPr>
                        <a:t>of personal</a:t>
                      </a:r>
                      <a:r>
                        <a:rPr sz="1200" spc="15" dirty="0">
                          <a:latin typeface="Calibri"/>
                          <a:cs typeface="Calibri"/>
                        </a:rPr>
                        <a:t> </a:t>
                      </a:r>
                      <a:r>
                        <a:rPr sz="1200" spc="-5" dirty="0">
                          <a:latin typeface="Calibri"/>
                          <a:cs typeface="Calibri"/>
                        </a:rPr>
                        <a:t>possessions</a:t>
                      </a:r>
                      <a:endParaRPr sz="1200" dirty="0">
                        <a:latin typeface="Calibri"/>
                        <a:cs typeface="Calibri"/>
                      </a:endParaRPr>
                    </a:p>
                  </a:txBody>
                  <a:tcPr marL="0" marR="0" marT="5922" marB="0">
                    <a:lnT w="9525">
                      <a:solidFill>
                        <a:srgbClr val="7A9FCD"/>
                      </a:solidFill>
                      <a:prstDash val="solid"/>
                    </a:lnT>
                    <a:lnB w="9525">
                      <a:solidFill>
                        <a:srgbClr val="7A9FCD"/>
                      </a:solidFill>
                      <a:prstDash val="solid"/>
                    </a:lnB>
                    <a:solidFill>
                      <a:srgbClr val="D2DFED"/>
                    </a:solidFill>
                  </a:tcPr>
                </a:tc>
                <a:tc>
                  <a:txBody>
                    <a:bodyPr/>
                    <a:lstStyle/>
                    <a:p>
                      <a:pPr marR="598805" algn="r">
                        <a:lnSpc>
                          <a:spcPct val="100000"/>
                        </a:lnSpc>
                        <a:spcBef>
                          <a:spcPts val="40"/>
                        </a:spcBef>
                      </a:pPr>
                      <a:r>
                        <a:rPr sz="1200" dirty="0">
                          <a:latin typeface="Calibri"/>
                          <a:cs typeface="Calibri"/>
                        </a:rPr>
                        <a:t>52</a:t>
                      </a:r>
                      <a:endParaRPr sz="1200">
                        <a:latin typeface="Calibri"/>
                        <a:cs typeface="Calibri"/>
                      </a:endParaRPr>
                    </a:p>
                  </a:txBody>
                  <a:tcPr marL="0" marR="0" marT="5922"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r h="202515">
                <a:tc>
                  <a:txBody>
                    <a:bodyPr/>
                    <a:lstStyle/>
                    <a:p>
                      <a:pPr marL="258445">
                        <a:lnSpc>
                          <a:spcPct val="100000"/>
                        </a:lnSpc>
                        <a:spcBef>
                          <a:spcPts val="45"/>
                        </a:spcBef>
                        <a:tabLst>
                          <a:tab pos="879475" algn="l"/>
                        </a:tabLst>
                      </a:pPr>
                      <a:r>
                        <a:rPr sz="1200" dirty="0">
                          <a:latin typeface="Calibri"/>
                          <a:cs typeface="Calibri"/>
                        </a:rPr>
                        <a:t>5.6	55</a:t>
                      </a:r>
                      <a:r>
                        <a:rPr sz="1200" spc="-10" dirty="0">
                          <a:latin typeface="Calibri"/>
                          <a:cs typeface="Calibri"/>
                        </a:rPr>
                        <a:t> </a:t>
                      </a:r>
                      <a:r>
                        <a:rPr sz="1200" dirty="0">
                          <a:latin typeface="Calibri"/>
                          <a:cs typeface="Calibri"/>
                        </a:rPr>
                        <a:t>%</a:t>
                      </a:r>
                      <a:endParaRPr sz="1200">
                        <a:latin typeface="Calibri"/>
                        <a:cs typeface="Calibri"/>
                      </a:endParaRPr>
                    </a:p>
                  </a:txBody>
                  <a:tcPr marL="0" marR="0" marT="6662"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5"/>
                        </a:spcBef>
                      </a:pPr>
                      <a:r>
                        <a:rPr sz="1200" spc="-5" dirty="0">
                          <a:latin typeface="Calibri"/>
                          <a:cs typeface="Calibri"/>
                        </a:rPr>
                        <a:t>Understand </a:t>
                      </a:r>
                      <a:r>
                        <a:rPr sz="1200" dirty="0">
                          <a:latin typeface="Calibri"/>
                          <a:cs typeface="Calibri"/>
                        </a:rPr>
                        <a:t>civic </a:t>
                      </a:r>
                      <a:r>
                        <a:rPr sz="1200" spc="-5" dirty="0">
                          <a:latin typeface="Calibri"/>
                          <a:cs typeface="Calibri"/>
                        </a:rPr>
                        <a:t>responsibilities </a:t>
                      </a:r>
                      <a:r>
                        <a:rPr sz="1200" dirty="0">
                          <a:latin typeface="Calibri"/>
                          <a:cs typeface="Calibri"/>
                        </a:rPr>
                        <a:t>and</a:t>
                      </a:r>
                      <a:r>
                        <a:rPr sz="1200" spc="-5" dirty="0">
                          <a:latin typeface="Calibri"/>
                          <a:cs typeface="Calibri"/>
                        </a:rPr>
                        <a:t> </a:t>
                      </a:r>
                      <a:r>
                        <a:rPr sz="1200" dirty="0">
                          <a:latin typeface="Calibri"/>
                          <a:cs typeface="Calibri"/>
                        </a:rPr>
                        <a:t>activities</a:t>
                      </a:r>
                      <a:endParaRPr sz="1200">
                        <a:latin typeface="Calibri"/>
                        <a:cs typeface="Calibri"/>
                      </a:endParaRPr>
                    </a:p>
                  </a:txBody>
                  <a:tcPr marL="0" marR="0" marT="6662" marB="0">
                    <a:lnT w="9525">
                      <a:solidFill>
                        <a:srgbClr val="7A9FCD"/>
                      </a:solidFill>
                      <a:prstDash val="solid"/>
                    </a:lnT>
                    <a:lnB w="9525">
                      <a:solidFill>
                        <a:srgbClr val="7A9FCD"/>
                      </a:solidFill>
                      <a:prstDash val="solid"/>
                    </a:lnB>
                    <a:solidFill>
                      <a:srgbClr val="EAE9EB"/>
                    </a:solidFill>
                  </a:tcPr>
                </a:tc>
                <a:tc>
                  <a:txBody>
                    <a:bodyPr/>
                    <a:lstStyle/>
                    <a:p>
                      <a:pPr marR="598805" algn="r">
                        <a:lnSpc>
                          <a:spcPct val="100000"/>
                        </a:lnSpc>
                        <a:spcBef>
                          <a:spcPts val="45"/>
                        </a:spcBef>
                      </a:pPr>
                      <a:r>
                        <a:rPr sz="1200" dirty="0">
                          <a:latin typeface="Calibri"/>
                          <a:cs typeface="Calibri"/>
                        </a:rPr>
                        <a:t>52</a:t>
                      </a:r>
                    </a:p>
                  </a:txBody>
                  <a:tcPr marL="0" marR="0" marT="6662"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4"/>
                  </a:ext>
                </a:extLst>
              </a:tr>
              <a:tr h="202516">
                <a:tc>
                  <a:txBody>
                    <a:bodyPr/>
                    <a:lstStyle/>
                    <a:p>
                      <a:pPr marL="258445">
                        <a:lnSpc>
                          <a:spcPct val="100000"/>
                        </a:lnSpc>
                        <a:spcBef>
                          <a:spcPts val="45"/>
                        </a:spcBef>
                        <a:tabLst>
                          <a:tab pos="879475" algn="l"/>
                        </a:tabLst>
                      </a:pPr>
                      <a:r>
                        <a:rPr sz="1200" dirty="0">
                          <a:latin typeface="Calibri"/>
                          <a:cs typeface="Calibri"/>
                        </a:rPr>
                        <a:t>4.6	60</a:t>
                      </a:r>
                      <a:r>
                        <a:rPr sz="1200" spc="-10" dirty="0">
                          <a:latin typeface="Calibri"/>
                          <a:cs typeface="Calibri"/>
                        </a:rPr>
                        <a:t> </a:t>
                      </a:r>
                      <a:r>
                        <a:rPr sz="1200" dirty="0">
                          <a:latin typeface="Calibri"/>
                          <a:cs typeface="Calibri"/>
                        </a:rPr>
                        <a:t>%</a:t>
                      </a:r>
                      <a:endParaRPr sz="1200">
                        <a:latin typeface="Calibri"/>
                        <a:cs typeface="Calibri"/>
                      </a:endParaRPr>
                    </a:p>
                  </a:txBody>
                  <a:tcPr marL="0" marR="0" marT="6662"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5"/>
                        </a:spcBef>
                      </a:pPr>
                      <a:r>
                        <a:rPr sz="1200" spc="-5" dirty="0">
                          <a:latin typeface="Calibri"/>
                          <a:cs typeface="Calibri"/>
                        </a:rPr>
                        <a:t>Communicate effectively in </a:t>
                      </a:r>
                      <a:r>
                        <a:rPr sz="1200" dirty="0">
                          <a:latin typeface="Calibri"/>
                          <a:cs typeface="Calibri"/>
                        </a:rPr>
                        <a:t>the</a:t>
                      </a:r>
                      <a:r>
                        <a:rPr sz="1200" spc="10" dirty="0">
                          <a:latin typeface="Calibri"/>
                          <a:cs typeface="Calibri"/>
                        </a:rPr>
                        <a:t> </a:t>
                      </a:r>
                      <a:r>
                        <a:rPr sz="1200" spc="-5" dirty="0">
                          <a:latin typeface="Calibri"/>
                          <a:cs typeface="Calibri"/>
                        </a:rPr>
                        <a:t>workplace</a:t>
                      </a:r>
                      <a:endParaRPr sz="1200">
                        <a:latin typeface="Calibri"/>
                        <a:cs typeface="Calibri"/>
                      </a:endParaRPr>
                    </a:p>
                  </a:txBody>
                  <a:tcPr marL="0" marR="0" marT="6662" marB="0">
                    <a:lnT w="9525">
                      <a:solidFill>
                        <a:srgbClr val="7A9FCD"/>
                      </a:solidFill>
                      <a:prstDash val="solid"/>
                    </a:lnT>
                    <a:lnB w="9525">
                      <a:solidFill>
                        <a:srgbClr val="7A9FCD"/>
                      </a:solidFill>
                      <a:prstDash val="solid"/>
                    </a:lnB>
                    <a:solidFill>
                      <a:srgbClr val="D2DFED"/>
                    </a:solidFill>
                  </a:tcPr>
                </a:tc>
                <a:tc>
                  <a:txBody>
                    <a:bodyPr/>
                    <a:lstStyle/>
                    <a:p>
                      <a:pPr marR="598805" algn="r">
                        <a:lnSpc>
                          <a:spcPct val="100000"/>
                        </a:lnSpc>
                        <a:spcBef>
                          <a:spcPts val="45"/>
                        </a:spcBef>
                      </a:pPr>
                      <a:r>
                        <a:rPr sz="1200" dirty="0">
                          <a:latin typeface="Calibri"/>
                          <a:cs typeface="Calibri"/>
                        </a:rPr>
                        <a:t>65</a:t>
                      </a:r>
                      <a:endParaRPr sz="1200">
                        <a:latin typeface="Calibri"/>
                        <a:cs typeface="Calibri"/>
                      </a:endParaRPr>
                    </a:p>
                  </a:txBody>
                  <a:tcPr marL="0" marR="0" marT="6662"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5"/>
                  </a:ext>
                </a:extLst>
              </a:tr>
              <a:tr h="202515">
                <a:tc>
                  <a:txBody>
                    <a:bodyPr/>
                    <a:lstStyle/>
                    <a:p>
                      <a:pPr marL="258445">
                        <a:lnSpc>
                          <a:spcPct val="100000"/>
                        </a:lnSpc>
                        <a:spcBef>
                          <a:spcPts val="45"/>
                        </a:spcBef>
                        <a:tabLst>
                          <a:tab pos="879475" algn="l"/>
                        </a:tabLst>
                      </a:pPr>
                      <a:r>
                        <a:rPr sz="1200" dirty="0">
                          <a:latin typeface="Calibri"/>
                          <a:cs typeface="Calibri"/>
                        </a:rPr>
                        <a:t>3.6	65</a:t>
                      </a:r>
                      <a:r>
                        <a:rPr sz="1200" spc="-10" dirty="0">
                          <a:latin typeface="Calibri"/>
                          <a:cs typeface="Calibri"/>
                        </a:rPr>
                        <a:t> </a:t>
                      </a:r>
                      <a:r>
                        <a:rPr sz="1200" dirty="0">
                          <a:latin typeface="Calibri"/>
                          <a:cs typeface="Calibri"/>
                        </a:rPr>
                        <a:t>%</a:t>
                      </a:r>
                      <a:endParaRPr sz="1200">
                        <a:latin typeface="Calibri"/>
                        <a:cs typeface="Calibri"/>
                      </a:endParaRPr>
                    </a:p>
                  </a:txBody>
                  <a:tcPr marL="0" marR="0" marT="6662" marB="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L="136525">
                        <a:lnSpc>
                          <a:spcPct val="100000"/>
                        </a:lnSpc>
                        <a:spcBef>
                          <a:spcPts val="45"/>
                        </a:spcBef>
                      </a:pPr>
                      <a:r>
                        <a:rPr lang="en-US" sz="1200" dirty="0" smtClean="0">
                          <a:latin typeface="+mn-lt"/>
                          <a:cs typeface="Calibri"/>
                        </a:rPr>
                        <a:t>Understand</a:t>
                      </a:r>
                      <a:r>
                        <a:rPr lang="en-US" sz="1200" baseline="0" dirty="0" smtClean="0">
                          <a:latin typeface="+mn-lt"/>
                          <a:cs typeface="Calibri"/>
                        </a:rPr>
                        <a:t> basic health and medical information</a:t>
                      </a:r>
                      <a:endParaRPr lang="en-US" sz="1200" dirty="0">
                        <a:latin typeface="+mn-lt"/>
                        <a:cs typeface="Calibri"/>
                      </a:endParaRPr>
                    </a:p>
                  </a:txBody>
                  <a:tcPr marL="0" marR="0" marT="6662" marB="0">
                    <a:lnT w="9525">
                      <a:solidFill>
                        <a:srgbClr val="7A9FCD"/>
                      </a:solidFill>
                      <a:prstDash val="solid"/>
                    </a:lnT>
                    <a:lnB w="9525">
                      <a:solidFill>
                        <a:srgbClr val="7A9FCD"/>
                      </a:solidFill>
                      <a:prstDash val="solid"/>
                    </a:lnB>
                    <a:solidFill>
                      <a:srgbClr val="EAE9EB"/>
                    </a:solidFill>
                  </a:tcPr>
                </a:tc>
                <a:tc>
                  <a:txBody>
                    <a:bodyPr/>
                    <a:lstStyle/>
                    <a:p>
                      <a:pPr marR="598805" algn="r">
                        <a:lnSpc>
                          <a:spcPct val="100000"/>
                        </a:lnSpc>
                        <a:spcBef>
                          <a:spcPts val="45"/>
                        </a:spcBef>
                      </a:pPr>
                      <a:r>
                        <a:rPr sz="1200" dirty="0">
                          <a:latin typeface="Calibri"/>
                          <a:cs typeface="Calibri"/>
                        </a:rPr>
                        <a:t>52</a:t>
                      </a:r>
                      <a:endParaRPr sz="1200">
                        <a:latin typeface="Calibri"/>
                        <a:cs typeface="Calibri"/>
                      </a:endParaRPr>
                    </a:p>
                  </a:txBody>
                  <a:tcPr marL="0" marR="0" marT="6662" marB="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6"/>
                  </a:ext>
                </a:extLst>
              </a:tr>
              <a:tr h="202515">
                <a:tc>
                  <a:txBody>
                    <a:bodyPr/>
                    <a:lstStyle/>
                    <a:p>
                      <a:pPr marL="258445">
                        <a:lnSpc>
                          <a:spcPct val="100000"/>
                        </a:lnSpc>
                        <a:spcBef>
                          <a:spcPts val="45"/>
                        </a:spcBef>
                        <a:tabLst>
                          <a:tab pos="879475" algn="l"/>
                        </a:tabLst>
                      </a:pPr>
                      <a:r>
                        <a:rPr sz="1200" dirty="0">
                          <a:latin typeface="Calibri"/>
                          <a:cs typeface="Calibri"/>
                        </a:rPr>
                        <a:t>4.2	65</a:t>
                      </a:r>
                      <a:r>
                        <a:rPr sz="1200" spc="-10" dirty="0">
                          <a:latin typeface="Calibri"/>
                          <a:cs typeface="Calibri"/>
                        </a:rPr>
                        <a:t> </a:t>
                      </a:r>
                      <a:r>
                        <a:rPr sz="1200" dirty="0">
                          <a:latin typeface="Calibri"/>
                          <a:cs typeface="Calibri"/>
                        </a:rPr>
                        <a:t>%</a:t>
                      </a:r>
                    </a:p>
                  </a:txBody>
                  <a:tcPr marL="0" marR="0" marT="6662" marB="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L="136525">
                        <a:lnSpc>
                          <a:spcPct val="100000"/>
                        </a:lnSpc>
                        <a:spcBef>
                          <a:spcPts val="45"/>
                        </a:spcBef>
                      </a:pPr>
                      <a:r>
                        <a:rPr sz="1200" spc="-5" dirty="0">
                          <a:latin typeface="Calibri"/>
                          <a:cs typeface="Calibri"/>
                        </a:rPr>
                        <a:t>Understand wages, benefits, </a:t>
                      </a:r>
                      <a:r>
                        <a:rPr sz="1200" dirty="0">
                          <a:latin typeface="Calibri"/>
                          <a:cs typeface="Calibri"/>
                        </a:rPr>
                        <a:t>and </a:t>
                      </a:r>
                      <a:r>
                        <a:rPr sz="1200" spc="-5" dirty="0">
                          <a:latin typeface="Calibri"/>
                          <a:cs typeface="Calibri"/>
                        </a:rPr>
                        <a:t>employee</a:t>
                      </a:r>
                      <a:r>
                        <a:rPr sz="1200" spc="5" dirty="0">
                          <a:latin typeface="Calibri"/>
                          <a:cs typeface="Calibri"/>
                        </a:rPr>
                        <a:t> </a:t>
                      </a:r>
                      <a:r>
                        <a:rPr sz="1200" spc="-5" dirty="0">
                          <a:latin typeface="Calibri"/>
                          <a:cs typeface="Calibri"/>
                        </a:rPr>
                        <a:t>organization</a:t>
                      </a:r>
                      <a:endParaRPr sz="1200">
                        <a:latin typeface="Calibri"/>
                        <a:cs typeface="Calibri"/>
                      </a:endParaRPr>
                    </a:p>
                  </a:txBody>
                  <a:tcPr marL="0" marR="0" marT="6662" marB="0">
                    <a:lnT w="9525">
                      <a:solidFill>
                        <a:srgbClr val="7A9FCD"/>
                      </a:solidFill>
                      <a:prstDash val="solid"/>
                    </a:lnT>
                    <a:lnB w="9525">
                      <a:solidFill>
                        <a:srgbClr val="7A9FCD"/>
                      </a:solidFill>
                      <a:prstDash val="solid"/>
                    </a:lnB>
                    <a:solidFill>
                      <a:srgbClr val="D2DFED"/>
                    </a:solidFill>
                  </a:tcPr>
                </a:tc>
                <a:tc>
                  <a:txBody>
                    <a:bodyPr/>
                    <a:lstStyle/>
                    <a:p>
                      <a:pPr marR="598805" algn="r">
                        <a:lnSpc>
                          <a:spcPct val="100000"/>
                        </a:lnSpc>
                        <a:spcBef>
                          <a:spcPts val="45"/>
                        </a:spcBef>
                      </a:pPr>
                      <a:r>
                        <a:rPr sz="1200" dirty="0">
                          <a:latin typeface="Calibri"/>
                          <a:cs typeface="Calibri"/>
                        </a:rPr>
                        <a:t>52</a:t>
                      </a:r>
                    </a:p>
                  </a:txBody>
                  <a:tcPr marL="0" marR="0" marT="6662" marB="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7"/>
                  </a:ext>
                </a:extLst>
              </a:tr>
            </a:tbl>
          </a:graphicData>
        </a:graphic>
      </p:graphicFrame>
      <p:sp>
        <p:nvSpPr>
          <p:cNvPr id="14" name="object 2"/>
          <p:cNvSpPr txBox="1"/>
          <p:nvPr/>
        </p:nvSpPr>
        <p:spPr>
          <a:xfrm>
            <a:off x="667215" y="2134405"/>
            <a:ext cx="1313985" cy="382797"/>
          </a:xfrm>
          <a:prstGeom prst="rect">
            <a:avLst/>
          </a:prstGeom>
        </p:spPr>
        <p:txBody>
          <a:bodyPr vert="horz" wrap="square" lIns="0" tIns="13335" rIns="0" bIns="0" rtlCol="0">
            <a:spAutoFit/>
          </a:bodyPr>
          <a:lstStyle/>
          <a:p>
            <a:pPr marL="12700">
              <a:lnSpc>
                <a:spcPct val="100000"/>
              </a:lnSpc>
              <a:spcBef>
                <a:spcPts val="105"/>
              </a:spcBef>
            </a:pPr>
            <a:r>
              <a:rPr sz="1200" dirty="0" smtClean="0">
                <a:latin typeface="Calibri"/>
                <a:cs typeface="Calibri"/>
              </a:rPr>
              <a:t>0</a:t>
            </a:r>
            <a:r>
              <a:rPr lang="en-US" sz="1200" dirty="0" smtClean="0">
                <a:latin typeface="Calibri"/>
                <a:cs typeface="Calibri"/>
              </a:rPr>
              <a:t>1</a:t>
            </a:r>
            <a:r>
              <a:rPr sz="1200" dirty="0" smtClean="0">
                <a:latin typeface="Calibri"/>
                <a:cs typeface="Calibri"/>
              </a:rPr>
              <a:t>/</a:t>
            </a:r>
            <a:r>
              <a:rPr lang="en-US" sz="1200" dirty="0" smtClean="0">
                <a:latin typeface="Calibri"/>
                <a:cs typeface="Calibri"/>
              </a:rPr>
              <a:t>06</a:t>
            </a:r>
            <a:r>
              <a:rPr sz="1200" dirty="0" smtClean="0">
                <a:latin typeface="Calibri"/>
                <a:cs typeface="Calibri"/>
              </a:rPr>
              <a:t>/2019</a:t>
            </a:r>
            <a:endParaRPr sz="1200" dirty="0">
              <a:latin typeface="Calibri"/>
              <a:cs typeface="Calibri"/>
            </a:endParaRPr>
          </a:p>
          <a:p>
            <a:pPr marL="12700">
              <a:lnSpc>
                <a:spcPct val="100000"/>
              </a:lnSpc>
              <a:spcBef>
                <a:spcPts val="10"/>
              </a:spcBef>
            </a:pPr>
            <a:r>
              <a:rPr sz="1200" dirty="0">
                <a:latin typeface="Calibri"/>
                <a:cs typeface="Calibri"/>
              </a:rPr>
              <a:t>20:22:49</a:t>
            </a:r>
          </a:p>
        </p:txBody>
      </p:sp>
      <p:sp>
        <p:nvSpPr>
          <p:cNvPr id="15" name="object 3"/>
          <p:cNvSpPr txBox="1"/>
          <p:nvPr/>
        </p:nvSpPr>
        <p:spPr>
          <a:xfrm>
            <a:off x="7373678" y="1976734"/>
            <a:ext cx="1440985" cy="428964"/>
          </a:xfrm>
          <a:prstGeom prst="rect">
            <a:avLst/>
          </a:prstGeom>
        </p:spPr>
        <p:txBody>
          <a:bodyPr vert="horz" wrap="square" lIns="0" tIns="33655" rIns="0" bIns="0" rtlCol="0">
            <a:spAutoFit/>
          </a:bodyPr>
          <a:lstStyle/>
          <a:p>
            <a:pPr marL="12700" algn="r">
              <a:lnSpc>
                <a:spcPct val="100000"/>
              </a:lnSpc>
              <a:spcBef>
                <a:spcPts val="265"/>
              </a:spcBef>
            </a:pPr>
            <a:r>
              <a:rPr lang="en-US" sz="1200" spc="-5" dirty="0" smtClean="0">
                <a:latin typeface="Calibri"/>
                <a:cs typeface="Calibri"/>
              </a:rPr>
              <a:t>   </a:t>
            </a:r>
            <a:r>
              <a:rPr sz="1200" spc="-5" dirty="0" smtClean="0">
                <a:latin typeface="Calibri"/>
                <a:cs typeface="Calibri"/>
              </a:rPr>
              <a:t>Page </a:t>
            </a:r>
            <a:r>
              <a:rPr lang="en-US" sz="1200" dirty="0">
                <a:latin typeface="Calibri"/>
                <a:cs typeface="Calibri"/>
              </a:rPr>
              <a:t>1</a:t>
            </a:r>
            <a:r>
              <a:rPr sz="1200" dirty="0" smtClean="0">
                <a:latin typeface="Calibri"/>
                <a:cs typeface="Calibri"/>
              </a:rPr>
              <a:t> </a:t>
            </a:r>
            <a:r>
              <a:rPr sz="1200" spc="-5" dirty="0">
                <a:latin typeface="Calibri"/>
                <a:cs typeface="Calibri"/>
              </a:rPr>
              <a:t>of</a:t>
            </a:r>
            <a:r>
              <a:rPr sz="1200" spc="-70" dirty="0">
                <a:latin typeface="Calibri"/>
                <a:cs typeface="Calibri"/>
              </a:rPr>
              <a:t> </a:t>
            </a:r>
            <a:r>
              <a:rPr lang="en-US" sz="1200" dirty="0">
                <a:latin typeface="Calibri"/>
                <a:cs typeface="Calibri"/>
              </a:rPr>
              <a:t>1</a:t>
            </a:r>
            <a:endParaRPr sz="1200" dirty="0">
              <a:latin typeface="Calibri"/>
              <a:cs typeface="Calibri"/>
            </a:endParaRPr>
          </a:p>
          <a:p>
            <a:pPr marL="360045" algn="r">
              <a:lnSpc>
                <a:spcPct val="100000"/>
              </a:lnSpc>
              <a:spcBef>
                <a:spcPts val="150"/>
              </a:spcBef>
            </a:pPr>
            <a:r>
              <a:rPr sz="1200" b="1" spc="5" dirty="0">
                <a:latin typeface="Calibri"/>
                <a:cs typeface="Calibri"/>
              </a:rPr>
              <a:t>SCPCC</a:t>
            </a:r>
            <a:endParaRPr sz="1200" dirty="0">
              <a:latin typeface="Calibri"/>
              <a:cs typeface="Calibri"/>
            </a:endParaRPr>
          </a:p>
        </p:txBody>
      </p:sp>
      <p:sp>
        <p:nvSpPr>
          <p:cNvPr id="16" name="object 4"/>
          <p:cNvSpPr txBox="1"/>
          <p:nvPr/>
        </p:nvSpPr>
        <p:spPr>
          <a:xfrm>
            <a:off x="2683701" y="1839115"/>
            <a:ext cx="3158017" cy="570669"/>
          </a:xfrm>
          <a:prstGeom prst="rect">
            <a:avLst/>
          </a:prstGeom>
        </p:spPr>
        <p:txBody>
          <a:bodyPr vert="horz" wrap="square" lIns="0" tIns="102870" rIns="0" bIns="0" rtlCol="0">
            <a:spAutoFit/>
          </a:bodyPr>
          <a:lstStyle/>
          <a:p>
            <a:pPr algn="ctr">
              <a:lnSpc>
                <a:spcPct val="100000"/>
              </a:lnSpc>
              <a:spcBef>
                <a:spcPts val="810"/>
              </a:spcBef>
            </a:pPr>
            <a:r>
              <a:rPr sz="1500" b="1" spc="10" dirty="0">
                <a:latin typeface="Calibri"/>
                <a:cs typeface="Calibri"/>
              </a:rPr>
              <a:t>Student</a:t>
            </a:r>
            <a:r>
              <a:rPr sz="1500" b="1" spc="-25" dirty="0">
                <a:latin typeface="Calibri"/>
                <a:cs typeface="Calibri"/>
              </a:rPr>
              <a:t> </a:t>
            </a:r>
            <a:r>
              <a:rPr sz="1500" b="1" spc="5" dirty="0" smtClean="0">
                <a:latin typeface="Calibri"/>
                <a:cs typeface="Calibri"/>
              </a:rPr>
              <a:t>Performance</a:t>
            </a:r>
            <a:r>
              <a:rPr lang="en-US" sz="1500" b="1" spc="5" dirty="0" smtClean="0">
                <a:latin typeface="Calibri"/>
                <a:cs typeface="Calibri"/>
              </a:rPr>
              <a:t> Summary</a:t>
            </a:r>
            <a:endParaRPr sz="1500" dirty="0">
              <a:latin typeface="Calibri"/>
              <a:cs typeface="Calibri"/>
            </a:endParaRPr>
          </a:p>
          <a:p>
            <a:pPr algn="ctr">
              <a:lnSpc>
                <a:spcPct val="100000"/>
              </a:lnSpc>
              <a:spcBef>
                <a:spcPts val="400"/>
              </a:spcBef>
            </a:pPr>
            <a:r>
              <a:rPr sz="1200" dirty="0">
                <a:latin typeface="Times New Roman"/>
                <a:cs typeface="Times New Roman"/>
              </a:rPr>
              <a:t>by Competency</a:t>
            </a:r>
            <a:r>
              <a:rPr sz="1200" spc="-5" dirty="0">
                <a:latin typeface="Times New Roman"/>
                <a:cs typeface="Times New Roman"/>
              </a:rPr>
              <a:t> </a:t>
            </a:r>
            <a:r>
              <a:rPr sz="1200" dirty="0">
                <a:latin typeface="Times New Roman"/>
                <a:cs typeface="Times New Roman"/>
              </a:rPr>
              <a:t>Category</a:t>
            </a:r>
          </a:p>
        </p:txBody>
      </p:sp>
      <p:sp>
        <p:nvSpPr>
          <p:cNvPr id="17" name="object 11"/>
          <p:cNvSpPr/>
          <p:nvPr/>
        </p:nvSpPr>
        <p:spPr>
          <a:xfrm>
            <a:off x="609021" y="1718262"/>
            <a:ext cx="950976" cy="365759"/>
          </a:xfrm>
          <a:prstGeom prst="rect">
            <a:avLst/>
          </a:prstGeom>
          <a:blipFill>
            <a:blip r:embed="rId3" cstate="print"/>
            <a:stretch>
              <a:fillRect/>
            </a:stretch>
          </a:blipFill>
        </p:spPr>
        <p:txBody>
          <a:bodyPr wrap="square" lIns="0" tIns="0" rIns="0" bIns="0" rtlCol="0"/>
          <a:lstStyle/>
          <a:p>
            <a:endParaRP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3063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a:gsLst>
            <a:gs pos="2100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279861" y="1445910"/>
            <a:ext cx="8458199" cy="4840589"/>
          </a:xfrm>
        </p:spPr>
        <p:txBody>
          <a:bodyPr>
            <a:normAutofit fontScale="92500" lnSpcReduction="20000"/>
          </a:bodyPr>
          <a:lstStyle/>
          <a:p>
            <a:pPr marL="0" lvl="0" indent="0">
              <a:buNone/>
            </a:pPr>
            <a:r>
              <a:rPr lang="en-US" dirty="0" smtClean="0"/>
              <a:t>Look at the Student Performance by Competency Report in your Activity </a:t>
            </a:r>
            <a:r>
              <a:rPr lang="en-US" dirty="0"/>
              <a:t>P</a:t>
            </a:r>
            <a:r>
              <a:rPr lang="en-US" dirty="0" smtClean="0"/>
              <a:t>acket on pages 14 - 15. </a:t>
            </a:r>
            <a:r>
              <a:rPr lang="en-US" dirty="0"/>
              <a:t>Discuss with someone next to </a:t>
            </a:r>
            <a:r>
              <a:rPr lang="en-US" dirty="0" smtClean="0"/>
              <a:t>you and write the answers on page 13:</a:t>
            </a:r>
          </a:p>
          <a:p>
            <a:pPr marL="0" lvl="0" indent="0">
              <a:buNone/>
            </a:pPr>
            <a:endParaRPr lang="en-US" dirty="0" smtClean="0"/>
          </a:p>
          <a:p>
            <a:pPr marL="626505" lvl="1" indent="-170865">
              <a:buFont typeface="Arial" panose="020B0604020202020204" pitchFamily="34" charset="0"/>
              <a:buChar char="•"/>
            </a:pPr>
            <a:r>
              <a:rPr lang="en-US" sz="2800" dirty="0"/>
              <a:t>What can you learn about students from these reports?</a:t>
            </a:r>
          </a:p>
          <a:p>
            <a:pPr marL="626505" lvl="1" indent="-170865">
              <a:buFont typeface="Arial" panose="020B0604020202020204" pitchFamily="34" charset="0"/>
              <a:buChar char="•"/>
            </a:pPr>
            <a:endParaRPr lang="en-US" sz="2800" dirty="0"/>
          </a:p>
          <a:p>
            <a:pPr marL="626505" lvl="1" indent="-170865">
              <a:buFont typeface="Arial" panose="020B0604020202020204" pitchFamily="34" charset="0"/>
              <a:buChar char="•"/>
            </a:pPr>
            <a:r>
              <a:rPr lang="en-US" sz="2800" dirty="0"/>
              <a:t>How would you </a:t>
            </a:r>
            <a:r>
              <a:rPr lang="en-US" sz="2800" dirty="0" smtClean="0"/>
              <a:t>use </a:t>
            </a:r>
            <a:r>
              <a:rPr lang="en-US" sz="2800" dirty="0"/>
              <a:t>the results to understand students and inform future </a:t>
            </a:r>
            <a:r>
              <a:rPr lang="en-US" sz="2800" dirty="0" smtClean="0"/>
              <a:t>instruction?</a:t>
            </a:r>
            <a:endParaRPr lang="en-US" sz="2800" dirty="0"/>
          </a:p>
          <a:p>
            <a:pPr marL="626505" lvl="1" indent="-170865">
              <a:buFont typeface="Arial" panose="020B0604020202020204" pitchFamily="34" charset="0"/>
              <a:buChar char="•"/>
            </a:pPr>
            <a:endParaRPr lang="en-US" sz="2800" dirty="0"/>
          </a:p>
          <a:p>
            <a:pPr marL="626505" lvl="1" indent="-170865">
              <a:buFont typeface="Arial" panose="020B0604020202020204" pitchFamily="34" charset="0"/>
              <a:buChar char="•"/>
            </a:pPr>
            <a:r>
              <a:rPr lang="en-US" sz="2800" dirty="0"/>
              <a:t>Do you think that there are ways that the results could be misused?</a:t>
            </a:r>
          </a:p>
          <a:p>
            <a:pPr marL="626505" lvl="1" indent="-170865">
              <a:buFont typeface="Arial" panose="020B0604020202020204" pitchFamily="34" charset="0"/>
              <a:buChar char="•"/>
            </a:pPr>
            <a:endParaRPr lang="en-US" sz="2800" b="1" dirty="0">
              <a:solidFill>
                <a:srgbClr val="C00000"/>
              </a:solidFill>
            </a:endParaRPr>
          </a:p>
          <a:p>
            <a:pPr marL="626505" lvl="1" indent="-170865">
              <a:buFont typeface="Arial" panose="020B0604020202020204" pitchFamily="34" charset="0"/>
              <a:buChar char="•"/>
            </a:pPr>
            <a:r>
              <a:rPr lang="en-US" sz="2800" dirty="0" smtClean="0"/>
              <a:t>How do these report compare to the Content Standard reports?</a:t>
            </a:r>
          </a:p>
          <a:p>
            <a:pPr marL="626505" lvl="1" indent="-170865">
              <a:buFont typeface="Arial" panose="020B0604020202020204" pitchFamily="34" charset="0"/>
              <a:buChar char="•"/>
            </a:pPr>
            <a:endParaRPr lang="en-US" sz="2800" b="1" dirty="0">
              <a:solidFill>
                <a:srgbClr val="FF0000"/>
              </a:solidFill>
            </a:endParaRPr>
          </a:p>
          <a:p>
            <a:pPr marL="349250" lvl="1"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6" name="Title 5"/>
          <p:cNvSpPr>
            <a:spLocks noGrp="1"/>
          </p:cNvSpPr>
          <p:nvPr>
            <p:ph type="title"/>
          </p:nvPr>
        </p:nvSpPr>
        <p:spPr>
          <a:xfrm>
            <a:off x="304799" y="286605"/>
            <a:ext cx="8458199" cy="986020"/>
          </a:xfrm>
        </p:spPr>
        <p:txBody>
          <a:bodyPr>
            <a:normAutofit/>
          </a:bodyPr>
          <a:lstStyle/>
          <a:p>
            <a:r>
              <a:rPr lang="en-US" dirty="0"/>
              <a:t>Activity </a:t>
            </a:r>
            <a:r>
              <a:rPr lang="en-US" dirty="0" smtClean="0"/>
              <a:t>3 - Competency Performance</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6908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Skill Reports</a:t>
            </a:r>
            <a:endParaRPr lang="en-US" dirty="0"/>
          </a:p>
        </p:txBody>
      </p:sp>
      <p:sp>
        <p:nvSpPr>
          <p:cNvPr id="4" name="Text Placeholder 3"/>
          <p:cNvSpPr>
            <a:spLocks noGrp="1"/>
          </p:cNvSpPr>
          <p:nvPr>
            <p:ph idx="1"/>
          </p:nvPr>
        </p:nvSpPr>
        <p:spPr/>
        <p:txBody>
          <a:bodyPr>
            <a:normAutofit lnSpcReduction="10000"/>
          </a:bodyPr>
          <a:lstStyle/>
          <a:p>
            <a:pPr marL="0" indent="0">
              <a:buNone/>
            </a:pPr>
            <a:endParaRPr lang="en-US" b="1" dirty="0" smtClean="0"/>
          </a:p>
          <a:p>
            <a:pPr marL="0" indent="0">
              <a:buNone/>
            </a:pPr>
            <a:r>
              <a:rPr lang="en-US" b="1" dirty="0" smtClean="0"/>
              <a:t>Individual </a:t>
            </a:r>
            <a:r>
              <a:rPr lang="en-US" b="1" dirty="0"/>
              <a:t>Skills </a:t>
            </a:r>
            <a:r>
              <a:rPr lang="en-US" b="1" dirty="0" smtClean="0"/>
              <a:t>Profile</a:t>
            </a:r>
          </a:p>
          <a:p>
            <a:pPr marL="0" indent="0">
              <a:buNone/>
            </a:pPr>
            <a:r>
              <a:rPr lang="en-US" dirty="0" smtClean="0"/>
              <a:t>student-level report that includes </a:t>
            </a:r>
            <a:r>
              <a:rPr lang="en-US" dirty="0"/>
              <a:t>performance on competencies, task areas, and content standards by skill </a:t>
            </a:r>
            <a:r>
              <a:rPr lang="en-US" dirty="0" smtClean="0"/>
              <a:t>area</a:t>
            </a:r>
          </a:p>
          <a:p>
            <a:pPr marL="0" indent="0">
              <a:buNone/>
            </a:pPr>
            <a:endParaRPr lang="en-US" dirty="0"/>
          </a:p>
          <a:p>
            <a:pPr marL="0" indent="0">
              <a:buNone/>
            </a:pPr>
            <a:r>
              <a:rPr lang="en-US" b="1" dirty="0">
                <a:solidFill>
                  <a:prstClr val="black"/>
                </a:solidFill>
              </a:rPr>
              <a:t>Individual Skills Profile </a:t>
            </a:r>
            <a:r>
              <a:rPr lang="en-US" b="1" dirty="0" smtClean="0">
                <a:solidFill>
                  <a:prstClr val="black"/>
                </a:solidFill>
              </a:rPr>
              <a:t>Summary</a:t>
            </a:r>
            <a:endParaRPr lang="en-US" b="1" dirty="0">
              <a:solidFill>
                <a:prstClr val="black"/>
              </a:solidFill>
            </a:endParaRPr>
          </a:p>
          <a:p>
            <a:pPr marL="0" indent="0">
              <a:buNone/>
            </a:pPr>
            <a:r>
              <a:rPr lang="en-US" dirty="0" smtClean="0"/>
              <a:t>class-level report that includes </a:t>
            </a:r>
            <a:r>
              <a:rPr lang="en-US" dirty="0"/>
              <a:t>performance on competencies, task areas, and content standards by skill area</a:t>
            </a:r>
          </a:p>
          <a:p>
            <a:pPr marL="0" indent="0">
              <a:buNone/>
            </a:pPr>
            <a:endParaRPr lang="en-US" dirty="0" smtClean="0"/>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3" name="Picture 2"/>
          <p:cNvPicPr>
            <a:picLocks noChangeAspect="1"/>
          </p:cNvPicPr>
          <p:nvPr/>
        </p:nvPicPr>
        <p:blipFill>
          <a:blip r:embed="rId3"/>
          <a:stretch>
            <a:fillRect/>
          </a:stretch>
        </p:blipFill>
        <p:spPr>
          <a:xfrm>
            <a:off x="6934200" y="12192"/>
            <a:ext cx="1466850" cy="1409700"/>
          </a:xfrm>
          <a:prstGeom prst="rect">
            <a:avLst/>
          </a:prstGeom>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414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a:t>Individual Skills Profile Report</a:t>
            </a:r>
          </a:p>
        </p:txBody>
      </p:sp>
      <p:sp>
        <p:nvSpPr>
          <p:cNvPr id="2" name="Footer Placeholder 1"/>
          <p:cNvSpPr>
            <a:spLocks noGrp="1"/>
          </p:cNvSpPr>
          <p:nvPr>
            <p:ph type="ftr" sz="quarter" idx="11"/>
          </p:nvPr>
        </p:nvSpPr>
        <p:spPr/>
        <p:txBody>
          <a:bodyPr/>
          <a:lstStyle/>
          <a:p>
            <a:r>
              <a:rPr lang="en-US" smtClean="0"/>
              <a:t>Module 4: Interpreting Test Results and Reports</a:t>
            </a:r>
            <a:endParaRPr lang="en-US" dirty="0"/>
          </a:p>
        </p:txBody>
      </p:sp>
      <p:pic>
        <p:nvPicPr>
          <p:cNvPr id="5" name="Picture 4"/>
          <p:cNvPicPr>
            <a:picLocks noChangeAspect="1"/>
          </p:cNvPicPr>
          <p:nvPr/>
        </p:nvPicPr>
        <p:blipFill>
          <a:blip r:embed="rId3"/>
          <a:stretch>
            <a:fillRect/>
          </a:stretch>
        </p:blipFill>
        <p:spPr>
          <a:xfrm>
            <a:off x="304800" y="1432004"/>
            <a:ext cx="7605762" cy="3885809"/>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5266050" y="4495800"/>
            <a:ext cx="3496950" cy="624035"/>
          </a:xfrm>
          <a:prstGeom prst="rect">
            <a:avLst/>
          </a:prstGeom>
          <a:ln>
            <a:noFill/>
          </a:ln>
          <a:effectLst>
            <a:outerShdw blurRad="292100" dist="139700" dir="2700000" algn="tl" rotWithShape="0">
              <a:srgbClr val="333333">
                <a:alpha val="65000"/>
              </a:srgbClr>
            </a:outerShdw>
          </a:effectLst>
        </p:spPr>
      </p:pic>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9045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normAutofit/>
          </a:bodyPr>
          <a:lstStyle/>
          <a:p>
            <a:pPr lvl="0"/>
            <a:r>
              <a:rPr lang="en-US" b="0" spc="0" dirty="0" smtClean="0">
                <a:solidFill>
                  <a:prstClr val="black"/>
                </a:solidFill>
                <a:latin typeface="Calibri"/>
              </a:rPr>
              <a:t>Individual </a:t>
            </a:r>
            <a:r>
              <a:rPr lang="en-US" b="0" spc="0" dirty="0">
                <a:solidFill>
                  <a:prstClr val="black"/>
                </a:solidFill>
                <a:latin typeface="Calibri"/>
              </a:rPr>
              <a:t>Skills </a:t>
            </a:r>
            <a:r>
              <a:rPr lang="en-US" b="0" spc="0" dirty="0" smtClean="0">
                <a:solidFill>
                  <a:prstClr val="black"/>
                </a:solidFill>
                <a:latin typeface="Calibri"/>
              </a:rPr>
              <a:t>Profile</a:t>
            </a:r>
            <a:endParaRPr lang="en-US" dirty="0"/>
          </a:p>
        </p:txBody>
      </p:sp>
      <p:pic>
        <p:nvPicPr>
          <p:cNvPr id="5" name="Picture 4"/>
          <p:cNvPicPr>
            <a:picLocks noChangeAspect="1"/>
          </p:cNvPicPr>
          <p:nvPr/>
        </p:nvPicPr>
        <p:blipFill rotWithShape="1">
          <a:blip r:embed="rId3"/>
          <a:srcRect r="632"/>
          <a:stretch/>
        </p:blipFill>
        <p:spPr>
          <a:xfrm>
            <a:off x="304799" y="1447800"/>
            <a:ext cx="8519259" cy="4724400"/>
          </a:xfrm>
          <a:prstGeom prst="rect">
            <a:avLst/>
          </a:prstGeom>
          <a:ln>
            <a:noFill/>
          </a:ln>
          <a:effectLst>
            <a:outerShdw blurRad="292100" dist="139700" dir="2700000" algn="tl" rotWithShape="0">
              <a:srgbClr val="333333">
                <a:alpha val="65000"/>
              </a:srgbClr>
            </a:outerShdw>
          </a:effectLst>
        </p:spPr>
      </p:pic>
      <p:sp>
        <p:nvSpPr>
          <p:cNvPr id="6" name="Footer Placeholder 1"/>
          <p:cNvSpPr>
            <a:spLocks noGrp="1"/>
          </p:cNvSpPr>
          <p:nvPr>
            <p:ph type="ftr" sz="quarter" idx="11"/>
          </p:nvPr>
        </p:nvSpPr>
        <p:spPr>
          <a:xfrm>
            <a:off x="304800" y="6459785"/>
            <a:ext cx="6076942" cy="365125"/>
          </a:xfrm>
        </p:spPr>
        <p:txBody>
          <a:bodyPr/>
          <a:lstStyle/>
          <a:p>
            <a:r>
              <a:rPr lang="en-US" smtClean="0"/>
              <a:t>Module 4: Interpreting Test Results and Reports</a:t>
            </a:r>
            <a:endParaRPr lang="en-US" dirty="0"/>
          </a:p>
        </p:txBody>
      </p:sp>
      <p:cxnSp>
        <p:nvCxnSpPr>
          <p:cNvPr id="7" name="Straight Connector 6"/>
          <p:cNvCxnSpPr/>
          <p:nvPr/>
        </p:nvCxnSpPr>
        <p:spPr>
          <a:xfrm>
            <a:off x="304800" y="1219200"/>
            <a:ext cx="8458199"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5106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 name="Rectangle 18"/>
          <p:cNvSpPr/>
          <p:nvPr/>
        </p:nvSpPr>
        <p:spPr>
          <a:xfrm>
            <a:off x="990600" y="2204246"/>
            <a:ext cx="7140336" cy="968819"/>
          </a:xfrm>
          <a:prstGeom prst="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Footer Placeholder 3"/>
          <p:cNvSpPr>
            <a:spLocks noGrp="1"/>
          </p:cNvSpPr>
          <p:nvPr>
            <p:ph type="ftr" sz="quarter" idx="11"/>
          </p:nvPr>
        </p:nvSpPr>
        <p:spPr/>
        <p:txBody>
          <a:bodyPr/>
          <a:lstStyle/>
          <a:p>
            <a:pPr>
              <a:defRPr/>
            </a:pPr>
            <a:r>
              <a:rPr lang="en-US" smtClean="0"/>
              <a:t>Module 4: Interpreting Test Results and Reports</a:t>
            </a:r>
            <a:endParaRPr lang="en-US" dirty="0" smtClean="0"/>
          </a:p>
        </p:txBody>
      </p:sp>
      <p:sp>
        <p:nvSpPr>
          <p:cNvPr id="6" name="object 2"/>
          <p:cNvSpPr txBox="1"/>
          <p:nvPr/>
        </p:nvSpPr>
        <p:spPr>
          <a:xfrm>
            <a:off x="1033843" y="1718056"/>
            <a:ext cx="759823" cy="382797"/>
          </a:xfrm>
          <a:prstGeom prst="rect">
            <a:avLst/>
          </a:prstGeom>
        </p:spPr>
        <p:txBody>
          <a:bodyPr vert="horz" wrap="none" lIns="0" tIns="13335" rIns="0" bIns="0" rtlCol="0">
            <a:spAutoFit/>
          </a:bodyPr>
          <a:lstStyle/>
          <a:p>
            <a:pPr marL="12700">
              <a:lnSpc>
                <a:spcPct val="100000"/>
              </a:lnSpc>
              <a:spcBef>
                <a:spcPts val="105"/>
              </a:spcBef>
            </a:pPr>
            <a:r>
              <a:rPr sz="1200" dirty="0">
                <a:latin typeface="Calibri"/>
                <a:cs typeface="Calibri"/>
              </a:rPr>
              <a:t>05/22/2019</a:t>
            </a:r>
            <a:endParaRPr sz="1200">
              <a:latin typeface="Calibri"/>
              <a:cs typeface="Calibri"/>
            </a:endParaRPr>
          </a:p>
          <a:p>
            <a:pPr marL="12700">
              <a:lnSpc>
                <a:spcPct val="100000"/>
              </a:lnSpc>
              <a:spcBef>
                <a:spcPts val="10"/>
              </a:spcBef>
            </a:pPr>
            <a:r>
              <a:rPr sz="1200" dirty="0">
                <a:latin typeface="Calibri"/>
                <a:cs typeface="Calibri"/>
              </a:rPr>
              <a:t>23:22:13</a:t>
            </a:r>
            <a:endParaRPr sz="1200">
              <a:latin typeface="Calibri"/>
              <a:cs typeface="Calibri"/>
            </a:endParaRPr>
          </a:p>
        </p:txBody>
      </p:sp>
      <p:sp>
        <p:nvSpPr>
          <p:cNvPr id="7" name="object 3"/>
          <p:cNvSpPr txBox="1"/>
          <p:nvPr/>
        </p:nvSpPr>
        <p:spPr>
          <a:xfrm>
            <a:off x="7445312" y="1697259"/>
            <a:ext cx="688202" cy="428964"/>
          </a:xfrm>
          <a:prstGeom prst="rect">
            <a:avLst/>
          </a:prstGeom>
        </p:spPr>
        <p:txBody>
          <a:bodyPr vert="horz" wrap="none" lIns="0" tIns="33655" rIns="0" bIns="0" rtlCol="0">
            <a:spAutoFit/>
          </a:bodyPr>
          <a:lstStyle/>
          <a:p>
            <a:pPr marL="12700">
              <a:lnSpc>
                <a:spcPct val="100000"/>
              </a:lnSpc>
              <a:spcBef>
                <a:spcPts val="265"/>
              </a:spcBef>
            </a:pPr>
            <a:r>
              <a:rPr sz="1200" spc="-5" dirty="0">
                <a:latin typeface="Calibri"/>
                <a:cs typeface="Calibri"/>
              </a:rPr>
              <a:t>Page </a:t>
            </a:r>
            <a:r>
              <a:rPr sz="1200" dirty="0">
                <a:latin typeface="Calibri"/>
                <a:cs typeface="Calibri"/>
              </a:rPr>
              <a:t>4 </a:t>
            </a:r>
            <a:r>
              <a:rPr sz="1200" spc="-5" dirty="0">
                <a:latin typeface="Calibri"/>
                <a:cs typeface="Calibri"/>
              </a:rPr>
              <a:t>of</a:t>
            </a:r>
            <a:r>
              <a:rPr sz="1200" spc="-75" dirty="0">
                <a:latin typeface="Calibri"/>
                <a:cs typeface="Calibri"/>
              </a:rPr>
              <a:t> </a:t>
            </a:r>
            <a:r>
              <a:rPr sz="1200" dirty="0">
                <a:latin typeface="Calibri"/>
                <a:cs typeface="Calibri"/>
              </a:rPr>
              <a:t>4</a:t>
            </a:r>
            <a:endParaRPr sz="1200">
              <a:latin typeface="Calibri"/>
              <a:cs typeface="Calibri"/>
            </a:endParaRPr>
          </a:p>
          <a:p>
            <a:pPr marL="331470">
              <a:lnSpc>
                <a:spcPct val="100000"/>
              </a:lnSpc>
              <a:spcBef>
                <a:spcPts val="150"/>
              </a:spcBef>
            </a:pPr>
            <a:r>
              <a:rPr sz="1200" b="1" dirty="0">
                <a:latin typeface="Calibri"/>
                <a:cs typeface="Calibri"/>
              </a:rPr>
              <a:t>ISPS3</a:t>
            </a:r>
            <a:endParaRPr sz="1200">
              <a:latin typeface="Calibri"/>
              <a:cs typeface="Calibri"/>
            </a:endParaRPr>
          </a:p>
        </p:txBody>
      </p:sp>
      <p:sp>
        <p:nvSpPr>
          <p:cNvPr id="8" name="object 4"/>
          <p:cNvSpPr txBox="1"/>
          <p:nvPr/>
        </p:nvSpPr>
        <p:spPr>
          <a:xfrm>
            <a:off x="3286108" y="1428054"/>
            <a:ext cx="2465611" cy="555280"/>
          </a:xfrm>
          <a:prstGeom prst="rect">
            <a:avLst/>
          </a:prstGeom>
        </p:spPr>
        <p:txBody>
          <a:bodyPr vert="horz" wrap="none" lIns="0" tIns="102870" rIns="0" bIns="0" rtlCol="0">
            <a:spAutoFit/>
          </a:bodyPr>
          <a:lstStyle/>
          <a:p>
            <a:pPr algn="ctr">
              <a:lnSpc>
                <a:spcPct val="100000"/>
              </a:lnSpc>
              <a:spcBef>
                <a:spcPts val="810"/>
              </a:spcBef>
            </a:pPr>
            <a:r>
              <a:rPr sz="1400" b="1" spc="5" dirty="0">
                <a:latin typeface="Calibri"/>
                <a:cs typeface="Calibri"/>
              </a:rPr>
              <a:t>Individual Skills Profile</a:t>
            </a:r>
            <a:r>
              <a:rPr sz="1400" b="1" spc="-30" dirty="0">
                <a:latin typeface="Calibri"/>
                <a:cs typeface="Calibri"/>
              </a:rPr>
              <a:t> </a:t>
            </a:r>
            <a:r>
              <a:rPr sz="1400" b="1" spc="15" dirty="0">
                <a:latin typeface="Calibri"/>
                <a:cs typeface="Calibri"/>
              </a:rPr>
              <a:t>Summary</a:t>
            </a:r>
            <a:endParaRPr sz="1400" dirty="0">
              <a:latin typeface="Calibri"/>
              <a:cs typeface="Calibri"/>
            </a:endParaRPr>
          </a:p>
          <a:p>
            <a:pPr marL="1270" algn="ctr">
              <a:lnSpc>
                <a:spcPct val="100000"/>
              </a:lnSpc>
              <a:spcBef>
                <a:spcPts val="400"/>
              </a:spcBef>
            </a:pPr>
            <a:r>
              <a:rPr sz="1200" dirty="0">
                <a:latin typeface="Times New Roman"/>
                <a:cs typeface="Times New Roman"/>
              </a:rPr>
              <a:t>by</a:t>
            </a:r>
            <a:r>
              <a:rPr sz="1200" spc="-5" dirty="0">
                <a:latin typeface="Times New Roman"/>
                <a:cs typeface="Times New Roman"/>
              </a:rPr>
              <a:t> Site</a:t>
            </a:r>
            <a:endParaRPr sz="1200" dirty="0">
              <a:latin typeface="Times New Roman"/>
              <a:cs typeface="Times New Roman"/>
            </a:endParaRPr>
          </a:p>
        </p:txBody>
      </p:sp>
      <p:sp>
        <p:nvSpPr>
          <p:cNvPr id="10" name="object 6"/>
          <p:cNvSpPr txBox="1"/>
          <p:nvPr/>
        </p:nvSpPr>
        <p:spPr>
          <a:xfrm>
            <a:off x="1064831" y="2286000"/>
            <a:ext cx="611569" cy="198131"/>
          </a:xfrm>
          <a:prstGeom prst="rect">
            <a:avLst/>
          </a:prstGeom>
        </p:spPr>
        <p:txBody>
          <a:bodyPr vert="horz" wrap="square" lIns="0" tIns="13335" rIns="0" bIns="0" rtlCol="0">
            <a:spAutoFit/>
          </a:bodyPr>
          <a:lstStyle/>
          <a:p>
            <a:pPr>
              <a:lnSpc>
                <a:spcPct val="100000"/>
              </a:lnSpc>
              <a:spcBef>
                <a:spcPts val="105"/>
              </a:spcBef>
            </a:pPr>
            <a:r>
              <a:rPr sz="1200" b="1" dirty="0">
                <a:latin typeface="Calibri"/>
                <a:cs typeface="Calibri"/>
              </a:rPr>
              <a:t>Agency:</a:t>
            </a:r>
            <a:endParaRPr sz="1200" dirty="0">
              <a:latin typeface="Calibri"/>
              <a:cs typeface="Calibri"/>
            </a:endParaRPr>
          </a:p>
        </p:txBody>
      </p:sp>
      <p:sp>
        <p:nvSpPr>
          <p:cNvPr id="11" name="object 7"/>
          <p:cNvSpPr txBox="1"/>
          <p:nvPr/>
        </p:nvSpPr>
        <p:spPr>
          <a:xfrm>
            <a:off x="1066800" y="2516419"/>
            <a:ext cx="728835" cy="665695"/>
          </a:xfrm>
          <a:prstGeom prst="rect">
            <a:avLst/>
          </a:prstGeom>
        </p:spPr>
        <p:txBody>
          <a:bodyPr vert="horz" wrap="square" lIns="0" tIns="12065" rIns="0" bIns="0" rtlCol="0">
            <a:spAutoFit/>
          </a:bodyPr>
          <a:lstStyle/>
          <a:p>
            <a:pPr marR="5080">
              <a:lnSpc>
                <a:spcPct val="120000"/>
              </a:lnSpc>
              <a:spcBef>
                <a:spcPts val="95"/>
              </a:spcBef>
            </a:pPr>
            <a:r>
              <a:rPr sz="1200" b="1" dirty="0">
                <a:latin typeface="Calibri"/>
                <a:cs typeface="Calibri"/>
              </a:rPr>
              <a:t>Site:  </a:t>
            </a:r>
            <a:endParaRPr lang="en-US" sz="1200" b="1" dirty="0" smtClean="0">
              <a:latin typeface="Calibri"/>
              <a:cs typeface="Calibri"/>
            </a:endParaRPr>
          </a:p>
          <a:p>
            <a:pPr marR="5080">
              <a:spcBef>
                <a:spcPts val="95"/>
              </a:spcBef>
            </a:pPr>
            <a:endParaRPr lang="en-US" sz="1200" b="1" dirty="0" smtClean="0">
              <a:latin typeface="Calibri"/>
              <a:cs typeface="Calibri"/>
            </a:endParaRPr>
          </a:p>
          <a:p>
            <a:pPr marR="5080">
              <a:lnSpc>
                <a:spcPct val="120000"/>
              </a:lnSpc>
              <a:spcBef>
                <a:spcPts val="95"/>
              </a:spcBef>
            </a:pPr>
            <a:r>
              <a:rPr sz="1200" b="1" spc="-5" dirty="0" smtClean="0">
                <a:latin typeface="Calibri"/>
                <a:cs typeface="Calibri"/>
              </a:rPr>
              <a:t>Program</a:t>
            </a:r>
            <a:r>
              <a:rPr sz="1200" b="1" spc="-5" dirty="0">
                <a:latin typeface="Calibri"/>
                <a:cs typeface="Calibri"/>
              </a:rPr>
              <a:t>:</a:t>
            </a:r>
            <a:endParaRPr sz="1200" dirty="0">
              <a:latin typeface="Calibri"/>
              <a:cs typeface="Calibri"/>
            </a:endParaRPr>
          </a:p>
        </p:txBody>
      </p:sp>
      <p:sp>
        <p:nvSpPr>
          <p:cNvPr id="12" name="object 8"/>
          <p:cNvSpPr txBox="1"/>
          <p:nvPr/>
        </p:nvSpPr>
        <p:spPr>
          <a:xfrm>
            <a:off x="1796351" y="2286000"/>
            <a:ext cx="2538095" cy="889090"/>
          </a:xfrm>
          <a:prstGeom prst="rect">
            <a:avLst/>
          </a:prstGeom>
        </p:spPr>
        <p:txBody>
          <a:bodyPr vert="horz" wrap="square" lIns="0" tIns="10160" rIns="0" bIns="0" rtlCol="0">
            <a:spAutoFit/>
          </a:bodyPr>
          <a:lstStyle/>
          <a:p>
            <a:pPr marR="5080">
              <a:lnSpc>
                <a:spcPct val="102200"/>
              </a:lnSpc>
              <a:spcBef>
                <a:spcPts val="80"/>
              </a:spcBef>
            </a:pPr>
            <a:r>
              <a:rPr lang="en-US" sz="1200" dirty="0" smtClean="0">
                <a:latin typeface="Calibri"/>
                <a:cs typeface="Calibri"/>
              </a:rPr>
              <a:t>4908</a:t>
            </a:r>
            <a:r>
              <a:rPr sz="1200" dirty="0" smtClean="0">
                <a:latin typeface="Calibri"/>
                <a:cs typeface="Calibri"/>
              </a:rPr>
              <a:t> </a:t>
            </a:r>
            <a:r>
              <a:rPr lang="en-US" sz="1200" dirty="0" smtClean="0">
                <a:latin typeface="Calibri"/>
                <a:cs typeface="Calibri"/>
              </a:rPr>
              <a:t>–</a:t>
            </a:r>
            <a:r>
              <a:rPr sz="1200" dirty="0" smtClean="0">
                <a:latin typeface="Calibri"/>
                <a:cs typeface="Calibri"/>
              </a:rPr>
              <a:t> </a:t>
            </a:r>
            <a:r>
              <a:rPr lang="en-US" sz="1200" dirty="0" smtClean="0">
                <a:latin typeface="Calibri"/>
                <a:cs typeface="Calibri"/>
              </a:rPr>
              <a:t>Rolling Hills Adult School (RHAS)</a:t>
            </a:r>
            <a:endParaRPr sz="1200" dirty="0">
              <a:latin typeface="Calibri"/>
              <a:cs typeface="Calibri"/>
            </a:endParaRPr>
          </a:p>
          <a:p>
            <a:pPr marR="170180">
              <a:lnSpc>
                <a:spcPct val="120000"/>
              </a:lnSpc>
              <a:spcBef>
                <a:spcPts val="55"/>
              </a:spcBef>
            </a:pPr>
            <a:r>
              <a:rPr sz="1200" dirty="0">
                <a:latin typeface="Calibri"/>
                <a:cs typeface="Calibri"/>
              </a:rPr>
              <a:t>001 - RSCCD: </a:t>
            </a:r>
            <a:r>
              <a:rPr sz="1200" spc="-5" dirty="0">
                <a:latin typeface="Calibri"/>
                <a:cs typeface="Calibri"/>
              </a:rPr>
              <a:t>Centennial Education Center (CEC) </a:t>
            </a:r>
            <a:r>
              <a:rPr lang="en-US" sz="1200" dirty="0">
                <a:cs typeface="Calibri"/>
              </a:rPr>
              <a:t>11 </a:t>
            </a:r>
            <a:r>
              <a:rPr lang="en-US" sz="1200" dirty="0" smtClean="0">
                <a:cs typeface="Calibri"/>
              </a:rPr>
              <a:t>11 – </a:t>
            </a:r>
            <a:r>
              <a:rPr lang="en-US" sz="1200" dirty="0">
                <a:cs typeface="Calibri"/>
              </a:rPr>
              <a:t>RHAS: North City</a:t>
            </a:r>
          </a:p>
          <a:p>
            <a:pPr marR="170180">
              <a:lnSpc>
                <a:spcPct val="120000"/>
              </a:lnSpc>
              <a:spcBef>
                <a:spcPts val="55"/>
              </a:spcBef>
            </a:pPr>
            <a:r>
              <a:rPr lang="en-US" sz="1200" dirty="0" smtClean="0">
                <a:cs typeface="Calibri"/>
              </a:rPr>
              <a:t>ABE</a:t>
            </a:r>
            <a:endParaRPr lang="en-US" sz="1200" dirty="0">
              <a:cs typeface="Calibri"/>
            </a:endParaRPr>
          </a:p>
        </p:txBody>
      </p:sp>
      <p:sp>
        <p:nvSpPr>
          <p:cNvPr id="13" name="object 9"/>
          <p:cNvSpPr txBox="1"/>
          <p:nvPr/>
        </p:nvSpPr>
        <p:spPr>
          <a:xfrm>
            <a:off x="4594414" y="2422588"/>
            <a:ext cx="1272985" cy="567463"/>
          </a:xfrm>
          <a:prstGeom prst="rect">
            <a:avLst/>
          </a:prstGeom>
        </p:spPr>
        <p:txBody>
          <a:bodyPr vert="horz" wrap="square" lIns="0" tIns="13335" rIns="0" bIns="0" rtlCol="0">
            <a:spAutoFit/>
          </a:bodyPr>
          <a:lstStyle/>
          <a:p>
            <a:pPr>
              <a:lnSpc>
                <a:spcPct val="100000"/>
              </a:lnSpc>
              <a:spcBef>
                <a:spcPts val="105"/>
              </a:spcBef>
              <a:tabLst>
                <a:tab pos="730885" algn="l"/>
              </a:tabLst>
            </a:pPr>
            <a:r>
              <a:rPr sz="1200" b="1" dirty="0">
                <a:latin typeface="Calibri"/>
                <a:cs typeface="Calibri"/>
              </a:rPr>
              <a:t>Form</a:t>
            </a:r>
            <a:r>
              <a:rPr sz="1200" b="1" spc="5" dirty="0">
                <a:latin typeface="Calibri"/>
                <a:cs typeface="Calibri"/>
              </a:rPr>
              <a:t> </a:t>
            </a:r>
            <a:r>
              <a:rPr sz="1200" b="1" dirty="0">
                <a:latin typeface="Calibri"/>
                <a:cs typeface="Calibri"/>
              </a:rPr>
              <a:t>Level:	</a:t>
            </a:r>
            <a:r>
              <a:rPr sz="1200" dirty="0">
                <a:latin typeface="Calibri"/>
                <a:cs typeface="Calibri"/>
              </a:rPr>
              <a:t>C</a:t>
            </a:r>
          </a:p>
          <a:p>
            <a:pPr>
              <a:lnSpc>
                <a:spcPct val="100000"/>
              </a:lnSpc>
              <a:spcBef>
                <a:spcPts val="10"/>
              </a:spcBef>
            </a:pPr>
            <a:endParaRPr sz="1200" dirty="0">
              <a:latin typeface="Times New Roman"/>
              <a:cs typeface="Times New Roman"/>
            </a:endParaRPr>
          </a:p>
          <a:p>
            <a:pPr>
              <a:lnSpc>
                <a:spcPct val="100000"/>
              </a:lnSpc>
              <a:spcBef>
                <a:spcPts val="5"/>
              </a:spcBef>
              <a:tabLst>
                <a:tab pos="730885" algn="l"/>
              </a:tabLst>
            </a:pPr>
            <a:r>
              <a:rPr sz="1200" b="1" spc="-5" dirty="0">
                <a:latin typeface="Calibri"/>
                <a:cs typeface="Calibri"/>
              </a:rPr>
              <a:t>Tota</a:t>
            </a:r>
            <a:r>
              <a:rPr sz="1200" b="1" dirty="0">
                <a:latin typeface="Calibri"/>
                <a:cs typeface="Calibri"/>
              </a:rPr>
              <a:t>l </a:t>
            </a:r>
            <a:r>
              <a:rPr sz="1200" b="1" spc="-5" dirty="0">
                <a:latin typeface="Calibri"/>
                <a:cs typeface="Calibri"/>
              </a:rPr>
              <a:t>Tests</a:t>
            </a:r>
            <a:r>
              <a:rPr sz="1200" b="1" dirty="0">
                <a:latin typeface="Calibri"/>
                <a:cs typeface="Calibri"/>
              </a:rPr>
              <a:t>:	</a:t>
            </a:r>
            <a:r>
              <a:rPr sz="1200" dirty="0">
                <a:latin typeface="Calibri"/>
                <a:cs typeface="Calibri"/>
              </a:rPr>
              <a:t>26</a:t>
            </a:r>
          </a:p>
        </p:txBody>
      </p:sp>
      <p:sp>
        <p:nvSpPr>
          <p:cNvPr id="14" name="object 10"/>
          <p:cNvSpPr txBox="1"/>
          <p:nvPr/>
        </p:nvSpPr>
        <p:spPr>
          <a:xfrm>
            <a:off x="6011734" y="2751772"/>
            <a:ext cx="1608265" cy="198131"/>
          </a:xfrm>
          <a:prstGeom prst="rect">
            <a:avLst/>
          </a:prstGeom>
        </p:spPr>
        <p:txBody>
          <a:bodyPr vert="horz" wrap="square" lIns="0" tIns="13335" rIns="0" bIns="0" rtlCol="0">
            <a:spAutoFit/>
          </a:bodyPr>
          <a:lstStyle/>
          <a:p>
            <a:pPr>
              <a:lnSpc>
                <a:spcPct val="100000"/>
              </a:lnSpc>
              <a:spcBef>
                <a:spcPts val="105"/>
              </a:spcBef>
            </a:pPr>
            <a:r>
              <a:rPr sz="1200" b="1" spc="-5" dirty="0">
                <a:latin typeface="Calibri"/>
                <a:cs typeface="Calibri"/>
              </a:rPr>
              <a:t>Total </a:t>
            </a:r>
            <a:r>
              <a:rPr sz="1200" b="1" dirty="0">
                <a:latin typeface="Calibri"/>
                <a:cs typeface="Calibri"/>
              </a:rPr>
              <a:t>Students:</a:t>
            </a:r>
            <a:r>
              <a:rPr sz="1200" b="1" spc="195" dirty="0">
                <a:latin typeface="Calibri"/>
                <a:cs typeface="Calibri"/>
              </a:rPr>
              <a:t> </a:t>
            </a:r>
            <a:r>
              <a:rPr sz="1200" dirty="0">
                <a:latin typeface="Calibri"/>
                <a:cs typeface="Calibri"/>
              </a:rPr>
              <a:t>26</a:t>
            </a:r>
          </a:p>
        </p:txBody>
      </p:sp>
      <p:graphicFrame>
        <p:nvGraphicFramePr>
          <p:cNvPr id="15" name="object 11"/>
          <p:cNvGraphicFramePr>
            <a:graphicFrameLocks noGrp="1"/>
          </p:cNvGraphicFramePr>
          <p:nvPr>
            <p:extLst>
              <p:ext uri="{D42A27DB-BD31-4B8C-83A1-F6EECF244321}">
                <p14:modId xmlns:p14="http://schemas.microsoft.com/office/powerpoint/2010/main" val="406832587"/>
              </p:ext>
            </p:extLst>
          </p:nvPr>
        </p:nvGraphicFramePr>
        <p:xfrm>
          <a:off x="990600" y="3962400"/>
          <a:ext cx="3225826" cy="1310640"/>
        </p:xfrm>
        <a:graphic>
          <a:graphicData uri="http://schemas.openxmlformats.org/drawingml/2006/table">
            <a:tbl>
              <a:tblPr firstRow="1" bandRow="1">
                <a:tableStyleId>{2D5ABB26-0587-4C30-8999-92F81FD0307C}</a:tableStyleId>
              </a:tblPr>
              <a:tblGrid>
                <a:gridCol w="1854226">
                  <a:extLst>
                    <a:ext uri="{9D8B030D-6E8A-4147-A177-3AD203B41FA5}">
                      <a16:colId xmlns:a16="http://schemas.microsoft.com/office/drawing/2014/main" val="20000"/>
                    </a:ext>
                  </a:extLst>
                </a:gridCol>
                <a:gridCol w="6096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tblGrid>
              <a:tr h="146303">
                <a:tc>
                  <a:txBody>
                    <a:bodyPr/>
                    <a:lstStyle/>
                    <a:p>
                      <a:pPr marL="69850">
                        <a:lnSpc>
                          <a:spcPts val="1000"/>
                        </a:lnSpc>
                      </a:pPr>
                      <a:r>
                        <a:rPr sz="1200" b="1" dirty="0">
                          <a:solidFill>
                            <a:srgbClr val="FFFFFF"/>
                          </a:solidFill>
                          <a:latin typeface="Calibri"/>
                          <a:cs typeface="Calibri"/>
                        </a:rPr>
                        <a:t>Reading</a:t>
                      </a:r>
                      <a:r>
                        <a:rPr sz="1200" b="1" spc="-5" dirty="0">
                          <a:solidFill>
                            <a:srgbClr val="FFFFFF"/>
                          </a:solidFill>
                          <a:latin typeface="Calibri"/>
                          <a:cs typeface="Calibri"/>
                        </a:rPr>
                        <a:t> Competencies</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R="81915" algn="r">
                        <a:lnSpc>
                          <a:spcPts val="1000"/>
                        </a:lnSpc>
                      </a:pPr>
                      <a:r>
                        <a:rPr sz="1200" b="1" dirty="0">
                          <a:solidFill>
                            <a:srgbClr val="FFFFFF"/>
                          </a:solidFill>
                          <a:latin typeface="Calibri"/>
                          <a:cs typeface="Calibri"/>
                        </a:rPr>
                        <a:t>N</a:t>
                      </a:r>
                      <a:endParaRPr sz="1200" dirty="0">
                        <a:latin typeface="Calibri"/>
                        <a:cs typeface="Calibri"/>
                      </a:endParaRPr>
                    </a:p>
                  </a:txBody>
                  <a:tcPr marL="45720" marR="45720">
                    <a:lnT w="9525">
                      <a:solidFill>
                        <a:srgbClr val="7A9FCD"/>
                      </a:solidFill>
                      <a:prstDash val="solid"/>
                    </a:lnT>
                    <a:lnB w="9525">
                      <a:solidFill>
                        <a:srgbClr val="7A9FCD"/>
                      </a:solidFill>
                      <a:prstDash val="solid"/>
                    </a:lnB>
                    <a:solidFill>
                      <a:srgbClr val="4F81BC"/>
                    </a:solidFill>
                  </a:tcPr>
                </a:tc>
                <a:tc>
                  <a:txBody>
                    <a:bodyPr/>
                    <a:lstStyle/>
                    <a:p>
                      <a:pPr marR="71120" algn="r">
                        <a:lnSpc>
                          <a:spcPts val="1000"/>
                        </a:lnSpc>
                      </a:pPr>
                      <a:r>
                        <a:rPr sz="1200" b="1" spc="-5" dirty="0">
                          <a:solidFill>
                            <a:srgbClr val="FFFFFF"/>
                          </a:solidFill>
                          <a:latin typeface="Calibri"/>
                          <a:cs typeface="Calibri"/>
                        </a:rPr>
                        <a:t>Correct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146303">
                <a:tc>
                  <a:txBody>
                    <a:bodyPr/>
                    <a:lstStyle/>
                    <a:p>
                      <a:pPr marL="69850">
                        <a:lnSpc>
                          <a:spcPts val="1010"/>
                        </a:lnSpc>
                        <a:spcBef>
                          <a:spcPts val="40"/>
                        </a:spcBef>
                      </a:pPr>
                      <a:r>
                        <a:rPr sz="1200" spc="-5" dirty="0">
                          <a:latin typeface="Calibri"/>
                          <a:cs typeface="Calibri"/>
                        </a:rPr>
                        <a:t>Consumer Economics</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0"/>
                        </a:spcBef>
                      </a:pPr>
                      <a:r>
                        <a:rPr sz="1200" dirty="0">
                          <a:latin typeface="Calibri"/>
                          <a:cs typeface="Calibri"/>
                        </a:rPr>
                        <a:t>134</a:t>
                      </a: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0"/>
                        </a:spcBef>
                      </a:pPr>
                      <a:r>
                        <a:rPr sz="1200" dirty="0">
                          <a:latin typeface="Calibri"/>
                          <a:cs typeface="Calibri"/>
                        </a:rPr>
                        <a:t>62</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146303">
                <a:tc>
                  <a:txBody>
                    <a:bodyPr/>
                    <a:lstStyle/>
                    <a:p>
                      <a:pPr marL="69850">
                        <a:lnSpc>
                          <a:spcPts val="1010"/>
                        </a:lnSpc>
                        <a:spcBef>
                          <a:spcPts val="45"/>
                        </a:spcBef>
                      </a:pPr>
                      <a:r>
                        <a:rPr sz="1200" spc="-5" dirty="0">
                          <a:latin typeface="Calibri"/>
                          <a:cs typeface="Calibri"/>
                        </a:rPr>
                        <a:t>Community </a:t>
                      </a:r>
                      <a:r>
                        <a:rPr sz="1200" dirty="0">
                          <a:latin typeface="Calibri"/>
                          <a:cs typeface="Calibri"/>
                        </a:rPr>
                        <a:t>Resources</a:t>
                      </a: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36195" algn="r">
                        <a:lnSpc>
                          <a:spcPts val="1010"/>
                        </a:lnSpc>
                        <a:spcBef>
                          <a:spcPts val="45"/>
                        </a:spcBef>
                      </a:pPr>
                      <a:r>
                        <a:rPr sz="1200" dirty="0">
                          <a:latin typeface="Calibri"/>
                          <a:cs typeface="Calibri"/>
                        </a:rPr>
                        <a:t>30</a:t>
                      </a:r>
                    </a:p>
                  </a:txBody>
                  <a:tcPr marL="45720" marR="45720">
                    <a:lnT w="9525">
                      <a:solidFill>
                        <a:srgbClr val="7A9FCD"/>
                      </a:solidFill>
                      <a:prstDash val="solid"/>
                    </a:lnT>
                    <a:lnB w="9525">
                      <a:solidFill>
                        <a:srgbClr val="7A9FCD"/>
                      </a:solidFill>
                      <a:prstDash val="solid"/>
                    </a:lnB>
                    <a:solidFill>
                      <a:srgbClr val="EAE9EB"/>
                    </a:solidFill>
                  </a:tcPr>
                </a:tc>
                <a:tc>
                  <a:txBody>
                    <a:bodyPr/>
                    <a:lstStyle/>
                    <a:p>
                      <a:pPr marR="71120" algn="r">
                        <a:lnSpc>
                          <a:spcPts val="1010"/>
                        </a:lnSpc>
                        <a:spcBef>
                          <a:spcPts val="45"/>
                        </a:spcBef>
                      </a:pPr>
                      <a:r>
                        <a:rPr sz="1200" dirty="0">
                          <a:latin typeface="Calibri"/>
                          <a:cs typeface="Calibri"/>
                        </a:rPr>
                        <a:t>73</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146304">
                <a:tc>
                  <a:txBody>
                    <a:bodyPr/>
                    <a:lstStyle/>
                    <a:p>
                      <a:pPr marL="69850">
                        <a:lnSpc>
                          <a:spcPts val="1010"/>
                        </a:lnSpc>
                        <a:spcBef>
                          <a:spcPts val="45"/>
                        </a:spcBef>
                      </a:pPr>
                      <a:r>
                        <a:rPr sz="1200" dirty="0">
                          <a:latin typeface="Calibri"/>
                          <a:cs typeface="Calibri"/>
                        </a:rPr>
                        <a:t>Health</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5"/>
                        </a:spcBef>
                      </a:pPr>
                      <a:r>
                        <a:rPr sz="1200" dirty="0">
                          <a:latin typeface="Calibri"/>
                          <a:cs typeface="Calibri"/>
                        </a:rPr>
                        <a:t>80</a:t>
                      </a: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5"/>
                        </a:spcBef>
                      </a:pPr>
                      <a:r>
                        <a:rPr sz="1200" dirty="0">
                          <a:latin typeface="Calibri"/>
                          <a:cs typeface="Calibri"/>
                        </a:rPr>
                        <a:t>58</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r h="146303">
                <a:tc>
                  <a:txBody>
                    <a:bodyPr/>
                    <a:lstStyle/>
                    <a:p>
                      <a:pPr marL="69850">
                        <a:lnSpc>
                          <a:spcPts val="1010"/>
                        </a:lnSpc>
                        <a:spcBef>
                          <a:spcPts val="40"/>
                        </a:spcBef>
                      </a:pPr>
                      <a:r>
                        <a:rPr sz="1200" spc="-5" dirty="0">
                          <a:latin typeface="Calibri"/>
                          <a:cs typeface="Calibri"/>
                        </a:rPr>
                        <a:t>Employment</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36195" algn="r">
                        <a:lnSpc>
                          <a:spcPts val="1010"/>
                        </a:lnSpc>
                        <a:spcBef>
                          <a:spcPts val="40"/>
                        </a:spcBef>
                      </a:pPr>
                      <a:r>
                        <a:rPr sz="1200" dirty="0">
                          <a:latin typeface="Calibri"/>
                          <a:cs typeface="Calibri"/>
                        </a:rPr>
                        <a:t>566</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EAE9EB"/>
                    </a:solidFill>
                  </a:tcPr>
                </a:tc>
                <a:tc>
                  <a:txBody>
                    <a:bodyPr/>
                    <a:lstStyle/>
                    <a:p>
                      <a:pPr marR="71120" algn="r">
                        <a:lnSpc>
                          <a:spcPts val="1010"/>
                        </a:lnSpc>
                        <a:spcBef>
                          <a:spcPts val="40"/>
                        </a:spcBef>
                      </a:pPr>
                      <a:r>
                        <a:rPr sz="1200" dirty="0">
                          <a:latin typeface="Calibri"/>
                          <a:cs typeface="Calibri"/>
                        </a:rPr>
                        <a:t>60</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4"/>
                  </a:ext>
                </a:extLst>
              </a:tr>
              <a:tr h="146303">
                <a:tc>
                  <a:txBody>
                    <a:bodyPr/>
                    <a:lstStyle/>
                    <a:p>
                      <a:pPr marL="69850">
                        <a:lnSpc>
                          <a:spcPts val="1010"/>
                        </a:lnSpc>
                        <a:spcBef>
                          <a:spcPts val="45"/>
                        </a:spcBef>
                      </a:pPr>
                      <a:r>
                        <a:rPr sz="1200" dirty="0">
                          <a:latin typeface="Calibri"/>
                          <a:cs typeface="Calibri"/>
                        </a:rPr>
                        <a:t>Government and</a:t>
                      </a:r>
                      <a:r>
                        <a:rPr sz="1200" spc="-5" dirty="0">
                          <a:latin typeface="Calibri"/>
                          <a:cs typeface="Calibri"/>
                        </a:rPr>
                        <a:t> Law</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5"/>
                        </a:spcBef>
                      </a:pPr>
                      <a:r>
                        <a:rPr sz="1200" dirty="0">
                          <a:latin typeface="Calibri"/>
                          <a:cs typeface="Calibri"/>
                        </a:rPr>
                        <a:t>230</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5"/>
                        </a:spcBef>
                      </a:pPr>
                      <a:r>
                        <a:rPr sz="1200" dirty="0">
                          <a:latin typeface="Calibri"/>
                          <a:cs typeface="Calibri"/>
                        </a:rPr>
                        <a:t>57</a:t>
                      </a:r>
                      <a:r>
                        <a:rPr sz="1200" spc="-95" dirty="0">
                          <a:latin typeface="Calibri"/>
                          <a:cs typeface="Calibri"/>
                        </a:rPr>
                        <a:t> </a:t>
                      </a:r>
                      <a:r>
                        <a:rPr sz="1200" dirty="0">
                          <a:latin typeface="Calibri"/>
                          <a:cs typeface="Calibri"/>
                        </a:rPr>
                        <a:t>%</a:t>
                      </a: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5"/>
                  </a:ext>
                </a:extLst>
              </a:tr>
            </a:tbl>
          </a:graphicData>
        </a:graphic>
      </p:graphicFrame>
      <p:graphicFrame>
        <p:nvGraphicFramePr>
          <p:cNvPr id="16" name="object 12"/>
          <p:cNvGraphicFramePr>
            <a:graphicFrameLocks noGrp="1"/>
          </p:cNvGraphicFramePr>
          <p:nvPr>
            <p:extLst>
              <p:ext uri="{D42A27DB-BD31-4B8C-83A1-F6EECF244321}">
                <p14:modId xmlns:p14="http://schemas.microsoft.com/office/powerpoint/2010/main" val="1004809710"/>
              </p:ext>
            </p:extLst>
          </p:nvPr>
        </p:nvGraphicFramePr>
        <p:xfrm>
          <a:off x="990600" y="3212592"/>
          <a:ext cx="7140336" cy="711200"/>
        </p:xfrm>
        <a:graphic>
          <a:graphicData uri="http://schemas.openxmlformats.org/drawingml/2006/table">
            <a:tbl>
              <a:tblPr firstRow="1" bandRow="1">
                <a:tableStyleId>{2D5ABB26-0587-4C30-8999-92F81FD0307C}</a:tableStyleId>
              </a:tblPr>
              <a:tblGrid>
                <a:gridCol w="5131967">
                  <a:extLst>
                    <a:ext uri="{9D8B030D-6E8A-4147-A177-3AD203B41FA5}">
                      <a16:colId xmlns:a16="http://schemas.microsoft.com/office/drawing/2014/main" val="20000"/>
                    </a:ext>
                  </a:extLst>
                </a:gridCol>
                <a:gridCol w="559372">
                  <a:extLst>
                    <a:ext uri="{9D8B030D-6E8A-4147-A177-3AD203B41FA5}">
                      <a16:colId xmlns:a16="http://schemas.microsoft.com/office/drawing/2014/main" val="20001"/>
                    </a:ext>
                  </a:extLst>
                </a:gridCol>
                <a:gridCol w="554201">
                  <a:extLst>
                    <a:ext uri="{9D8B030D-6E8A-4147-A177-3AD203B41FA5}">
                      <a16:colId xmlns:a16="http://schemas.microsoft.com/office/drawing/2014/main" val="20002"/>
                    </a:ext>
                  </a:extLst>
                </a:gridCol>
                <a:gridCol w="894796">
                  <a:extLst>
                    <a:ext uri="{9D8B030D-6E8A-4147-A177-3AD203B41FA5}">
                      <a16:colId xmlns:a16="http://schemas.microsoft.com/office/drawing/2014/main" val="20003"/>
                    </a:ext>
                  </a:extLst>
                </a:gridCol>
              </a:tblGrid>
              <a:tr h="182879">
                <a:tc rowSpan="2">
                  <a:txBody>
                    <a:bodyPr/>
                    <a:lstStyle/>
                    <a:p>
                      <a:pPr marR="376555" algn="r">
                        <a:lnSpc>
                          <a:spcPct val="100000"/>
                        </a:lnSpc>
                        <a:spcBef>
                          <a:spcPts val="135"/>
                        </a:spcBef>
                      </a:pPr>
                      <a:r>
                        <a:rPr sz="1200" b="1" dirty="0" smtClean="0">
                          <a:solidFill>
                            <a:srgbClr val="FFFFFF"/>
                          </a:solidFill>
                          <a:latin typeface="Calibri"/>
                          <a:cs typeface="Calibri"/>
                        </a:rPr>
                        <a:t>Mean</a:t>
                      </a:r>
                      <a:endParaRPr sz="1200" dirty="0" smtClean="0">
                        <a:latin typeface="Calibri"/>
                        <a:cs typeface="Calibri"/>
                      </a:endParaRPr>
                    </a:p>
                    <a:p>
                      <a:pPr marR="383540" algn="l">
                        <a:lnSpc>
                          <a:spcPct val="100000"/>
                        </a:lnSpc>
                        <a:spcBef>
                          <a:spcPts val="25"/>
                        </a:spcBef>
                        <a:tabLst>
                          <a:tab pos="1188085" algn="l"/>
                          <a:tab pos="2011045" algn="l"/>
                          <a:tab pos="3768725" algn="l"/>
                        </a:tabLst>
                      </a:pPr>
                      <a:r>
                        <a:rPr lang="en-US" sz="1200" b="1" dirty="0" smtClean="0">
                          <a:solidFill>
                            <a:srgbClr val="FFFFFF"/>
                          </a:solidFill>
                          <a:latin typeface="Calibri"/>
                          <a:cs typeface="Calibri"/>
                        </a:rPr>
                        <a:t>   </a:t>
                      </a:r>
                      <a:r>
                        <a:rPr sz="1200" b="1" dirty="0" smtClean="0">
                          <a:solidFill>
                            <a:srgbClr val="FFFFFF"/>
                          </a:solidFill>
                          <a:latin typeface="Calibri"/>
                          <a:cs typeface="Calibri"/>
                        </a:rPr>
                        <a:t>Most Recent	</a:t>
                      </a:r>
                      <a:r>
                        <a:rPr lang="en-US" sz="1200" b="1" dirty="0" smtClean="0">
                          <a:solidFill>
                            <a:srgbClr val="FFFFFF"/>
                          </a:solidFill>
                          <a:latin typeface="Calibri"/>
                          <a:cs typeface="Calibri"/>
                        </a:rPr>
                        <a:t>      </a:t>
                      </a:r>
                      <a:r>
                        <a:rPr sz="1200" b="1" dirty="0" smtClean="0">
                          <a:solidFill>
                            <a:srgbClr val="FFFFFF"/>
                          </a:solidFill>
                          <a:latin typeface="Calibri"/>
                          <a:cs typeface="Calibri"/>
                        </a:rPr>
                        <a:t>Students	</a:t>
                      </a:r>
                      <a:r>
                        <a:rPr sz="1200" b="1" spc="-5" dirty="0" smtClean="0">
                          <a:solidFill>
                            <a:srgbClr val="FFFFFF"/>
                          </a:solidFill>
                          <a:latin typeface="Calibri"/>
                          <a:cs typeface="Calibri"/>
                        </a:rPr>
                        <a:t>Dat</a:t>
                      </a:r>
                      <a:r>
                        <a:rPr sz="1200" b="1" dirty="0" smtClean="0">
                          <a:solidFill>
                            <a:srgbClr val="FFFFFF"/>
                          </a:solidFill>
                          <a:latin typeface="Calibri"/>
                          <a:cs typeface="Calibri"/>
                        </a:rPr>
                        <a:t>e Range	</a:t>
                      </a:r>
                      <a:r>
                        <a:rPr lang="en-US" sz="1200" b="1" dirty="0" smtClean="0">
                          <a:solidFill>
                            <a:srgbClr val="FFFFFF"/>
                          </a:solidFill>
                          <a:latin typeface="Calibri"/>
                          <a:cs typeface="Calibri"/>
                        </a:rPr>
                        <a:t>               </a:t>
                      </a:r>
                      <a:r>
                        <a:rPr sz="1200" b="1" dirty="0" smtClean="0">
                          <a:solidFill>
                            <a:srgbClr val="FFFFFF"/>
                          </a:solidFill>
                          <a:latin typeface="Calibri"/>
                          <a:cs typeface="Calibri"/>
                        </a:rPr>
                        <a:t>Score</a:t>
                      </a:r>
                      <a:endParaRPr sz="1200" dirty="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gridSpan="3">
                  <a:txBody>
                    <a:bodyPr/>
                    <a:lstStyle/>
                    <a:p>
                      <a:pPr marL="373380">
                        <a:lnSpc>
                          <a:spcPct val="100000"/>
                        </a:lnSpc>
                        <a:spcBef>
                          <a:spcPts val="150"/>
                        </a:spcBef>
                      </a:pPr>
                      <a:r>
                        <a:rPr sz="1200" b="1" dirty="0">
                          <a:solidFill>
                            <a:srgbClr val="FFFFFF"/>
                          </a:solidFill>
                          <a:latin typeface="Calibri"/>
                          <a:cs typeface="Calibri"/>
                        </a:rPr>
                        <a:t>Mean </a:t>
                      </a:r>
                      <a:r>
                        <a:rPr sz="1200" b="1" spc="-5" dirty="0">
                          <a:solidFill>
                            <a:srgbClr val="FFFFFF"/>
                          </a:solidFill>
                          <a:latin typeface="Calibri"/>
                          <a:cs typeface="Calibri"/>
                        </a:rPr>
                        <a:t>Number of</a:t>
                      </a:r>
                      <a:r>
                        <a:rPr sz="1200" b="1" spc="-15" dirty="0">
                          <a:solidFill>
                            <a:srgbClr val="FFFFFF"/>
                          </a:solidFill>
                          <a:latin typeface="Calibri"/>
                          <a:cs typeface="Calibri"/>
                        </a:rPr>
                        <a:t> </a:t>
                      </a:r>
                      <a:r>
                        <a:rPr sz="1200" b="1" spc="-5" dirty="0">
                          <a:solidFill>
                            <a:srgbClr val="FFFFFF"/>
                          </a:solidFill>
                          <a:latin typeface="Calibri"/>
                          <a:cs typeface="Calibri"/>
                        </a:rPr>
                        <a:t>Items</a:t>
                      </a:r>
                      <a:endParaRPr sz="1200" dirty="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6303">
                <a:tc vMerge="1">
                  <a:txBody>
                    <a:bodyPr/>
                    <a:lstStyle/>
                    <a:p>
                      <a:endParaRPr/>
                    </a:p>
                  </a:txBody>
                  <a:tcPr marL="0" marR="0" marT="17145" marB="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ts val="1000"/>
                        </a:lnSpc>
                      </a:pPr>
                      <a:r>
                        <a:rPr sz="1200" b="1" spc="-5" dirty="0">
                          <a:solidFill>
                            <a:srgbClr val="FFFFFF"/>
                          </a:solidFill>
                          <a:latin typeface="Calibri"/>
                          <a:cs typeface="Calibri"/>
                        </a:rPr>
                        <a:t>Total</a:t>
                      </a:r>
                      <a:endParaRPr sz="120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ts val="1000"/>
                        </a:lnSpc>
                      </a:pPr>
                      <a:r>
                        <a:rPr sz="1200" b="1" spc="-5" dirty="0">
                          <a:solidFill>
                            <a:srgbClr val="FFFFFF"/>
                          </a:solidFill>
                          <a:latin typeface="Calibri"/>
                          <a:cs typeface="Calibri"/>
                        </a:rPr>
                        <a:t>Correct</a:t>
                      </a:r>
                      <a:endParaRPr sz="120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tc>
                  <a:txBody>
                    <a:bodyPr/>
                    <a:lstStyle/>
                    <a:p>
                      <a:pPr algn="ctr">
                        <a:lnSpc>
                          <a:spcPts val="1000"/>
                        </a:lnSpc>
                      </a:pPr>
                      <a:r>
                        <a:rPr sz="1200" b="1" dirty="0">
                          <a:solidFill>
                            <a:srgbClr val="FFFFFF"/>
                          </a:solidFill>
                          <a:latin typeface="Calibri"/>
                          <a:cs typeface="Calibri"/>
                        </a:rPr>
                        <a:t>Attempted</a:t>
                      </a:r>
                      <a:endParaRPr sz="1200" dirty="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1"/>
                  </a:ext>
                </a:extLst>
              </a:tr>
              <a:tr h="146303">
                <a:tc>
                  <a:txBody>
                    <a:bodyPr/>
                    <a:lstStyle/>
                    <a:p>
                      <a:pPr marL="252729">
                        <a:lnSpc>
                          <a:spcPts val="1010"/>
                        </a:lnSpc>
                        <a:spcBef>
                          <a:spcPts val="45"/>
                        </a:spcBef>
                        <a:tabLst>
                          <a:tab pos="1757045" algn="l"/>
                          <a:tab pos="2264410" algn="l"/>
                          <a:tab pos="4083050" algn="l"/>
                        </a:tabLst>
                      </a:pPr>
                      <a:r>
                        <a:rPr sz="1200" dirty="0" smtClean="0">
                          <a:latin typeface="Calibri"/>
                          <a:cs typeface="Calibri"/>
                        </a:rPr>
                        <a:t>Reading</a:t>
                      </a:r>
                      <a:r>
                        <a:rPr lang="en-US" sz="1200" dirty="0" smtClean="0">
                          <a:latin typeface="Calibri"/>
                          <a:cs typeface="Calibri"/>
                        </a:rPr>
                        <a:t>                        </a:t>
                      </a:r>
                      <a:r>
                        <a:rPr sz="1200" dirty="0" smtClean="0">
                          <a:latin typeface="Calibri"/>
                          <a:cs typeface="Calibri"/>
                        </a:rPr>
                        <a:t>26</a:t>
                      </a:r>
                      <a:r>
                        <a:rPr sz="1200" dirty="0">
                          <a:latin typeface="Calibri"/>
                          <a:cs typeface="Calibri"/>
                        </a:rPr>
                        <a:t>	</a:t>
                      </a:r>
                      <a:r>
                        <a:rPr lang="en-US" sz="1200" dirty="0" smtClean="0">
                          <a:latin typeface="Calibri"/>
                          <a:cs typeface="Calibri"/>
                        </a:rPr>
                        <a:t>        </a:t>
                      </a:r>
                      <a:r>
                        <a:rPr sz="1200" dirty="0" smtClean="0">
                          <a:latin typeface="Calibri"/>
                          <a:cs typeface="Calibri"/>
                        </a:rPr>
                        <a:t>07/13/2018</a:t>
                      </a:r>
                      <a:r>
                        <a:rPr sz="1200" spc="10" dirty="0" smtClean="0">
                          <a:latin typeface="Calibri"/>
                          <a:cs typeface="Calibri"/>
                        </a:rPr>
                        <a:t> </a:t>
                      </a:r>
                      <a:r>
                        <a:rPr sz="1200" dirty="0">
                          <a:latin typeface="Calibri"/>
                          <a:cs typeface="Calibri"/>
                        </a:rPr>
                        <a:t>-</a:t>
                      </a:r>
                      <a:r>
                        <a:rPr sz="1200" spc="10" dirty="0">
                          <a:latin typeface="Calibri"/>
                          <a:cs typeface="Calibri"/>
                        </a:rPr>
                        <a:t> </a:t>
                      </a:r>
                      <a:r>
                        <a:rPr sz="1200" dirty="0">
                          <a:latin typeface="Calibri"/>
                          <a:cs typeface="Calibri"/>
                        </a:rPr>
                        <a:t>12/04/2018	</a:t>
                      </a:r>
                      <a:r>
                        <a:rPr lang="en-US" sz="1200" dirty="0" smtClean="0">
                          <a:latin typeface="Calibri"/>
                          <a:cs typeface="Calibri"/>
                        </a:rPr>
                        <a:t>        </a:t>
                      </a:r>
                      <a:r>
                        <a:rPr sz="1200" dirty="0" smtClean="0">
                          <a:latin typeface="Calibri"/>
                          <a:cs typeface="Calibri"/>
                        </a:rPr>
                        <a:t>225</a:t>
                      </a:r>
                      <a:endParaRPr sz="1200" dirty="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tc>
                  <a:txBody>
                    <a:bodyPr/>
                    <a:lstStyle/>
                    <a:p>
                      <a:pPr marL="53340" algn="ctr">
                        <a:lnSpc>
                          <a:spcPts val="1010"/>
                        </a:lnSpc>
                        <a:spcBef>
                          <a:spcPts val="45"/>
                        </a:spcBef>
                      </a:pPr>
                      <a:r>
                        <a:rPr sz="1200" dirty="0">
                          <a:latin typeface="Calibri"/>
                          <a:cs typeface="Calibri"/>
                        </a:rPr>
                        <a:t>40</a:t>
                      </a: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tc>
                  <a:txBody>
                    <a:bodyPr/>
                    <a:lstStyle/>
                    <a:p>
                      <a:pPr marL="53340" algn="ctr">
                        <a:lnSpc>
                          <a:spcPts val="1010"/>
                        </a:lnSpc>
                        <a:spcBef>
                          <a:spcPts val="45"/>
                        </a:spcBef>
                      </a:pPr>
                      <a:r>
                        <a:rPr sz="1200" dirty="0">
                          <a:latin typeface="Calibri"/>
                          <a:cs typeface="Calibri"/>
                        </a:rPr>
                        <a:t>24</a:t>
                      </a:r>
                      <a:endParaRPr sz="1200">
                        <a:latin typeface="Calibri"/>
                        <a:cs typeface="Calibri"/>
                      </a:endParaRP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tc>
                  <a:txBody>
                    <a:bodyPr/>
                    <a:lstStyle/>
                    <a:p>
                      <a:pPr marL="53340" algn="ctr">
                        <a:lnSpc>
                          <a:spcPts val="1010"/>
                        </a:lnSpc>
                        <a:spcBef>
                          <a:spcPts val="45"/>
                        </a:spcBef>
                      </a:pPr>
                      <a:r>
                        <a:rPr sz="1200" dirty="0">
                          <a:latin typeface="Calibri"/>
                          <a:cs typeface="Calibri"/>
                        </a:rPr>
                        <a:t>40</a:t>
                      </a:r>
                    </a:p>
                  </a:txBody>
                  <a:tcPr marL="45720" marR="45720">
                    <a:lnL w="9525">
                      <a:solidFill>
                        <a:srgbClr val="7A9FCD"/>
                      </a:solidFill>
                      <a:prstDash val="solid"/>
                    </a:lnL>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2"/>
                  </a:ext>
                </a:extLst>
              </a:tr>
            </a:tbl>
          </a:graphicData>
        </a:graphic>
      </p:graphicFrame>
      <p:graphicFrame>
        <p:nvGraphicFramePr>
          <p:cNvPr id="17" name="object 13"/>
          <p:cNvGraphicFramePr>
            <a:graphicFrameLocks noGrp="1"/>
          </p:cNvGraphicFramePr>
          <p:nvPr>
            <p:extLst>
              <p:ext uri="{D42A27DB-BD31-4B8C-83A1-F6EECF244321}">
                <p14:modId xmlns:p14="http://schemas.microsoft.com/office/powerpoint/2010/main" val="2405434061"/>
              </p:ext>
            </p:extLst>
          </p:nvPr>
        </p:nvGraphicFramePr>
        <p:xfrm>
          <a:off x="4458095" y="4013701"/>
          <a:ext cx="3672841" cy="873760"/>
        </p:xfrm>
        <a:graphic>
          <a:graphicData uri="http://schemas.openxmlformats.org/drawingml/2006/table">
            <a:tbl>
              <a:tblPr firstRow="1" bandRow="1">
                <a:tableStyleId>{2D5ABB26-0587-4C30-8999-92F81FD0307C}</a:tableStyleId>
              </a:tblPr>
              <a:tblGrid>
                <a:gridCol w="2282722">
                  <a:extLst>
                    <a:ext uri="{9D8B030D-6E8A-4147-A177-3AD203B41FA5}">
                      <a16:colId xmlns:a16="http://schemas.microsoft.com/office/drawing/2014/main" val="20000"/>
                    </a:ext>
                  </a:extLst>
                </a:gridCol>
                <a:gridCol w="512149">
                  <a:extLst>
                    <a:ext uri="{9D8B030D-6E8A-4147-A177-3AD203B41FA5}">
                      <a16:colId xmlns:a16="http://schemas.microsoft.com/office/drawing/2014/main" val="20001"/>
                    </a:ext>
                  </a:extLst>
                </a:gridCol>
                <a:gridCol w="877970">
                  <a:extLst>
                    <a:ext uri="{9D8B030D-6E8A-4147-A177-3AD203B41FA5}">
                      <a16:colId xmlns:a16="http://schemas.microsoft.com/office/drawing/2014/main" val="20002"/>
                    </a:ext>
                  </a:extLst>
                </a:gridCol>
              </a:tblGrid>
              <a:tr h="146303">
                <a:tc>
                  <a:txBody>
                    <a:bodyPr/>
                    <a:lstStyle/>
                    <a:p>
                      <a:pPr marL="60960">
                        <a:lnSpc>
                          <a:spcPts val="1000"/>
                        </a:lnSpc>
                      </a:pPr>
                      <a:r>
                        <a:rPr sz="1200" b="1" spc="-5" dirty="0">
                          <a:solidFill>
                            <a:srgbClr val="FFFFFF"/>
                          </a:solidFill>
                          <a:latin typeface="Calibri"/>
                          <a:cs typeface="Calibri"/>
                        </a:rPr>
                        <a:t>CASAS </a:t>
                      </a:r>
                      <a:r>
                        <a:rPr sz="1200" b="1" dirty="0">
                          <a:solidFill>
                            <a:srgbClr val="FFFFFF"/>
                          </a:solidFill>
                          <a:latin typeface="Calibri"/>
                          <a:cs typeface="Calibri"/>
                        </a:rPr>
                        <a:t>Reading Standards </a:t>
                      </a:r>
                      <a:r>
                        <a:rPr sz="1200" b="1" spc="-5" dirty="0">
                          <a:solidFill>
                            <a:srgbClr val="FFFFFF"/>
                          </a:solidFill>
                          <a:latin typeface="Calibri"/>
                          <a:cs typeface="Calibri"/>
                        </a:rPr>
                        <a:t>(2016)</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R="81915" algn="r">
                        <a:lnSpc>
                          <a:spcPts val="1000"/>
                        </a:lnSpc>
                      </a:pPr>
                      <a:r>
                        <a:rPr sz="1200" b="1" dirty="0">
                          <a:solidFill>
                            <a:srgbClr val="FFFFFF"/>
                          </a:solidFill>
                          <a:latin typeface="Calibri"/>
                          <a:cs typeface="Calibri"/>
                        </a:rPr>
                        <a:t>N</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4F81BC"/>
                    </a:solidFill>
                  </a:tcPr>
                </a:tc>
                <a:tc>
                  <a:txBody>
                    <a:bodyPr/>
                    <a:lstStyle/>
                    <a:p>
                      <a:pPr marR="71120" algn="r">
                        <a:lnSpc>
                          <a:spcPts val="1000"/>
                        </a:lnSpc>
                      </a:pPr>
                      <a:r>
                        <a:rPr sz="1200" b="1" spc="-5" dirty="0">
                          <a:solidFill>
                            <a:srgbClr val="FFFFFF"/>
                          </a:solidFill>
                          <a:latin typeface="Calibri"/>
                          <a:cs typeface="Calibri"/>
                        </a:rPr>
                        <a:t>Correct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146303">
                <a:tc>
                  <a:txBody>
                    <a:bodyPr/>
                    <a:lstStyle/>
                    <a:p>
                      <a:pPr marL="69850">
                        <a:lnSpc>
                          <a:spcPts val="1010"/>
                        </a:lnSpc>
                        <a:spcBef>
                          <a:spcPts val="40"/>
                        </a:spcBef>
                      </a:pPr>
                      <a:r>
                        <a:rPr sz="1200" spc="-5" dirty="0">
                          <a:latin typeface="Calibri"/>
                          <a:cs typeface="Calibri"/>
                        </a:rPr>
                        <a:t>Language </a:t>
                      </a:r>
                      <a:r>
                        <a:rPr sz="1200" dirty="0">
                          <a:latin typeface="Calibri"/>
                          <a:cs typeface="Calibri"/>
                        </a:rPr>
                        <a:t>and </a:t>
                      </a:r>
                      <a:r>
                        <a:rPr sz="1200" spc="-5" dirty="0">
                          <a:latin typeface="Calibri"/>
                          <a:cs typeface="Calibri"/>
                        </a:rPr>
                        <a:t>Vocabulary</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0"/>
                        </a:spcBef>
                      </a:pPr>
                      <a:r>
                        <a:rPr sz="1200" dirty="0">
                          <a:latin typeface="Calibri"/>
                          <a:cs typeface="Calibri"/>
                        </a:rPr>
                        <a:t>182</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0"/>
                        </a:spcBef>
                      </a:pPr>
                      <a:r>
                        <a:rPr sz="1200" dirty="0">
                          <a:latin typeface="Calibri"/>
                          <a:cs typeface="Calibri"/>
                        </a:rPr>
                        <a:t>54</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146303">
                <a:tc>
                  <a:txBody>
                    <a:bodyPr/>
                    <a:lstStyle/>
                    <a:p>
                      <a:pPr marL="69850">
                        <a:lnSpc>
                          <a:spcPts val="1010"/>
                        </a:lnSpc>
                        <a:spcBef>
                          <a:spcPts val="45"/>
                        </a:spcBef>
                      </a:pPr>
                      <a:r>
                        <a:rPr sz="1200" dirty="0">
                          <a:latin typeface="Calibri"/>
                          <a:cs typeface="Calibri"/>
                        </a:rPr>
                        <a:t>Reading </a:t>
                      </a:r>
                      <a:r>
                        <a:rPr sz="1200" spc="-5" dirty="0">
                          <a:latin typeface="Calibri"/>
                          <a:cs typeface="Calibri"/>
                        </a:rPr>
                        <a:t>Comprehension</a:t>
                      </a:r>
                      <a:r>
                        <a:rPr sz="1200" dirty="0">
                          <a:latin typeface="Calibri"/>
                          <a:cs typeface="Calibri"/>
                        </a:rPr>
                        <a:t> </a:t>
                      </a:r>
                      <a:r>
                        <a:rPr sz="1200" spc="-5" dirty="0">
                          <a:latin typeface="Calibri"/>
                          <a:cs typeface="Calibri"/>
                        </a:rPr>
                        <a:t>Skills</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36195" algn="r">
                        <a:lnSpc>
                          <a:spcPts val="1010"/>
                        </a:lnSpc>
                        <a:spcBef>
                          <a:spcPts val="45"/>
                        </a:spcBef>
                      </a:pPr>
                      <a:r>
                        <a:rPr sz="1200" dirty="0">
                          <a:latin typeface="Calibri"/>
                          <a:cs typeface="Calibri"/>
                        </a:rPr>
                        <a:t>462</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EAE9EB"/>
                    </a:solidFill>
                  </a:tcPr>
                </a:tc>
                <a:tc>
                  <a:txBody>
                    <a:bodyPr/>
                    <a:lstStyle/>
                    <a:p>
                      <a:pPr marR="71120" algn="r">
                        <a:lnSpc>
                          <a:spcPts val="1010"/>
                        </a:lnSpc>
                        <a:spcBef>
                          <a:spcPts val="45"/>
                        </a:spcBef>
                      </a:pPr>
                      <a:r>
                        <a:rPr sz="1200" dirty="0">
                          <a:latin typeface="Calibri"/>
                          <a:cs typeface="Calibri"/>
                        </a:rPr>
                        <a:t>61</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146303">
                <a:tc>
                  <a:txBody>
                    <a:bodyPr/>
                    <a:lstStyle/>
                    <a:p>
                      <a:pPr marL="69850">
                        <a:lnSpc>
                          <a:spcPts val="1010"/>
                        </a:lnSpc>
                        <a:spcBef>
                          <a:spcPts val="45"/>
                        </a:spcBef>
                      </a:pPr>
                      <a:r>
                        <a:rPr sz="1200" spc="-5" dirty="0">
                          <a:latin typeface="Calibri"/>
                          <a:cs typeface="Calibri"/>
                        </a:rPr>
                        <a:t>Higher Order </a:t>
                      </a:r>
                      <a:r>
                        <a:rPr sz="1200" dirty="0">
                          <a:latin typeface="Calibri"/>
                          <a:cs typeface="Calibri"/>
                        </a:rPr>
                        <a:t>Reading</a:t>
                      </a:r>
                      <a:r>
                        <a:rPr sz="1200" spc="5" dirty="0">
                          <a:latin typeface="Calibri"/>
                          <a:cs typeface="Calibri"/>
                        </a:rPr>
                        <a:t> </a:t>
                      </a:r>
                      <a:r>
                        <a:rPr sz="1200" spc="-5" dirty="0">
                          <a:latin typeface="Calibri"/>
                          <a:cs typeface="Calibri"/>
                        </a:rPr>
                        <a:t>Skills</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5"/>
                        </a:spcBef>
                      </a:pPr>
                      <a:r>
                        <a:rPr sz="1200" dirty="0">
                          <a:latin typeface="Calibri"/>
                          <a:cs typeface="Calibri"/>
                        </a:rPr>
                        <a:t>396</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5"/>
                        </a:spcBef>
                      </a:pPr>
                      <a:r>
                        <a:rPr sz="1200" dirty="0">
                          <a:latin typeface="Calibri"/>
                          <a:cs typeface="Calibri"/>
                        </a:rPr>
                        <a:t>61</a:t>
                      </a:r>
                      <a:r>
                        <a:rPr sz="1200" spc="-95" dirty="0">
                          <a:latin typeface="Calibri"/>
                          <a:cs typeface="Calibri"/>
                        </a:rPr>
                        <a:t> </a:t>
                      </a:r>
                      <a:r>
                        <a:rPr sz="1200" dirty="0">
                          <a:latin typeface="Calibri"/>
                          <a:cs typeface="Calibri"/>
                        </a:rPr>
                        <a:t>%</a:t>
                      </a: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bl>
          </a:graphicData>
        </a:graphic>
      </p:graphicFrame>
      <p:graphicFrame>
        <p:nvGraphicFramePr>
          <p:cNvPr id="18" name="object 14"/>
          <p:cNvGraphicFramePr>
            <a:graphicFrameLocks noGrp="1"/>
          </p:cNvGraphicFramePr>
          <p:nvPr>
            <p:extLst>
              <p:ext uri="{D42A27DB-BD31-4B8C-83A1-F6EECF244321}">
                <p14:modId xmlns:p14="http://schemas.microsoft.com/office/powerpoint/2010/main" val="2794263881"/>
              </p:ext>
            </p:extLst>
          </p:nvPr>
        </p:nvGraphicFramePr>
        <p:xfrm>
          <a:off x="990600" y="5387573"/>
          <a:ext cx="4471225" cy="1164433"/>
        </p:xfrm>
        <a:graphic>
          <a:graphicData uri="http://schemas.openxmlformats.org/drawingml/2006/table">
            <a:tbl>
              <a:tblPr firstRow="1" bandRow="1">
                <a:tableStyleId>{2D5ABB26-0587-4C30-8999-92F81FD0307C}</a:tableStyleId>
              </a:tblPr>
              <a:tblGrid>
                <a:gridCol w="3350605">
                  <a:extLst>
                    <a:ext uri="{9D8B030D-6E8A-4147-A177-3AD203B41FA5}">
                      <a16:colId xmlns:a16="http://schemas.microsoft.com/office/drawing/2014/main" val="20000"/>
                    </a:ext>
                  </a:extLst>
                </a:gridCol>
                <a:gridCol w="471807">
                  <a:extLst>
                    <a:ext uri="{9D8B030D-6E8A-4147-A177-3AD203B41FA5}">
                      <a16:colId xmlns:a16="http://schemas.microsoft.com/office/drawing/2014/main" val="20001"/>
                    </a:ext>
                  </a:extLst>
                </a:gridCol>
                <a:gridCol w="648813">
                  <a:extLst>
                    <a:ext uri="{9D8B030D-6E8A-4147-A177-3AD203B41FA5}">
                      <a16:colId xmlns:a16="http://schemas.microsoft.com/office/drawing/2014/main" val="20002"/>
                    </a:ext>
                  </a:extLst>
                </a:gridCol>
              </a:tblGrid>
              <a:tr h="163744">
                <a:tc>
                  <a:txBody>
                    <a:bodyPr/>
                    <a:lstStyle/>
                    <a:p>
                      <a:pPr marL="69850">
                        <a:lnSpc>
                          <a:spcPts val="1000"/>
                        </a:lnSpc>
                      </a:pPr>
                      <a:r>
                        <a:rPr sz="1200" b="1" dirty="0">
                          <a:solidFill>
                            <a:srgbClr val="FFFFFF"/>
                          </a:solidFill>
                          <a:latin typeface="Calibri"/>
                          <a:cs typeface="Calibri"/>
                        </a:rPr>
                        <a:t>Reading</a:t>
                      </a:r>
                      <a:r>
                        <a:rPr sz="1200" b="1" spc="-5" dirty="0">
                          <a:solidFill>
                            <a:srgbClr val="FFFFFF"/>
                          </a:solidFill>
                          <a:latin typeface="Calibri"/>
                          <a:cs typeface="Calibri"/>
                        </a:rPr>
                        <a:t> Tasks</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4F81BC"/>
                    </a:solidFill>
                  </a:tcPr>
                </a:tc>
                <a:tc>
                  <a:txBody>
                    <a:bodyPr/>
                    <a:lstStyle/>
                    <a:p>
                      <a:pPr marL="218440">
                        <a:lnSpc>
                          <a:spcPts val="1000"/>
                        </a:lnSpc>
                      </a:pPr>
                      <a:r>
                        <a:rPr sz="1200" b="1" dirty="0">
                          <a:solidFill>
                            <a:srgbClr val="FFFFFF"/>
                          </a:solidFill>
                          <a:latin typeface="Calibri"/>
                          <a:cs typeface="Calibri"/>
                        </a:rPr>
                        <a:t>N</a:t>
                      </a:r>
                      <a:endParaRPr sz="1200" dirty="0">
                        <a:latin typeface="Calibri"/>
                        <a:cs typeface="Calibri"/>
                      </a:endParaRPr>
                    </a:p>
                  </a:txBody>
                  <a:tcPr marL="45720" marR="45720">
                    <a:lnT w="9525">
                      <a:solidFill>
                        <a:srgbClr val="7A9FCD"/>
                      </a:solidFill>
                      <a:prstDash val="solid"/>
                    </a:lnT>
                    <a:lnB w="9525">
                      <a:solidFill>
                        <a:srgbClr val="7A9FCD"/>
                      </a:solidFill>
                      <a:prstDash val="solid"/>
                    </a:lnB>
                    <a:solidFill>
                      <a:srgbClr val="4F81BC"/>
                    </a:solidFill>
                  </a:tcPr>
                </a:tc>
                <a:tc>
                  <a:txBody>
                    <a:bodyPr/>
                    <a:lstStyle/>
                    <a:p>
                      <a:pPr marR="71120" algn="r">
                        <a:lnSpc>
                          <a:spcPts val="1000"/>
                        </a:lnSpc>
                      </a:pPr>
                      <a:r>
                        <a:rPr sz="1200" b="1" spc="-5" dirty="0">
                          <a:solidFill>
                            <a:srgbClr val="FFFFFF"/>
                          </a:solidFill>
                          <a:latin typeface="Calibri"/>
                          <a:cs typeface="Calibri"/>
                        </a:rPr>
                        <a:t>Correct</a:t>
                      </a:r>
                      <a:endParaRPr sz="1200" dirty="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4F81BC"/>
                    </a:solidFill>
                  </a:tcPr>
                </a:tc>
                <a:extLst>
                  <a:ext uri="{0D108BD9-81ED-4DB2-BD59-A6C34878D82A}">
                    <a16:rowId xmlns:a16="http://schemas.microsoft.com/office/drawing/2014/main" val="10000"/>
                  </a:ext>
                </a:extLst>
              </a:tr>
              <a:tr h="163743">
                <a:tc>
                  <a:txBody>
                    <a:bodyPr/>
                    <a:lstStyle/>
                    <a:p>
                      <a:pPr marL="69850">
                        <a:lnSpc>
                          <a:spcPts val="1010"/>
                        </a:lnSpc>
                        <a:spcBef>
                          <a:spcPts val="45"/>
                        </a:spcBef>
                      </a:pPr>
                      <a:r>
                        <a:rPr sz="1200" spc="-5" dirty="0">
                          <a:latin typeface="Calibri"/>
                          <a:cs typeface="Calibri"/>
                        </a:rPr>
                        <a:t>Forms</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5"/>
                        </a:spcBef>
                      </a:pPr>
                      <a:r>
                        <a:rPr sz="1200" dirty="0">
                          <a:latin typeface="Calibri"/>
                          <a:cs typeface="Calibri"/>
                        </a:rPr>
                        <a:t>178</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5"/>
                        </a:spcBef>
                      </a:pPr>
                      <a:r>
                        <a:rPr sz="1200" dirty="0">
                          <a:latin typeface="Calibri"/>
                          <a:cs typeface="Calibri"/>
                        </a:rPr>
                        <a:t>57</a:t>
                      </a:r>
                      <a:r>
                        <a:rPr sz="1200" spc="-95" dirty="0">
                          <a:latin typeface="Calibri"/>
                          <a:cs typeface="Calibri"/>
                        </a:rPr>
                        <a:t> </a:t>
                      </a:r>
                      <a:r>
                        <a:rPr sz="1200" dirty="0">
                          <a:latin typeface="Calibri"/>
                          <a:cs typeface="Calibri"/>
                        </a:rPr>
                        <a:t>%</a:t>
                      </a: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1"/>
                  </a:ext>
                </a:extLst>
              </a:tr>
              <a:tr h="163744">
                <a:tc>
                  <a:txBody>
                    <a:bodyPr/>
                    <a:lstStyle/>
                    <a:p>
                      <a:pPr marL="69850">
                        <a:lnSpc>
                          <a:spcPts val="1010"/>
                        </a:lnSpc>
                        <a:spcBef>
                          <a:spcPts val="40"/>
                        </a:spcBef>
                      </a:pPr>
                      <a:r>
                        <a:rPr sz="1200" spc="-5" dirty="0">
                          <a:latin typeface="Calibri"/>
                          <a:cs typeface="Calibri"/>
                        </a:rPr>
                        <a:t>Charts, </a:t>
                      </a:r>
                      <a:r>
                        <a:rPr sz="1200" dirty="0">
                          <a:latin typeface="Calibri"/>
                          <a:cs typeface="Calibri"/>
                        </a:rPr>
                        <a:t>maps, consumer </a:t>
                      </a:r>
                      <a:r>
                        <a:rPr sz="1200" spc="-5" dirty="0">
                          <a:latin typeface="Calibri"/>
                          <a:cs typeface="Calibri"/>
                        </a:rPr>
                        <a:t>billings, </a:t>
                      </a:r>
                      <a:r>
                        <a:rPr sz="1200" dirty="0">
                          <a:latin typeface="Calibri"/>
                          <a:cs typeface="Calibri"/>
                        </a:rPr>
                        <a:t>matrices,</a:t>
                      </a:r>
                      <a:r>
                        <a:rPr sz="1200" spc="10" dirty="0">
                          <a:latin typeface="Calibri"/>
                          <a:cs typeface="Calibri"/>
                        </a:rPr>
                        <a:t> </a:t>
                      </a:r>
                      <a:r>
                        <a:rPr sz="1200" spc="-5" dirty="0">
                          <a:latin typeface="Calibri"/>
                          <a:cs typeface="Calibri"/>
                        </a:rPr>
                        <a:t>gra…</a:t>
                      </a:r>
                      <a:endParaRPr sz="1200" dirty="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36195" algn="r">
                        <a:lnSpc>
                          <a:spcPts val="1010"/>
                        </a:lnSpc>
                        <a:spcBef>
                          <a:spcPts val="40"/>
                        </a:spcBef>
                      </a:pPr>
                      <a:r>
                        <a:rPr sz="1200" dirty="0">
                          <a:latin typeface="Calibri"/>
                          <a:cs typeface="Calibri"/>
                        </a:rPr>
                        <a:t>598</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EAE9EB"/>
                    </a:solidFill>
                  </a:tcPr>
                </a:tc>
                <a:tc>
                  <a:txBody>
                    <a:bodyPr/>
                    <a:lstStyle/>
                    <a:p>
                      <a:pPr marR="71120" algn="r">
                        <a:lnSpc>
                          <a:spcPts val="1010"/>
                        </a:lnSpc>
                        <a:spcBef>
                          <a:spcPts val="40"/>
                        </a:spcBef>
                      </a:pPr>
                      <a:r>
                        <a:rPr sz="1200" dirty="0">
                          <a:latin typeface="Calibri"/>
                          <a:cs typeface="Calibri"/>
                        </a:rPr>
                        <a:t>59</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2"/>
                  </a:ext>
                </a:extLst>
              </a:tr>
              <a:tr h="163743">
                <a:tc>
                  <a:txBody>
                    <a:bodyPr/>
                    <a:lstStyle/>
                    <a:p>
                      <a:pPr marL="69850">
                        <a:lnSpc>
                          <a:spcPts val="1010"/>
                        </a:lnSpc>
                        <a:spcBef>
                          <a:spcPts val="45"/>
                        </a:spcBef>
                      </a:pPr>
                      <a:r>
                        <a:rPr sz="1200" spc="-5" dirty="0">
                          <a:latin typeface="Calibri"/>
                          <a:cs typeface="Calibri"/>
                        </a:rPr>
                        <a:t>Articles, paragraphs, sentences, directions,</a:t>
                      </a:r>
                      <a:r>
                        <a:rPr sz="1200" spc="10" dirty="0">
                          <a:latin typeface="Calibri"/>
                          <a:cs typeface="Calibri"/>
                        </a:rPr>
                        <a:t> </a:t>
                      </a:r>
                      <a:r>
                        <a:rPr sz="1200" dirty="0">
                          <a:latin typeface="Calibri"/>
                          <a:cs typeface="Calibri"/>
                        </a:rPr>
                        <a:t>m…</a:t>
                      </a:r>
                      <a:endParaRPr sz="120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D2DFED"/>
                    </a:solidFill>
                  </a:tcPr>
                </a:tc>
                <a:tc>
                  <a:txBody>
                    <a:bodyPr/>
                    <a:lstStyle/>
                    <a:p>
                      <a:pPr marR="36195" algn="r">
                        <a:lnSpc>
                          <a:spcPts val="1010"/>
                        </a:lnSpc>
                        <a:spcBef>
                          <a:spcPts val="45"/>
                        </a:spcBef>
                      </a:pPr>
                      <a:r>
                        <a:rPr sz="1200" dirty="0">
                          <a:latin typeface="Calibri"/>
                          <a:cs typeface="Calibri"/>
                        </a:rPr>
                        <a:t>252</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D2DFED"/>
                    </a:solidFill>
                  </a:tcPr>
                </a:tc>
                <a:tc>
                  <a:txBody>
                    <a:bodyPr/>
                    <a:lstStyle/>
                    <a:p>
                      <a:pPr marR="71120" algn="r">
                        <a:lnSpc>
                          <a:spcPts val="1010"/>
                        </a:lnSpc>
                        <a:spcBef>
                          <a:spcPts val="45"/>
                        </a:spcBef>
                      </a:pPr>
                      <a:r>
                        <a:rPr sz="1200" dirty="0">
                          <a:latin typeface="Calibri"/>
                          <a:cs typeface="Calibri"/>
                        </a:rPr>
                        <a:t>62</a:t>
                      </a:r>
                      <a:r>
                        <a:rPr sz="1200" spc="-95" dirty="0">
                          <a:latin typeface="Calibri"/>
                          <a:cs typeface="Calibri"/>
                        </a:rPr>
                        <a:t> </a:t>
                      </a:r>
                      <a:r>
                        <a:rPr sz="1200" dirty="0">
                          <a:latin typeface="Calibri"/>
                          <a:cs typeface="Calibri"/>
                        </a:rPr>
                        <a:t>%</a:t>
                      </a:r>
                      <a:endParaRPr sz="1200">
                        <a:latin typeface="Calibri"/>
                        <a:cs typeface="Calibri"/>
                      </a:endParaRP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D2DFED"/>
                    </a:solidFill>
                  </a:tcPr>
                </a:tc>
                <a:extLst>
                  <a:ext uri="{0D108BD9-81ED-4DB2-BD59-A6C34878D82A}">
                    <a16:rowId xmlns:a16="http://schemas.microsoft.com/office/drawing/2014/main" val="10003"/>
                  </a:ext>
                </a:extLst>
              </a:tr>
              <a:tr h="290673">
                <a:tc>
                  <a:txBody>
                    <a:bodyPr/>
                    <a:lstStyle/>
                    <a:p>
                      <a:pPr marL="69850">
                        <a:lnSpc>
                          <a:spcPts val="1010"/>
                        </a:lnSpc>
                        <a:spcBef>
                          <a:spcPts val="45"/>
                        </a:spcBef>
                      </a:pPr>
                      <a:r>
                        <a:rPr sz="1200" spc="-5" dirty="0">
                          <a:latin typeface="Calibri"/>
                          <a:cs typeface="Calibri"/>
                        </a:rPr>
                        <a:t>Signs, price </a:t>
                      </a:r>
                      <a:r>
                        <a:rPr sz="1200" dirty="0">
                          <a:latin typeface="Calibri"/>
                          <a:cs typeface="Calibri"/>
                        </a:rPr>
                        <a:t>tags, advertisements, </a:t>
                      </a:r>
                      <a:r>
                        <a:rPr sz="1200" spc="-5" dirty="0">
                          <a:latin typeface="Calibri"/>
                          <a:cs typeface="Calibri"/>
                        </a:rPr>
                        <a:t>product</a:t>
                      </a:r>
                      <a:r>
                        <a:rPr sz="1200" spc="10" dirty="0">
                          <a:latin typeface="Calibri"/>
                          <a:cs typeface="Calibri"/>
                        </a:rPr>
                        <a:t> </a:t>
                      </a:r>
                      <a:r>
                        <a:rPr sz="1200" spc="-5" dirty="0">
                          <a:latin typeface="Calibri"/>
                          <a:cs typeface="Calibri"/>
                        </a:rPr>
                        <a:t>labe…</a:t>
                      </a:r>
                      <a:endParaRPr sz="1200" dirty="0">
                        <a:latin typeface="Calibri"/>
                        <a:cs typeface="Calibri"/>
                      </a:endParaRPr>
                    </a:p>
                  </a:txBody>
                  <a:tcPr marL="45720" marR="45720">
                    <a:lnL w="9525">
                      <a:solidFill>
                        <a:srgbClr val="7A9FCD"/>
                      </a:solidFill>
                      <a:prstDash val="solid"/>
                    </a:lnL>
                    <a:lnT w="9525">
                      <a:solidFill>
                        <a:srgbClr val="7A9FCD"/>
                      </a:solidFill>
                      <a:prstDash val="solid"/>
                    </a:lnT>
                    <a:lnB w="9525">
                      <a:solidFill>
                        <a:srgbClr val="7A9FCD"/>
                      </a:solidFill>
                      <a:prstDash val="solid"/>
                    </a:lnB>
                    <a:solidFill>
                      <a:srgbClr val="EAE9EB"/>
                    </a:solidFill>
                  </a:tcPr>
                </a:tc>
                <a:tc>
                  <a:txBody>
                    <a:bodyPr/>
                    <a:lstStyle/>
                    <a:p>
                      <a:pPr marR="36195" algn="r">
                        <a:lnSpc>
                          <a:spcPts val="1010"/>
                        </a:lnSpc>
                        <a:spcBef>
                          <a:spcPts val="45"/>
                        </a:spcBef>
                      </a:pPr>
                      <a:r>
                        <a:rPr sz="1200" dirty="0">
                          <a:latin typeface="Calibri"/>
                          <a:cs typeface="Calibri"/>
                        </a:rPr>
                        <a:t>12</a:t>
                      </a:r>
                      <a:endParaRPr sz="1200">
                        <a:latin typeface="Calibri"/>
                        <a:cs typeface="Calibri"/>
                      </a:endParaRPr>
                    </a:p>
                  </a:txBody>
                  <a:tcPr marL="45720" marR="45720">
                    <a:lnT w="9525">
                      <a:solidFill>
                        <a:srgbClr val="7A9FCD"/>
                      </a:solidFill>
                      <a:prstDash val="solid"/>
                    </a:lnT>
                    <a:lnB w="9525">
                      <a:solidFill>
                        <a:srgbClr val="7A9FCD"/>
                      </a:solidFill>
                      <a:prstDash val="solid"/>
                    </a:lnB>
                    <a:solidFill>
                      <a:srgbClr val="EAE9EB"/>
                    </a:solidFill>
                  </a:tcPr>
                </a:tc>
                <a:tc>
                  <a:txBody>
                    <a:bodyPr/>
                    <a:lstStyle/>
                    <a:p>
                      <a:pPr marR="71120" algn="r">
                        <a:lnSpc>
                          <a:spcPts val="1010"/>
                        </a:lnSpc>
                        <a:spcBef>
                          <a:spcPts val="45"/>
                        </a:spcBef>
                      </a:pPr>
                      <a:r>
                        <a:rPr sz="1200" dirty="0">
                          <a:latin typeface="Calibri"/>
                          <a:cs typeface="Calibri"/>
                        </a:rPr>
                        <a:t>75</a:t>
                      </a:r>
                      <a:r>
                        <a:rPr sz="1200" spc="-95" dirty="0">
                          <a:latin typeface="Calibri"/>
                          <a:cs typeface="Calibri"/>
                        </a:rPr>
                        <a:t> </a:t>
                      </a:r>
                      <a:r>
                        <a:rPr sz="1200" dirty="0">
                          <a:latin typeface="Calibri"/>
                          <a:cs typeface="Calibri"/>
                        </a:rPr>
                        <a:t>%</a:t>
                      </a:r>
                    </a:p>
                  </a:txBody>
                  <a:tcPr marL="45720" marR="45720">
                    <a:lnR w="9525">
                      <a:solidFill>
                        <a:srgbClr val="7A9FCD"/>
                      </a:solidFill>
                      <a:prstDash val="solid"/>
                    </a:lnR>
                    <a:lnT w="9525">
                      <a:solidFill>
                        <a:srgbClr val="7A9FCD"/>
                      </a:solidFill>
                      <a:prstDash val="solid"/>
                    </a:lnT>
                    <a:lnB w="9525">
                      <a:solidFill>
                        <a:srgbClr val="7A9FCD"/>
                      </a:solidFill>
                      <a:prstDash val="solid"/>
                    </a:lnB>
                    <a:solidFill>
                      <a:srgbClr val="EAE9EB"/>
                    </a:solidFill>
                  </a:tcPr>
                </a:tc>
                <a:extLst>
                  <a:ext uri="{0D108BD9-81ED-4DB2-BD59-A6C34878D82A}">
                    <a16:rowId xmlns:a16="http://schemas.microsoft.com/office/drawing/2014/main" val="10004"/>
                  </a:ext>
                </a:extLst>
              </a:tr>
            </a:tbl>
          </a:graphicData>
        </a:graphic>
      </p:graphicFrame>
      <p:sp>
        <p:nvSpPr>
          <p:cNvPr id="20" name="Title 13"/>
          <p:cNvSpPr>
            <a:spLocks noGrp="1"/>
          </p:cNvSpPr>
          <p:nvPr>
            <p:ph type="title"/>
          </p:nvPr>
        </p:nvSpPr>
        <p:spPr>
          <a:xfrm>
            <a:off x="304800" y="286605"/>
            <a:ext cx="8458200" cy="986020"/>
          </a:xfrm>
        </p:spPr>
        <p:txBody>
          <a:bodyPr>
            <a:normAutofit/>
          </a:bodyPr>
          <a:lstStyle/>
          <a:p>
            <a:pPr lvl="0"/>
            <a:r>
              <a:rPr lang="en-US" b="0" spc="0" dirty="0" smtClean="0">
                <a:solidFill>
                  <a:prstClr val="black"/>
                </a:solidFill>
                <a:latin typeface="Calibri"/>
              </a:rPr>
              <a:t>Individual </a:t>
            </a:r>
            <a:r>
              <a:rPr lang="en-US" b="0" spc="0" dirty="0">
                <a:solidFill>
                  <a:prstClr val="black"/>
                </a:solidFill>
                <a:latin typeface="Calibri"/>
              </a:rPr>
              <a:t>Skills </a:t>
            </a:r>
            <a:r>
              <a:rPr lang="en-US" b="0" spc="0" dirty="0" smtClean="0">
                <a:solidFill>
                  <a:prstClr val="black"/>
                </a:solidFill>
                <a:latin typeface="Calibri"/>
              </a:rPr>
              <a:t>Profile Summary</a:t>
            </a:r>
            <a:endParaRPr lang="en-US" dirty="0"/>
          </a:p>
        </p:txBody>
      </p:sp>
      <p:cxnSp>
        <p:nvCxnSpPr>
          <p:cNvPr id="21" name="Straight Connector 20"/>
          <p:cNvCxnSpPr/>
          <p:nvPr/>
        </p:nvCxnSpPr>
        <p:spPr>
          <a:xfrm>
            <a:off x="304800" y="1219200"/>
            <a:ext cx="8458199" cy="0"/>
          </a:xfrm>
          <a:prstGeom prst="line">
            <a:avLst/>
          </a:prstGeom>
          <a:ln w="3175">
            <a:solidFill>
              <a:schemeClr val="bg1">
                <a:lumMod val="50000"/>
              </a:schemeClr>
            </a:solidFill>
          </a:ln>
        </p:spPr>
        <p:style>
          <a:lnRef idx="1">
            <a:schemeClr val="dk1"/>
          </a:lnRef>
          <a:fillRef idx="0">
            <a:schemeClr val="dk1"/>
          </a:fillRef>
          <a:effectRef idx="0">
            <a:schemeClr val="dk1"/>
          </a:effectRef>
          <a:fontRef idx="minor">
            <a:schemeClr val="tx1"/>
          </a:fontRef>
        </p:style>
      </p:cxnSp>
      <p:sp>
        <p:nvSpPr>
          <p:cNvPr id="22" name="object 11"/>
          <p:cNvSpPr/>
          <p:nvPr/>
        </p:nvSpPr>
        <p:spPr>
          <a:xfrm>
            <a:off x="990600" y="1391561"/>
            <a:ext cx="950976" cy="365759"/>
          </a:xfrm>
          <a:prstGeom prst="rect">
            <a:avLst/>
          </a:prstGeom>
          <a:blipFill>
            <a:blip r:embed="rId2" cstate="print"/>
            <a:stretch>
              <a:fillRect/>
            </a:stretch>
          </a:blipFill>
        </p:spPr>
        <p:txBody>
          <a:bodyPr wrap="square" lIns="0" tIns="0" rIns="0" bIns="0" rtlCol="0"/>
          <a:lstStyle/>
          <a:p>
            <a:endParaRP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4042198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gradFill>
          <a:gsLst>
            <a:gs pos="21000">
              <a:schemeClr val="accent5">
                <a:lumMod val="40000"/>
                <a:lumOff val="6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lvl="0" indent="0">
              <a:buNone/>
            </a:pPr>
            <a:endParaRPr lang="en-US" dirty="0" smtClean="0"/>
          </a:p>
          <a:p>
            <a:pPr marL="0" lvl="0" indent="0">
              <a:buNone/>
            </a:pPr>
            <a:r>
              <a:rPr lang="en-US" dirty="0" smtClean="0"/>
              <a:t>Look </a:t>
            </a:r>
            <a:r>
              <a:rPr lang="en-US" dirty="0"/>
              <a:t>at the Individual Skills Profile Report for Erica Kim in your activity </a:t>
            </a:r>
            <a:r>
              <a:rPr lang="en-US" dirty="0" smtClean="0"/>
              <a:t>packet pages 19 -20. Write the answers on page 18.</a:t>
            </a:r>
          </a:p>
          <a:p>
            <a:pPr lvl="0"/>
            <a:r>
              <a:rPr lang="en-US" dirty="0" smtClean="0"/>
              <a:t>Based on the report, what are the strengths of the student/the class?</a:t>
            </a:r>
          </a:p>
          <a:p>
            <a:pPr lvl="1"/>
            <a:r>
              <a:rPr lang="en-US" dirty="0" smtClean="0"/>
              <a:t>Content standards</a:t>
            </a:r>
          </a:p>
          <a:p>
            <a:pPr lvl="1"/>
            <a:r>
              <a:rPr lang="en-US" dirty="0" smtClean="0"/>
              <a:t>Competencies</a:t>
            </a:r>
          </a:p>
          <a:p>
            <a:pPr lvl="1"/>
            <a:r>
              <a:rPr lang="en-US" dirty="0" smtClean="0"/>
              <a:t>Task Areas </a:t>
            </a:r>
            <a:br>
              <a:rPr lang="en-US" dirty="0" smtClean="0"/>
            </a:br>
            <a:endParaRPr lang="en-US" dirty="0" smtClean="0"/>
          </a:p>
          <a:p>
            <a:pPr lvl="0"/>
            <a:r>
              <a:rPr lang="en-US" dirty="0"/>
              <a:t>Based on the report, </a:t>
            </a:r>
            <a:r>
              <a:rPr lang="en-US" dirty="0" smtClean="0"/>
              <a:t>in which areas does the student/the class </a:t>
            </a:r>
            <a:r>
              <a:rPr lang="en-US" dirty="0"/>
              <a:t>need </a:t>
            </a:r>
            <a:r>
              <a:rPr lang="en-US" dirty="0" smtClean="0"/>
              <a:t>more instruction?</a:t>
            </a:r>
            <a:endParaRPr lang="en-US" dirty="0"/>
          </a:p>
          <a:p>
            <a:pPr lvl="1"/>
            <a:r>
              <a:rPr lang="en-US" dirty="0"/>
              <a:t>Content standards</a:t>
            </a:r>
          </a:p>
          <a:p>
            <a:pPr lvl="1"/>
            <a:r>
              <a:rPr lang="en-US" dirty="0"/>
              <a:t>Competencies</a:t>
            </a:r>
          </a:p>
          <a:p>
            <a:pPr lvl="1"/>
            <a:r>
              <a:rPr lang="en-US" dirty="0"/>
              <a:t>Task Areas</a:t>
            </a:r>
          </a:p>
        </p:txBody>
      </p:sp>
      <p:sp>
        <p:nvSpPr>
          <p:cNvPr id="4" name="Footer Placeholder 3"/>
          <p:cNvSpPr>
            <a:spLocks noGrp="1"/>
          </p:cNvSpPr>
          <p:nvPr>
            <p:ph type="ftr" sz="quarter" idx="11"/>
          </p:nvPr>
        </p:nvSpPr>
        <p:spPr/>
        <p:txBody>
          <a:bodyPr/>
          <a:lstStyle/>
          <a:p>
            <a:pPr lvl="0"/>
            <a:r>
              <a:rPr lang="en-US" noProof="0" smtClean="0"/>
              <a:t>Module 4: Interpreting Test Results and Reports</a:t>
            </a:r>
            <a:endParaRPr lang="en-US" noProof="0" dirty="0"/>
          </a:p>
        </p:txBody>
      </p:sp>
      <p:sp>
        <p:nvSpPr>
          <p:cNvPr id="6" name="Title 5"/>
          <p:cNvSpPr>
            <a:spLocks noGrp="1"/>
          </p:cNvSpPr>
          <p:nvPr>
            <p:ph type="title"/>
          </p:nvPr>
        </p:nvSpPr>
        <p:spPr>
          <a:xfrm>
            <a:off x="304800" y="286605"/>
            <a:ext cx="8534400" cy="986020"/>
          </a:xfrm>
        </p:spPr>
        <p:txBody>
          <a:bodyPr>
            <a:normAutofit fontScale="90000"/>
          </a:bodyPr>
          <a:lstStyle/>
          <a:p>
            <a:r>
              <a:rPr lang="en-US" dirty="0" smtClean="0"/>
              <a:t>Activity 4 – Interpreting the Individual Skills Profile Report</a:t>
            </a:r>
            <a:endParaRPr lang="en-US" dirty="0"/>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95181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Rectangle 4"/>
          <p:cNvSpPr>
            <a:spLocks noChangeArrowheads="1"/>
          </p:cNvSpPr>
          <p:nvPr/>
        </p:nvSpPr>
        <p:spPr bwMode="auto">
          <a:xfrm>
            <a:off x="1" y="272535"/>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TextBox 4"/>
          <p:cNvSpPr txBox="1"/>
          <p:nvPr/>
        </p:nvSpPr>
        <p:spPr>
          <a:xfrm>
            <a:off x="770313" y="4038600"/>
            <a:ext cx="7373389" cy="2677656"/>
          </a:xfrm>
          <a:prstGeom prst="rect">
            <a:avLst/>
          </a:prstGeom>
          <a:noFill/>
        </p:spPr>
        <p:txBody>
          <a:bodyPr wrap="square" rtlCol="0">
            <a:spAutoFit/>
          </a:bodyPr>
          <a:lstStyle/>
          <a:p>
            <a:r>
              <a:rPr lang="en-US" sz="2400" dirty="0" smtClean="0"/>
              <a:t>In line 2, which word means the same as the underlined word </a:t>
            </a:r>
            <a:r>
              <a:rPr lang="en-US" sz="2400" u="sng" dirty="0" smtClean="0"/>
              <a:t>liberal</a:t>
            </a:r>
            <a:r>
              <a:rPr lang="en-US" sz="2400" dirty="0" smtClean="0"/>
              <a:t> in this announcement?</a:t>
            </a:r>
          </a:p>
          <a:p>
            <a:endParaRPr lang="en-US" sz="2400" dirty="0" smtClean="0"/>
          </a:p>
          <a:p>
            <a:pPr marL="342900" indent="-342900">
              <a:buAutoNum type="alphaUcPeriod"/>
            </a:pPr>
            <a:r>
              <a:rPr lang="en-US" sz="2400" dirty="0" smtClean="0"/>
              <a:t>generous</a:t>
            </a:r>
          </a:p>
          <a:p>
            <a:pPr marL="342900" indent="-342900">
              <a:buAutoNum type="alphaUcPeriod"/>
            </a:pPr>
            <a:r>
              <a:rPr lang="en-US" sz="2400" dirty="0" smtClean="0"/>
              <a:t>radical</a:t>
            </a:r>
          </a:p>
          <a:p>
            <a:pPr marL="342900" indent="-342900">
              <a:buAutoNum type="alphaUcPeriod"/>
            </a:pPr>
            <a:r>
              <a:rPr lang="en-US" sz="2400" dirty="0" smtClean="0"/>
              <a:t>traditional</a:t>
            </a:r>
          </a:p>
          <a:p>
            <a:pPr marL="342900" indent="-342900">
              <a:buAutoNum type="alphaUcPeriod"/>
            </a:pPr>
            <a:r>
              <a:rPr lang="en-US" sz="2400" dirty="0" smtClean="0"/>
              <a:t>widespread</a:t>
            </a:r>
            <a:endParaRPr lang="en-US" sz="2400" dirty="0"/>
          </a:p>
        </p:txBody>
      </p:sp>
      <p:sp>
        <p:nvSpPr>
          <p:cNvPr id="2" name="Footer Placeholder 1"/>
          <p:cNvSpPr>
            <a:spLocks noGrp="1"/>
          </p:cNvSpPr>
          <p:nvPr>
            <p:ph type="ftr" sz="quarter" idx="3"/>
          </p:nvPr>
        </p:nvSpPr>
        <p:spPr/>
        <p:txBody>
          <a:bodyPr/>
          <a:lstStyle/>
          <a:p>
            <a:pPr>
              <a:defRPr/>
            </a:pPr>
            <a:r>
              <a:rPr lang="en-US" smtClean="0"/>
              <a:t>Module 4: Interpreting Test Results and Reports</a:t>
            </a:r>
            <a:endParaRPr lang="en-US" u="sng" dirty="0" smtClean="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778" y="269764"/>
            <a:ext cx="8341821" cy="3828896"/>
          </a:xfrm>
          <a:prstGeom prst="rect">
            <a:avLst/>
          </a:prstGeom>
        </p:spPr>
      </p:pic>
      <p:sp>
        <p:nvSpPr>
          <p:cNvPr id="4" name="Slide Number Placeholder 3"/>
          <p:cNvSpPr>
            <a:spLocks noGrp="1"/>
          </p:cNvSpPr>
          <p:nvPr>
            <p:ph type="sldNum" sz="quarter" idx="4"/>
          </p:nvPr>
        </p:nvSpPr>
        <p:spPr/>
        <p:txBody>
          <a:bodyPr/>
          <a:lstStyle/>
          <a:p>
            <a:pPr>
              <a:defRPr/>
            </a:pPr>
            <a:fld id="{0F10CCFA-9720-4B79-87AD-568ED3307F7B}" type="slidenum">
              <a:rPr lang="en-US" b="0" smtClean="0"/>
              <a:pPr>
                <a:defRPr/>
              </a:pPr>
              <a:t>6</a:t>
            </a:fld>
            <a:endParaRPr lang="en-US" sz="1050" b="0" dirty="0"/>
          </a:p>
        </p:txBody>
      </p:sp>
    </p:spTree>
    <p:extLst>
      <p:ext uri="{BB962C8B-B14F-4D97-AF65-F5344CB8AC3E}">
        <p14:creationId xmlns:p14="http://schemas.microsoft.com/office/powerpoint/2010/main" val="1871205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solidFill>
                  <a:schemeClr val="tx1"/>
                </a:solidFill>
              </a:rPr>
              <a:t>Additional Reports / Resources</a:t>
            </a:r>
            <a:endParaRPr lang="en-US" dirty="0">
              <a:solidFill>
                <a:schemeClr val="tx1"/>
              </a:solidFill>
            </a:endParaRPr>
          </a:p>
        </p:txBody>
      </p:sp>
      <p:sp>
        <p:nvSpPr>
          <p:cNvPr id="73733" name="Rectangle 3"/>
          <p:cNvSpPr>
            <a:spLocks noGrp="1" noChangeArrowheads="1"/>
          </p:cNvSpPr>
          <p:nvPr>
            <p:ph idx="1"/>
          </p:nvPr>
        </p:nvSpPr>
        <p:spPr>
          <a:xfrm>
            <a:off x="149225" y="1369711"/>
            <a:ext cx="8458199" cy="4840589"/>
          </a:xfrm>
        </p:spPr>
        <p:txBody>
          <a:bodyPr>
            <a:normAutofit/>
          </a:bodyPr>
          <a:lstStyle/>
          <a:p>
            <a:r>
              <a:rPr lang="en-US" dirty="0" smtClean="0">
                <a:solidFill>
                  <a:schemeClr val="tx1"/>
                </a:solidFill>
              </a:rPr>
              <a:t>Additional Reports available in </a:t>
            </a:r>
            <a:r>
              <a:rPr lang="en-US" dirty="0" err="1" smtClean="0">
                <a:solidFill>
                  <a:schemeClr val="tx1"/>
                </a:solidFill>
              </a:rPr>
              <a:t>TopsPro</a:t>
            </a:r>
            <a:r>
              <a:rPr lang="en-US" dirty="0" smtClean="0">
                <a:solidFill>
                  <a:schemeClr val="tx1"/>
                </a:solidFill>
              </a:rPr>
              <a:t> Enterprise</a:t>
            </a:r>
          </a:p>
          <a:p>
            <a:endParaRPr lang="en-US" dirty="0" smtClean="0">
              <a:solidFill>
                <a:schemeClr val="tx1"/>
              </a:solidFill>
            </a:endParaRPr>
          </a:p>
          <a:p>
            <a:endParaRPr lang="en-US" dirty="0" smtClean="0">
              <a:solidFill>
                <a:schemeClr val="tx1"/>
              </a:solidFill>
            </a:endParaRPr>
          </a:p>
          <a:p>
            <a:r>
              <a:rPr lang="en-US" dirty="0" err="1" smtClean="0">
                <a:solidFill>
                  <a:schemeClr val="tx1"/>
                </a:solidFill>
              </a:rPr>
              <a:t>QuickSearch</a:t>
            </a:r>
            <a:r>
              <a:rPr lang="en-US" dirty="0" smtClean="0">
                <a:solidFill>
                  <a:schemeClr val="tx1"/>
                </a:solidFill>
              </a:rPr>
              <a:t> – a useful database of resources aligned to the CASAS Competencies and Content Standards</a:t>
            </a:r>
          </a:p>
          <a:p>
            <a:pPr marL="0" indent="0">
              <a:buNone/>
            </a:pPr>
            <a:endParaRPr lang="en-US" dirty="0"/>
          </a:p>
        </p:txBody>
      </p:sp>
      <p:sp>
        <p:nvSpPr>
          <p:cNvPr id="6" name="Footer Placeholder 1"/>
          <p:cNvSpPr>
            <a:spLocks noGrp="1"/>
          </p:cNvSpPr>
          <p:nvPr>
            <p:ph type="ftr" sz="quarter" idx="11"/>
          </p:nvPr>
        </p:nvSpPr>
        <p:spPr>
          <a:xfrm>
            <a:off x="304800" y="6459785"/>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5125" name="Picture 5" descr="https://www.casas.org/imagelib/default-source/logos/topspro_webtitle.jpg?sfvrsn=3889686c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4021" y="1905000"/>
            <a:ext cx="1619250" cy="4953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stretch>
            <a:fillRect/>
          </a:stretch>
        </p:blipFill>
        <p:spPr>
          <a:xfrm>
            <a:off x="1600200" y="3886200"/>
            <a:ext cx="2747963" cy="873445"/>
          </a:xfrm>
          <a:prstGeom prst="rect">
            <a:avLst/>
          </a:prstGeom>
        </p:spPr>
      </p:pic>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3753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solidFill>
                  <a:schemeClr val="tx1"/>
                </a:solidFill>
              </a:rPr>
              <a:t>QuickSearch</a:t>
            </a:r>
            <a:endParaRPr lang="en-US" dirty="0">
              <a:solidFill>
                <a:schemeClr val="tx1"/>
              </a:solidFill>
            </a:endParaRPr>
          </a:p>
        </p:txBody>
      </p:sp>
      <p:sp>
        <p:nvSpPr>
          <p:cNvPr id="73733" name="Rectangle 3"/>
          <p:cNvSpPr>
            <a:spLocks noGrp="1" noChangeArrowheads="1"/>
          </p:cNvSpPr>
          <p:nvPr>
            <p:ph idx="1"/>
          </p:nvPr>
        </p:nvSpPr>
        <p:spPr/>
        <p:txBody>
          <a:bodyPr>
            <a:normAutofit lnSpcReduction="10000"/>
          </a:bodyPr>
          <a:lstStyle/>
          <a:p>
            <a:r>
              <a:rPr lang="en-US" dirty="0" smtClean="0">
                <a:solidFill>
                  <a:schemeClr val="tx1"/>
                </a:solidFill>
              </a:rPr>
              <a:t>Quick, easy access to database of more than 2,000 instructional materials</a:t>
            </a:r>
          </a:p>
          <a:p>
            <a:r>
              <a:rPr lang="en-US" dirty="0" smtClean="0">
                <a:solidFill>
                  <a:schemeClr val="tx1"/>
                </a:solidFill>
              </a:rPr>
              <a:t>Includes print, audio, video, and software materials</a:t>
            </a:r>
          </a:p>
          <a:p>
            <a:r>
              <a:rPr lang="en-US" dirty="0" smtClean="0">
                <a:solidFill>
                  <a:schemeClr val="tx1"/>
                </a:solidFill>
              </a:rPr>
              <a:t>Correlated to CASAS Competencies and Content Standards </a:t>
            </a:r>
          </a:p>
          <a:p>
            <a:r>
              <a:rPr lang="en-US" dirty="0" smtClean="0">
                <a:solidFill>
                  <a:schemeClr val="tx1"/>
                </a:solidFill>
              </a:rPr>
              <a:t>Search by</a:t>
            </a:r>
          </a:p>
          <a:p>
            <a:pPr lvl="1"/>
            <a:r>
              <a:rPr lang="en-US" dirty="0" smtClean="0">
                <a:solidFill>
                  <a:schemeClr val="tx1"/>
                </a:solidFill>
              </a:rPr>
              <a:t>Title</a:t>
            </a:r>
          </a:p>
          <a:p>
            <a:pPr lvl="1"/>
            <a:r>
              <a:rPr lang="en-US" dirty="0" smtClean="0">
                <a:solidFill>
                  <a:schemeClr val="tx1"/>
                </a:solidFill>
              </a:rPr>
              <a:t>Competency</a:t>
            </a:r>
          </a:p>
          <a:p>
            <a:pPr lvl="1"/>
            <a:r>
              <a:rPr lang="en-US" dirty="0" smtClean="0">
                <a:solidFill>
                  <a:schemeClr val="tx1"/>
                </a:solidFill>
              </a:rPr>
              <a:t>Program, Level, and Skill</a:t>
            </a:r>
          </a:p>
          <a:p>
            <a:pPr lvl="1"/>
            <a:r>
              <a:rPr lang="en-US" dirty="0" smtClean="0">
                <a:solidFill>
                  <a:schemeClr val="tx1"/>
                </a:solidFill>
              </a:rPr>
              <a:t>Publisher</a:t>
            </a:r>
          </a:p>
          <a:p>
            <a:pPr lvl="1"/>
            <a:r>
              <a:rPr lang="en-US" dirty="0" smtClean="0">
                <a:solidFill>
                  <a:schemeClr val="tx1"/>
                </a:solidFill>
              </a:rPr>
              <a:t>CASAS Assessment</a:t>
            </a:r>
          </a:p>
        </p:txBody>
      </p:sp>
      <p:pic>
        <p:nvPicPr>
          <p:cNvPr id="2" name="Picture 1"/>
          <p:cNvPicPr>
            <a:picLocks noChangeAspect="1"/>
          </p:cNvPicPr>
          <p:nvPr/>
        </p:nvPicPr>
        <p:blipFill>
          <a:blip r:embed="rId3"/>
          <a:stretch>
            <a:fillRect/>
          </a:stretch>
        </p:blipFill>
        <p:spPr>
          <a:xfrm>
            <a:off x="3855378" y="3162300"/>
            <a:ext cx="5154733" cy="2933700"/>
          </a:xfrm>
          <a:prstGeom prst="rect">
            <a:avLst/>
          </a:prstGeom>
        </p:spPr>
      </p:pic>
      <p:sp>
        <p:nvSpPr>
          <p:cNvPr id="6" name="Footer Placeholder 1"/>
          <p:cNvSpPr>
            <a:spLocks noGrp="1"/>
          </p:cNvSpPr>
          <p:nvPr>
            <p:ph type="ftr" sz="quarter" idx="11"/>
          </p:nvPr>
        </p:nvSpPr>
        <p:spPr>
          <a:xfrm>
            <a:off x="304800" y="6459785"/>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2101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solidFill>
                  <a:schemeClr val="tx1"/>
                </a:solidFill>
              </a:rPr>
              <a:t>QuickSearch by Competencies</a:t>
            </a:r>
            <a:endParaRPr lang="en-US" dirty="0">
              <a:solidFill>
                <a:schemeClr val="tx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200" y="1438089"/>
            <a:ext cx="6915150" cy="4838700"/>
          </a:xfrm>
          <a:prstGeom prst="rect">
            <a:avLst/>
          </a:prstGeom>
          <a:ln w="12700">
            <a:solidFill>
              <a:schemeClr val="bg1">
                <a:lumMod val="50000"/>
              </a:schemeClr>
            </a:solidFill>
          </a:ln>
        </p:spPr>
      </p:pic>
      <p:sp>
        <p:nvSpPr>
          <p:cNvPr id="6" name="Footer Placeholder 1"/>
          <p:cNvSpPr>
            <a:spLocks noGrp="1"/>
          </p:cNvSpPr>
          <p:nvPr>
            <p:ph type="ftr" sz="quarter" idx="11"/>
          </p:nvPr>
        </p:nvSpPr>
        <p:spPr>
          <a:xfrm>
            <a:off x="304800" y="6459785"/>
            <a:ext cx="6076942"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smtClean="0">
                <a:ln>
                  <a:noFill/>
                </a:ln>
                <a:solidFill>
                  <a:srgbClr val="FFFFFF"/>
                </a:solidFill>
                <a:effectLst/>
                <a:uLnTx/>
                <a:uFillTx/>
                <a:latin typeface="Calibri" panose="020F0502020204030204"/>
                <a:ea typeface="+mn-ea"/>
                <a:cs typeface="+mn-cs"/>
              </a:rPr>
              <a:t>Module 4: Interpreting Test Results and Reports</a:t>
            </a:r>
            <a:endParaRPr kumimoji="0" lang="en-US" sz="12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2850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CASAS – a comprehensive system</a:t>
            </a:r>
            <a:endParaRPr lang="en-US" dirty="0"/>
          </a:p>
        </p:txBody>
      </p:sp>
      <p:sp>
        <p:nvSpPr>
          <p:cNvPr id="2" name="Footer Placeholder 1"/>
          <p:cNvSpPr>
            <a:spLocks noGrp="1"/>
          </p:cNvSpPr>
          <p:nvPr>
            <p:ph type="ftr" sz="quarter" idx="11"/>
          </p:nvPr>
        </p:nvSpPr>
        <p:spPr/>
        <p:txBody>
          <a:bodyPr/>
          <a:lstStyle/>
          <a:p>
            <a:pPr lvl="0"/>
            <a:r>
              <a:rPr lang="en-US" noProof="0" smtClean="0"/>
              <a:t>Module 4: Interpreting Test Results and Reports</a:t>
            </a:r>
            <a:endParaRPr lang="en-US" noProof="0" dirty="0"/>
          </a:p>
        </p:txBody>
      </p:sp>
      <p:pic>
        <p:nvPicPr>
          <p:cNvPr id="9" name="Picture 3" descr="CASAS Competenci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5163" y="1447800"/>
            <a:ext cx="5081851" cy="46482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15229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solidFill>
                  <a:schemeClr val="tx1"/>
                </a:solidFill>
              </a:rPr>
              <a:t>Congratulations! </a:t>
            </a:r>
            <a:endParaRPr lang="en-US" dirty="0">
              <a:solidFill>
                <a:schemeClr val="tx1"/>
              </a:solidFill>
            </a:endParaRPr>
          </a:p>
        </p:txBody>
      </p:sp>
      <p:sp>
        <p:nvSpPr>
          <p:cNvPr id="8" name="Content Placeholder 7"/>
          <p:cNvSpPr>
            <a:spLocks noGrp="1"/>
          </p:cNvSpPr>
          <p:nvPr>
            <p:ph idx="1"/>
          </p:nvPr>
        </p:nvSpPr>
        <p:spPr>
          <a:xfrm>
            <a:off x="319636" y="1522110"/>
            <a:ext cx="8458199" cy="4688189"/>
          </a:xfrm>
        </p:spPr>
        <p:txBody>
          <a:bodyPr>
            <a:normAutofit/>
          </a:bodyPr>
          <a:lstStyle/>
          <a:p>
            <a:r>
              <a:rPr lang="en-US" dirty="0" smtClean="0">
                <a:solidFill>
                  <a:schemeClr val="tx1"/>
                </a:solidFill>
              </a:rPr>
              <a:t>You have completed Module 4 </a:t>
            </a:r>
            <a:r>
              <a:rPr lang="en-US" dirty="0"/>
              <a:t>–</a:t>
            </a:r>
            <a:r>
              <a:rPr lang="en-US" dirty="0" smtClean="0">
                <a:solidFill>
                  <a:schemeClr val="tx1"/>
                </a:solidFill>
              </a:rPr>
              <a:t> Interpreting Results and Reports!</a:t>
            </a:r>
          </a:p>
          <a:p>
            <a:endParaRPr lang="en-US" dirty="0" smtClean="0">
              <a:solidFill>
                <a:schemeClr val="tx1"/>
              </a:solidFill>
            </a:endParaRPr>
          </a:p>
          <a:p>
            <a:r>
              <a:rPr lang="en-US" dirty="0" smtClean="0">
                <a:solidFill>
                  <a:schemeClr val="tx1"/>
                </a:solidFill>
              </a:rPr>
              <a:t>To become a certified Tester: </a:t>
            </a:r>
          </a:p>
          <a:p>
            <a:pPr lvl="1"/>
            <a:r>
              <a:rPr lang="en-US" dirty="0" smtClean="0">
                <a:solidFill>
                  <a:schemeClr val="tx1"/>
                </a:solidFill>
              </a:rPr>
              <a:t>Complete Modules 1 and </a:t>
            </a:r>
            <a:r>
              <a:rPr lang="en-US" dirty="0">
                <a:solidFill>
                  <a:schemeClr val="tx1"/>
                </a:solidFill>
              </a:rPr>
              <a:t>2 for </a:t>
            </a:r>
            <a:r>
              <a:rPr lang="en-US" dirty="0" err="1" smtClean="0">
                <a:solidFill>
                  <a:schemeClr val="tx1"/>
                </a:solidFill>
              </a:rPr>
              <a:t>eTesting</a:t>
            </a:r>
            <a:endParaRPr lang="en-US" dirty="0" smtClean="0">
              <a:solidFill>
                <a:schemeClr val="tx1"/>
              </a:solidFill>
            </a:endParaRPr>
          </a:p>
          <a:p>
            <a:pPr lvl="1"/>
            <a:r>
              <a:rPr lang="en-US" dirty="0" smtClean="0">
                <a:solidFill>
                  <a:schemeClr val="tx1"/>
                </a:solidFill>
              </a:rPr>
              <a:t>Complete Modules 1 and 3 for paper </a:t>
            </a:r>
            <a:r>
              <a:rPr lang="en-US" dirty="0"/>
              <a:t>t</a:t>
            </a:r>
            <a:r>
              <a:rPr lang="en-US" dirty="0" smtClean="0">
                <a:solidFill>
                  <a:schemeClr val="tx1"/>
                </a:solidFill>
              </a:rPr>
              <a:t>esting </a:t>
            </a:r>
          </a:p>
          <a:p>
            <a:pPr lvl="1"/>
            <a:r>
              <a:rPr lang="en-US" dirty="0" smtClean="0">
                <a:solidFill>
                  <a:schemeClr val="tx1"/>
                </a:solidFill>
              </a:rPr>
              <a:t>Complete Modules 1, 2, and 3 for </a:t>
            </a:r>
            <a:r>
              <a:rPr lang="en-US" dirty="0" err="1" smtClean="0">
                <a:solidFill>
                  <a:schemeClr val="tx1"/>
                </a:solidFill>
              </a:rPr>
              <a:t>eTesting</a:t>
            </a:r>
            <a:r>
              <a:rPr lang="en-US" dirty="0" smtClean="0">
                <a:solidFill>
                  <a:schemeClr val="tx1"/>
                </a:solidFill>
              </a:rPr>
              <a:t> and paper testing</a:t>
            </a:r>
          </a:p>
        </p:txBody>
      </p:sp>
      <p:sp>
        <p:nvSpPr>
          <p:cNvPr id="3" name="Footer Placeholder 2"/>
          <p:cNvSpPr>
            <a:spLocks noGrp="1"/>
          </p:cNvSpPr>
          <p:nvPr>
            <p:ph type="ftr" sz="quarter" idx="11"/>
          </p:nvPr>
        </p:nvSpPr>
        <p:spPr/>
        <p:txBody>
          <a:bodyPr/>
          <a:lstStyle/>
          <a:p>
            <a:r>
              <a:rPr lang="en-US" smtClean="0"/>
              <a:t>Module 4: Interpreting Test Results and Reports</a:t>
            </a:r>
            <a:endParaRPr lang="en-US" dirty="0" smtClean="0"/>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98827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00B050"/>
                </a:solidFill>
              </a:rPr>
              <a:t>Content Standards</a:t>
            </a:r>
            <a:endParaRPr lang="en-US" b="1" dirty="0">
              <a:solidFill>
                <a:srgbClr val="00B050"/>
              </a:solidFill>
            </a:endParaRPr>
          </a:p>
        </p:txBody>
      </p:sp>
      <p:sp>
        <p:nvSpPr>
          <p:cNvPr id="4" name="Rectangle 3"/>
          <p:cNvSpPr/>
          <p:nvPr/>
        </p:nvSpPr>
        <p:spPr>
          <a:xfrm>
            <a:off x="838200" y="2209800"/>
            <a:ext cx="7391400" cy="1200329"/>
          </a:xfrm>
          <a:prstGeom prst="rect">
            <a:avLst/>
          </a:prstGeom>
        </p:spPr>
        <p:txBody>
          <a:bodyPr wrap="square">
            <a:spAutoFit/>
          </a:bodyPr>
          <a:lstStyle/>
          <a:p>
            <a:r>
              <a:rPr lang="en-US" sz="3600" dirty="0" smtClean="0"/>
              <a:t>Academic skills in language and mathematics</a:t>
            </a:r>
            <a:endParaRPr lang="en-US" sz="3600" dirty="0"/>
          </a:p>
        </p:txBody>
      </p:sp>
      <p:sp>
        <p:nvSpPr>
          <p:cNvPr id="3" name="Footer Placeholder 2"/>
          <p:cNvSpPr>
            <a:spLocks noGrp="1"/>
          </p:cNvSpPr>
          <p:nvPr>
            <p:ph type="ftr" sz="quarter" idx="3"/>
          </p:nvPr>
        </p:nvSpPr>
        <p:spPr/>
        <p:txBody>
          <a:bodyPr/>
          <a:lstStyle/>
          <a:p>
            <a:pPr>
              <a:defRPr/>
            </a:pPr>
            <a:r>
              <a:rPr lang="en-US" smtClean="0"/>
              <a:t>Module 4: Interpreting Test Results and Reports</a:t>
            </a:r>
            <a:endParaRPr lang="en-US" dirty="0" smtClean="0"/>
          </a:p>
        </p:txBody>
      </p:sp>
      <p:sp>
        <p:nvSpPr>
          <p:cNvPr id="6" name="Slide Number Placeholder 5"/>
          <p:cNvSpPr>
            <a:spLocks noGrp="1"/>
          </p:cNvSpPr>
          <p:nvPr>
            <p:ph type="sldNum" sz="quarter" idx="4"/>
          </p:nvPr>
        </p:nvSpPr>
        <p:spPr/>
        <p:txBody>
          <a:bodyPr/>
          <a:lstStyle/>
          <a:p>
            <a:pPr>
              <a:defRPr/>
            </a:pPr>
            <a:fld id="{0F10CCFA-9720-4B79-87AD-568ED3307F7B}" type="slidenum">
              <a:rPr lang="en-US" b="0" smtClean="0"/>
              <a:pPr>
                <a:defRPr/>
              </a:pPr>
              <a:t>7</a:t>
            </a:fld>
            <a:endParaRPr lang="en-US" sz="1050" b="0" dirty="0"/>
          </a:p>
        </p:txBody>
      </p:sp>
    </p:spTree>
    <p:extLst>
      <p:ext uri="{BB962C8B-B14F-4D97-AF65-F5344CB8AC3E}">
        <p14:creationId xmlns:p14="http://schemas.microsoft.com/office/powerpoint/2010/main" val="16483865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9262"/>
            <a:ext cx="8458200" cy="986020"/>
          </a:xfrm>
        </p:spPr>
        <p:txBody>
          <a:bodyPr>
            <a:normAutofit/>
          </a:bodyPr>
          <a:lstStyle/>
          <a:p>
            <a:r>
              <a:rPr lang="en-US" b="1" dirty="0" smtClean="0">
                <a:solidFill>
                  <a:srgbClr val="7030A0"/>
                </a:solidFill>
              </a:rPr>
              <a:t>College and Career Readiness (CCR) Standards*</a:t>
            </a:r>
            <a:endParaRPr lang="en-US" b="1" dirty="0">
              <a:solidFill>
                <a:srgbClr val="7030A0"/>
              </a:solidFill>
            </a:endParaRPr>
          </a:p>
        </p:txBody>
      </p:sp>
      <p:sp>
        <p:nvSpPr>
          <p:cNvPr id="6" name="TextBox 5"/>
          <p:cNvSpPr txBox="1"/>
          <p:nvPr/>
        </p:nvSpPr>
        <p:spPr>
          <a:xfrm>
            <a:off x="76200" y="1363012"/>
            <a:ext cx="8189844" cy="4801314"/>
          </a:xfrm>
          <a:prstGeom prst="rect">
            <a:avLst/>
          </a:prstGeom>
          <a:noFill/>
        </p:spPr>
        <p:txBody>
          <a:bodyPr wrap="square" rtlCol="0">
            <a:spAutoFit/>
          </a:bodyPr>
          <a:lstStyle/>
          <a:p>
            <a:pPr>
              <a:buClr>
                <a:srgbClr val="0070C0"/>
              </a:buClr>
              <a:defRPr/>
            </a:pPr>
            <a:r>
              <a:rPr lang="en-US" sz="3200" dirty="0">
                <a:solidFill>
                  <a:srgbClr val="7030A0"/>
                </a:solidFill>
              </a:rPr>
              <a:t>Key Goals: </a:t>
            </a:r>
            <a:endParaRPr lang="en-US" sz="3200" dirty="0" smtClean="0">
              <a:solidFill>
                <a:srgbClr val="7030A0"/>
              </a:solidFill>
            </a:endParaRPr>
          </a:p>
          <a:p>
            <a:pPr marL="457200" indent="-457200">
              <a:buClr>
                <a:srgbClr val="0070C0"/>
              </a:buClr>
              <a:buFont typeface="Arial" panose="020B0604020202020204" pitchFamily="34" charset="0"/>
              <a:buChar char="•"/>
              <a:defRPr/>
            </a:pPr>
            <a:r>
              <a:rPr lang="en-US" sz="2800" dirty="0" smtClean="0"/>
              <a:t>Ensure </a:t>
            </a:r>
            <a:r>
              <a:rPr lang="en-US" sz="2800" dirty="0"/>
              <a:t>core college and career readiness requirements for adult learners are represented but </a:t>
            </a:r>
            <a:r>
              <a:rPr lang="en-US" sz="2800" i="1" dirty="0"/>
              <a:t>also</a:t>
            </a:r>
            <a:r>
              <a:rPr lang="en-US" sz="2800" dirty="0"/>
              <a:t> keep the overall content demands </a:t>
            </a:r>
            <a:r>
              <a:rPr lang="en-US" sz="2800" dirty="0" smtClean="0"/>
              <a:t>manageable</a:t>
            </a:r>
            <a:endParaRPr lang="en-US" sz="2800" dirty="0"/>
          </a:p>
          <a:p>
            <a:pPr marL="457200" indent="-457200">
              <a:buClr>
                <a:srgbClr val="0070C0"/>
              </a:buClr>
              <a:buFont typeface="Arial" panose="020B0604020202020204" pitchFamily="34" charset="0"/>
              <a:buChar char="•"/>
              <a:defRPr/>
            </a:pPr>
            <a:r>
              <a:rPr lang="en-US" sz="2800" dirty="0"/>
              <a:t>Include standards that are:</a:t>
            </a:r>
          </a:p>
          <a:p>
            <a:pPr marL="914400" lvl="1" indent="-457200">
              <a:buFont typeface="Courier New" panose="02070309020205020404" pitchFamily="49" charset="0"/>
              <a:buChar char="o"/>
              <a:defRPr/>
            </a:pPr>
            <a:r>
              <a:rPr lang="en-US" sz="2600" i="1" dirty="0" smtClean="0"/>
              <a:t>relevant</a:t>
            </a:r>
            <a:r>
              <a:rPr lang="en-US" sz="2600" dirty="0" smtClean="0"/>
              <a:t> </a:t>
            </a:r>
            <a:r>
              <a:rPr lang="en-US" sz="2600" dirty="0"/>
              <a:t>to preparing adult students for success in higher education and training programs </a:t>
            </a:r>
            <a:endParaRPr lang="en-US" sz="2600" dirty="0" smtClean="0"/>
          </a:p>
          <a:p>
            <a:pPr marL="914400" lvl="1" indent="-457200">
              <a:buFont typeface="Courier New" panose="02070309020205020404" pitchFamily="49" charset="0"/>
              <a:buChar char="o"/>
              <a:defRPr/>
            </a:pPr>
            <a:r>
              <a:rPr lang="en-US" sz="2600" dirty="0" smtClean="0"/>
              <a:t>most </a:t>
            </a:r>
            <a:r>
              <a:rPr lang="en-US" sz="2600" dirty="0"/>
              <a:t>important for adult learners</a:t>
            </a:r>
          </a:p>
          <a:p>
            <a:endParaRPr lang="en-US" altLang="en-US" sz="2000" i="1" dirty="0" smtClean="0"/>
          </a:p>
          <a:p>
            <a:r>
              <a:rPr lang="en-US" altLang="en-US" sz="2000" i="1" dirty="0" smtClean="0"/>
              <a:t>*College and Career Readiness (CCR) Standards for Adult Education – </a:t>
            </a:r>
          </a:p>
          <a:p>
            <a:r>
              <a:rPr lang="en-US" altLang="en-US" sz="2000" dirty="0" smtClean="0"/>
              <a:t>published by the U.S. Department of Education, Office of Career, Technical, and Adult Education (OCTAE) - April 2013</a:t>
            </a:r>
            <a:r>
              <a:rPr lang="en-US" altLang="en-US" sz="2400" dirty="0" smtClean="0"/>
              <a:t>.</a:t>
            </a:r>
            <a:endParaRPr lang="en-US" sz="2400" dirty="0"/>
          </a:p>
        </p:txBody>
      </p:sp>
      <p:sp>
        <p:nvSpPr>
          <p:cNvPr id="3" name="Footer Placeholder 2"/>
          <p:cNvSpPr>
            <a:spLocks noGrp="1"/>
          </p:cNvSpPr>
          <p:nvPr>
            <p:ph type="ftr" sz="quarter" idx="3"/>
          </p:nvPr>
        </p:nvSpPr>
        <p:spPr/>
        <p:txBody>
          <a:bodyPr/>
          <a:lstStyle/>
          <a:p>
            <a:pPr>
              <a:defRPr/>
            </a:pPr>
            <a:r>
              <a:rPr lang="en-US" dirty="0" smtClean="0"/>
              <a:t>Module 4: Interpreting Test Results and Reports</a:t>
            </a:r>
          </a:p>
        </p:txBody>
      </p:sp>
      <p:sp>
        <p:nvSpPr>
          <p:cNvPr id="5" name="Slide Number Placeholder 4"/>
          <p:cNvSpPr>
            <a:spLocks noGrp="1"/>
          </p:cNvSpPr>
          <p:nvPr>
            <p:ph type="sldNum" sz="quarter" idx="4"/>
          </p:nvPr>
        </p:nvSpPr>
        <p:spPr/>
        <p:txBody>
          <a:bodyPr/>
          <a:lstStyle/>
          <a:p>
            <a:pPr>
              <a:defRPr/>
            </a:pPr>
            <a:fld id="{0F10CCFA-9720-4B79-87AD-568ED3307F7B}" type="slidenum">
              <a:rPr lang="en-US" b="0" smtClean="0"/>
              <a:pPr>
                <a:defRPr/>
              </a:pPr>
              <a:t>8</a:t>
            </a:fld>
            <a:endParaRPr lang="en-US" sz="1050" b="0" dirty="0"/>
          </a:p>
        </p:txBody>
      </p:sp>
    </p:spTree>
    <p:extLst>
      <p:ext uri="{BB962C8B-B14F-4D97-AF65-F5344CB8AC3E}">
        <p14:creationId xmlns:p14="http://schemas.microsoft.com/office/powerpoint/2010/main" val="41617067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5" name="Title 1"/>
          <p:cNvSpPr>
            <a:spLocks noGrp="1"/>
          </p:cNvSpPr>
          <p:nvPr>
            <p:ph type="title"/>
          </p:nvPr>
        </p:nvSpPr>
        <p:spPr>
          <a:xfrm>
            <a:off x="228600" y="0"/>
            <a:ext cx="8763000" cy="990600"/>
          </a:xfrm>
        </p:spPr>
        <p:txBody>
          <a:bodyPr>
            <a:normAutofit/>
          </a:bodyPr>
          <a:lstStyle/>
          <a:p>
            <a:r>
              <a:rPr lang="en-US" b="1" dirty="0" smtClean="0">
                <a:solidFill>
                  <a:srgbClr val="7030A0"/>
                </a:solidFill>
              </a:rPr>
              <a:t>Example of CCR Reading Standard</a:t>
            </a:r>
            <a:r>
              <a:rPr lang="en-US" sz="2200" dirty="0">
                <a:solidFill>
                  <a:srgbClr val="3366FF"/>
                </a:solidFill>
                <a:latin typeface="Arial" charset="0"/>
              </a:rPr>
              <a:t/>
            </a:r>
            <a:br>
              <a:rPr lang="en-US" sz="2200" dirty="0">
                <a:solidFill>
                  <a:srgbClr val="3366FF"/>
                </a:solidFill>
                <a:latin typeface="Arial" charset="0"/>
              </a:rPr>
            </a:br>
            <a:endParaRPr lang="en-US" sz="2200" b="0" dirty="0">
              <a:latin typeface="+mn-lt"/>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91174084"/>
              </p:ext>
            </p:extLst>
          </p:nvPr>
        </p:nvGraphicFramePr>
        <p:xfrm>
          <a:off x="211344" y="1676400"/>
          <a:ext cx="8780256" cy="4783385"/>
        </p:xfrm>
        <a:graphic>
          <a:graphicData uri="http://schemas.openxmlformats.org/drawingml/2006/table">
            <a:tbl>
              <a:tblPr firstRow="1" bandRow="1">
                <a:tableStyleId>{5C22544A-7EE6-4342-B048-85BDC9FD1C3A}</a:tableStyleId>
              </a:tblPr>
              <a:tblGrid>
                <a:gridCol w="1617457">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828799">
                  <a:extLst>
                    <a:ext uri="{9D8B030D-6E8A-4147-A177-3AD203B41FA5}">
                      <a16:colId xmlns:a16="http://schemas.microsoft.com/office/drawing/2014/main" val="20002"/>
                    </a:ext>
                  </a:extLst>
                </a:gridCol>
                <a:gridCol w="1676400">
                  <a:extLst>
                    <a:ext uri="{9D8B030D-6E8A-4147-A177-3AD203B41FA5}">
                      <a16:colId xmlns:a16="http://schemas.microsoft.com/office/drawing/2014/main" val="20003"/>
                    </a:ext>
                  </a:extLst>
                </a:gridCol>
                <a:gridCol w="1752600">
                  <a:extLst>
                    <a:ext uri="{9D8B030D-6E8A-4147-A177-3AD203B41FA5}">
                      <a16:colId xmlns:a16="http://schemas.microsoft.com/office/drawing/2014/main" val="740127356"/>
                    </a:ext>
                  </a:extLst>
                </a:gridCol>
              </a:tblGrid>
              <a:tr h="361885">
                <a:tc>
                  <a:txBody>
                    <a:bodyPr/>
                    <a:lstStyle/>
                    <a:p>
                      <a:r>
                        <a:rPr lang="en-US" sz="1700" dirty="0" smtClean="0"/>
                        <a:t>A</a:t>
                      </a:r>
                      <a:endParaRPr lang="en-US" sz="1700" dirty="0"/>
                    </a:p>
                  </a:txBody>
                  <a:tcPr marL="87360" marR="87360" marT="43673" marB="43673"/>
                </a:tc>
                <a:tc>
                  <a:txBody>
                    <a:bodyPr/>
                    <a:lstStyle/>
                    <a:p>
                      <a:r>
                        <a:rPr lang="en-US" sz="1700" dirty="0" smtClean="0"/>
                        <a:t>B </a:t>
                      </a:r>
                      <a:endParaRPr lang="en-US" sz="1700" dirty="0"/>
                    </a:p>
                  </a:txBody>
                  <a:tcPr marL="87360" marR="87360" marT="43673" marB="43673"/>
                </a:tc>
                <a:tc>
                  <a:txBody>
                    <a:bodyPr/>
                    <a:lstStyle/>
                    <a:p>
                      <a:r>
                        <a:rPr lang="en-US" sz="1700" dirty="0" smtClean="0"/>
                        <a:t>C</a:t>
                      </a:r>
                      <a:endParaRPr lang="en-US" sz="1700" dirty="0"/>
                    </a:p>
                  </a:txBody>
                  <a:tcPr marL="87360" marR="87360" marT="43673" marB="43673"/>
                </a:tc>
                <a:tc>
                  <a:txBody>
                    <a:bodyPr/>
                    <a:lstStyle/>
                    <a:p>
                      <a:r>
                        <a:rPr lang="en-US" sz="1700" dirty="0" smtClean="0"/>
                        <a:t>D</a:t>
                      </a:r>
                      <a:endParaRPr lang="en-US" sz="1700" dirty="0"/>
                    </a:p>
                  </a:txBody>
                  <a:tcPr marL="87360" marR="87360" marT="43673" marB="43673"/>
                </a:tc>
                <a:tc>
                  <a:txBody>
                    <a:bodyPr/>
                    <a:lstStyle/>
                    <a:p>
                      <a:r>
                        <a:rPr lang="en-US" sz="1700" dirty="0" smtClean="0"/>
                        <a:t>E</a:t>
                      </a:r>
                      <a:endParaRPr lang="en-US" sz="1700" dirty="0"/>
                    </a:p>
                  </a:txBody>
                  <a:tcPr marL="87360" marR="87360" marT="43673" marB="43673"/>
                </a:tc>
                <a:extLst>
                  <a:ext uri="{0D108BD9-81ED-4DB2-BD59-A6C34878D82A}">
                    <a16:rowId xmlns:a16="http://schemas.microsoft.com/office/drawing/2014/main" val="10000"/>
                  </a:ext>
                </a:extLst>
              </a:tr>
              <a:tr h="4421500">
                <a:tc>
                  <a:txBody>
                    <a:bodyPr/>
                    <a:lstStyle/>
                    <a:p>
                      <a:r>
                        <a:rPr lang="en-US" sz="1600" dirty="0" smtClean="0"/>
                        <a:t>Ask and answer questions to help determine or clarify the meaning of words and phrases in a text.</a:t>
                      </a:r>
                      <a:endParaRPr lang="en-US" sz="1700" kern="1200" dirty="0" smtClean="0">
                        <a:solidFill>
                          <a:schemeClr val="dk1"/>
                        </a:solidFill>
                        <a:effectLst/>
                        <a:latin typeface="+mn-lt"/>
                        <a:ea typeface="+mn-ea"/>
                        <a:cs typeface="+mn-cs"/>
                      </a:endParaRPr>
                    </a:p>
                    <a:p>
                      <a:pPr marL="0" indent="63500"/>
                      <a:endParaRPr lang="en-US" sz="1700" b="1" baseline="0" dirty="0" smtClean="0">
                        <a:solidFill>
                          <a:schemeClr val="tx1"/>
                        </a:solidFill>
                      </a:endParaRPr>
                    </a:p>
                    <a:p>
                      <a:endParaRPr lang="en-US" sz="1700" kern="1200" dirty="0" smtClean="0">
                        <a:solidFill>
                          <a:schemeClr val="dk1"/>
                        </a:solidFill>
                        <a:effectLst/>
                        <a:latin typeface="+mn-lt"/>
                        <a:ea typeface="+mn-ea"/>
                        <a:cs typeface="+mn-cs"/>
                      </a:endParaRPr>
                    </a:p>
                    <a:p>
                      <a:endParaRPr lang="en-US" sz="1700" b="0" kern="1200" dirty="0" smtClean="0">
                        <a:solidFill>
                          <a:schemeClr val="dk1"/>
                        </a:solidFill>
                        <a:effectLst/>
                        <a:latin typeface="+mn-lt"/>
                        <a:ea typeface="+mn-ea"/>
                        <a:cs typeface="+mn-cs"/>
                      </a:endParaRPr>
                    </a:p>
                    <a:p>
                      <a:endParaRPr lang="en-US" sz="1700" b="0" kern="1200" dirty="0" smtClean="0">
                        <a:solidFill>
                          <a:schemeClr val="dk1"/>
                        </a:solidFill>
                        <a:effectLst/>
                        <a:latin typeface="+mn-lt"/>
                        <a:ea typeface="+mn-ea"/>
                        <a:cs typeface="+mn-cs"/>
                      </a:endParaRPr>
                    </a:p>
                    <a:p>
                      <a:endParaRPr lang="en-US" sz="1700" b="1" baseline="0" dirty="0" smtClean="0">
                        <a:solidFill>
                          <a:schemeClr val="tx1"/>
                        </a:solidFill>
                      </a:endParaRPr>
                    </a:p>
                  </a:txBody>
                  <a:tcPr marL="87360" marR="87360" marT="43673" marB="43673">
                    <a:solidFill>
                      <a:schemeClr val="tx2">
                        <a:lumMod val="20000"/>
                        <a:lumOff val="80000"/>
                      </a:schemeClr>
                    </a:solidFill>
                  </a:tcPr>
                </a:tc>
                <a:tc>
                  <a:txBody>
                    <a:bodyPr/>
                    <a:lstStyle/>
                    <a:p>
                      <a:r>
                        <a:rPr lang="en-US" sz="1600" dirty="0" smtClean="0"/>
                        <a:t>Determine the meaning of general academic and domain specific words and phrases in a text relevant to a topic or</a:t>
                      </a:r>
                      <a:r>
                        <a:rPr lang="en-US" sz="1600" baseline="0" dirty="0" smtClean="0"/>
                        <a:t> subject area.</a:t>
                      </a:r>
                      <a:endParaRPr lang="en-US" sz="1700" kern="1200" dirty="0" smtClean="0">
                        <a:solidFill>
                          <a:schemeClr val="dk1"/>
                        </a:solidFill>
                        <a:effectLst/>
                        <a:latin typeface="+mn-lt"/>
                        <a:ea typeface="+mn-ea"/>
                        <a:cs typeface="+mn-cs"/>
                      </a:endParaRPr>
                    </a:p>
                  </a:txBody>
                  <a:tcPr marL="87360" marR="87360" marT="43673" marB="43673">
                    <a:solidFill>
                      <a:schemeClr val="accent3">
                        <a:lumMod val="60000"/>
                        <a:lumOff val="40000"/>
                      </a:schemeClr>
                    </a:solidFill>
                  </a:tcPr>
                </a:tc>
                <a:tc>
                  <a:txBody>
                    <a:bodyPr/>
                    <a:lstStyle/>
                    <a:p>
                      <a:r>
                        <a:rPr lang="en-US" sz="1600" dirty="0" smtClean="0"/>
                        <a:t>Determine the meaning of general academic and domain specific words and phrases in a text relevant to a topic or</a:t>
                      </a:r>
                      <a:r>
                        <a:rPr lang="en-US" sz="1600" baseline="0" dirty="0" smtClean="0"/>
                        <a:t> subject area.</a:t>
                      </a:r>
                      <a:endParaRPr lang="en-US" sz="1700" kern="1200" dirty="0" smtClean="0">
                        <a:solidFill>
                          <a:schemeClr val="dk1"/>
                        </a:solidFill>
                        <a:effectLst/>
                        <a:latin typeface="+mn-lt"/>
                        <a:ea typeface="+mn-ea"/>
                        <a:cs typeface="+mn-cs"/>
                      </a:endParaRPr>
                    </a:p>
                    <a:p>
                      <a:endParaRPr lang="en-US" sz="1600" b="1" kern="1200" dirty="0" smtClean="0">
                        <a:solidFill>
                          <a:srgbClr val="000000"/>
                        </a:solidFill>
                        <a:effectLst/>
                        <a:latin typeface="+mn-lt"/>
                        <a:ea typeface="+mn-ea"/>
                        <a:cs typeface="+mn-cs"/>
                      </a:endParaRPr>
                    </a:p>
                    <a:p>
                      <a:r>
                        <a:rPr lang="en-US" sz="1600" b="0" kern="1200" dirty="0" smtClean="0">
                          <a:solidFill>
                            <a:srgbClr val="000000"/>
                          </a:solidFill>
                          <a:effectLst/>
                          <a:latin typeface="+mn-lt"/>
                          <a:ea typeface="+mn-ea"/>
                          <a:cs typeface="+mn-cs"/>
                        </a:rPr>
                        <a:t>Determine the meaning of words and phrases as they are used in a text, including</a:t>
                      </a:r>
                      <a:r>
                        <a:rPr lang="en-US" sz="1600" b="0" kern="1200" baseline="0" dirty="0" smtClean="0">
                          <a:solidFill>
                            <a:srgbClr val="000000"/>
                          </a:solidFill>
                          <a:effectLst/>
                          <a:latin typeface="+mn-lt"/>
                          <a:ea typeface="+mn-ea"/>
                          <a:cs typeface="+mn-cs"/>
                        </a:rPr>
                        <a:t> figurative language such as metaphors and similes.</a:t>
                      </a:r>
                      <a:endParaRPr lang="en-US" sz="1700" b="1" dirty="0"/>
                    </a:p>
                  </a:txBody>
                  <a:tcPr marL="87360" marR="87360" marT="43673" marB="43673">
                    <a:solidFill>
                      <a:srgbClr val="FFFBA4"/>
                    </a:solidFill>
                  </a:tcPr>
                </a:tc>
                <a:tc>
                  <a:txBody>
                    <a:bodyPr/>
                    <a:lstStyle/>
                    <a:p>
                      <a:r>
                        <a:rPr lang="en-US" sz="1600" b="0" kern="1200" dirty="0" smtClean="0">
                          <a:solidFill>
                            <a:srgbClr val="000000"/>
                          </a:solidFill>
                          <a:effectLst/>
                          <a:latin typeface="+mn-lt"/>
                          <a:ea typeface="+mn-ea"/>
                          <a:cs typeface="+mn-cs"/>
                        </a:rPr>
                        <a:t>Determine the meaning of words and phrases as they are used in a text, including</a:t>
                      </a:r>
                      <a:r>
                        <a:rPr lang="en-US" sz="1600" b="0" kern="1200" baseline="0" dirty="0" smtClean="0">
                          <a:solidFill>
                            <a:srgbClr val="000000"/>
                          </a:solidFill>
                          <a:effectLst/>
                          <a:latin typeface="+mn-lt"/>
                          <a:ea typeface="+mn-ea"/>
                          <a:cs typeface="+mn-cs"/>
                        </a:rPr>
                        <a:t> figurative, connotative, and technical meanings; analyze the impact of specific word choice on meaning and tone.</a:t>
                      </a:r>
                      <a:endParaRPr lang="en-US" sz="2000" b="1" kern="1200" dirty="0" smtClean="0">
                        <a:solidFill>
                          <a:srgbClr val="000000"/>
                        </a:solidFill>
                        <a:effectLst/>
                        <a:latin typeface="+mn-lt"/>
                        <a:ea typeface="+mn-ea"/>
                        <a:cs typeface="+mn-cs"/>
                      </a:endParaRPr>
                    </a:p>
                  </a:txBody>
                  <a:tcPr marL="87360" marR="87360" marT="43673" marB="43673">
                    <a:solidFill>
                      <a:schemeClr val="accent4">
                        <a:lumMod val="40000"/>
                        <a:lumOff val="6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rgbClr val="000000"/>
                          </a:solidFill>
                          <a:effectLst/>
                          <a:latin typeface="+mn-lt"/>
                          <a:ea typeface="+mn-ea"/>
                          <a:cs typeface="+mn-cs"/>
                        </a:rPr>
                        <a:t>Determine the meaning of words and phrases as they are used in a text, including</a:t>
                      </a:r>
                      <a:r>
                        <a:rPr lang="en-US" sz="1600" b="0" kern="1200" baseline="0" dirty="0" smtClean="0">
                          <a:solidFill>
                            <a:srgbClr val="000000"/>
                          </a:solidFill>
                          <a:effectLst/>
                          <a:latin typeface="+mn-lt"/>
                          <a:ea typeface="+mn-ea"/>
                          <a:cs typeface="+mn-cs"/>
                        </a:rPr>
                        <a:t> figurative, connotative, and technical meanings; analyze cumulative impact of specific word choices on meaning and tone.</a:t>
                      </a:r>
                      <a:endParaRPr lang="en-US" sz="1600" b="0" kern="1200" dirty="0" smtClean="0">
                        <a:solidFill>
                          <a:srgbClr val="000000"/>
                        </a:solidFill>
                        <a:effectLst/>
                        <a:latin typeface="+mn-lt"/>
                        <a:ea typeface="+mn-ea"/>
                        <a:cs typeface="+mn-cs"/>
                      </a:endParaRPr>
                    </a:p>
                  </a:txBody>
                  <a:tcPr marL="87360" marR="87360" marT="43673" marB="43673">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6" name="Rectangle 5"/>
          <p:cNvSpPr/>
          <p:nvPr/>
        </p:nvSpPr>
        <p:spPr>
          <a:xfrm>
            <a:off x="0" y="0"/>
            <a:ext cx="9144000" cy="6858000"/>
          </a:xfrm>
          <a:prstGeom prst="rect">
            <a:avLst/>
          </a:prstGeom>
          <a:noFill/>
          <a:ln w="101600" cmpd="sng">
            <a:solidFill>
              <a:schemeClr val="accent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228600" y="685800"/>
            <a:ext cx="8534400" cy="914400"/>
          </a:xfrm>
          <a:prstGeom prst="rect">
            <a:avLst/>
          </a:prstGeom>
        </p:spPr>
        <p:txBody>
          <a:bodyPr vert="horz" lIns="91440" tIns="45720" rIns="91440" bIns="45720" rtlCol="0" anchor="b">
            <a:normAutofit fontScale="97500" lnSpcReduction="10000"/>
          </a:bodyPr>
          <a:lstStyle>
            <a:lvl1pPr algn="l" defTabSz="914400" rtl="0" eaLnBrk="1" latinLnBrk="0" hangingPunct="1">
              <a:lnSpc>
                <a:spcPct val="85000"/>
              </a:lnSpc>
              <a:spcBef>
                <a:spcPct val="0"/>
              </a:spcBef>
              <a:buNone/>
              <a:defRPr sz="3600" b="1" kern="1200" spc="-50" baseline="0">
                <a:solidFill>
                  <a:schemeClr val="tx1"/>
                </a:solidFill>
                <a:latin typeface="+mj-lt"/>
                <a:ea typeface="+mj-ea"/>
                <a:cs typeface="+mj-cs"/>
              </a:defRPr>
            </a:lvl1pPr>
          </a:lstStyle>
          <a:p>
            <a:r>
              <a:rPr lang="en-US" sz="2200" dirty="0" smtClean="0">
                <a:solidFill>
                  <a:srgbClr val="7030A0"/>
                </a:solidFill>
                <a:latin typeface="Arial" charset="0"/>
              </a:rPr>
              <a:t>CCR Anchor 4: </a:t>
            </a:r>
            <a:r>
              <a:rPr lang="en-US" sz="2400" dirty="0" smtClean="0"/>
              <a:t>Interpret words and phrases as they are used in a text, including determining technical, connotative, and figurative meanings, and analyze how specific word choices shape meaning or tone.</a:t>
            </a:r>
            <a:endParaRPr lang="en-US" sz="2200" b="0" dirty="0">
              <a:latin typeface="+mn-lt"/>
            </a:endParaRPr>
          </a:p>
        </p:txBody>
      </p:sp>
      <p:sp>
        <p:nvSpPr>
          <p:cNvPr id="2" name="Footer Placeholder 1"/>
          <p:cNvSpPr>
            <a:spLocks noGrp="1"/>
          </p:cNvSpPr>
          <p:nvPr>
            <p:ph type="ftr" sz="quarter" idx="11"/>
          </p:nvPr>
        </p:nvSpPr>
        <p:spPr/>
        <p:txBody>
          <a:bodyPr/>
          <a:lstStyle/>
          <a:p>
            <a:pPr>
              <a:defRPr/>
            </a:pPr>
            <a:r>
              <a:rPr lang="en-US" smtClean="0">
                <a:solidFill>
                  <a:schemeClr val="tx1"/>
                </a:solidFill>
              </a:rPr>
              <a:t>Module 4: Interpreting Test Results and Reports</a:t>
            </a:r>
            <a:endParaRPr lang="en-US" dirty="0" smtClean="0">
              <a:solidFill>
                <a:schemeClr val="tx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10CCFA-9720-4B79-87AD-568ED3307F7B}" type="slidenum">
              <a:rPr kumimoji="0" lang="en-US" sz="105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05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9892086"/>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90013</TotalTime>
  <Words>7353</Words>
  <Application>Microsoft Office PowerPoint</Application>
  <PresentationFormat>On-screen Show (4:3)</PresentationFormat>
  <Paragraphs>1589</Paragraphs>
  <Slides>64</Slides>
  <Notes>57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Malgun Gothic</vt:lpstr>
      <vt:lpstr>Arial</vt:lpstr>
      <vt:lpstr>Book Antiqua</vt:lpstr>
      <vt:lpstr>Calibri</vt:lpstr>
      <vt:lpstr>Calibri Light</vt:lpstr>
      <vt:lpstr>Courier New</vt:lpstr>
      <vt:lpstr>Estrangelo Edessa</vt:lpstr>
      <vt:lpstr>Times New Roman</vt:lpstr>
      <vt:lpstr>Wingdings</vt:lpstr>
      <vt:lpstr>Wingdings 2</vt:lpstr>
      <vt:lpstr>Retrospect</vt:lpstr>
      <vt:lpstr>Interpreting                     Test Results  &amp; Reports</vt:lpstr>
      <vt:lpstr>                   </vt:lpstr>
      <vt:lpstr>Integrated System Approach</vt:lpstr>
      <vt:lpstr>Module 4: Interpreting Test Results &amp; Reports Agenda</vt:lpstr>
      <vt:lpstr>CASAS test items measure basic language and math skills in realistic, everyday life and workplace contexts. </vt:lpstr>
      <vt:lpstr>PowerPoint Presentation</vt:lpstr>
      <vt:lpstr>Content Standards</vt:lpstr>
      <vt:lpstr>College and Career Readiness (CCR) Standards*</vt:lpstr>
      <vt:lpstr>Example of CCR Reading Standard </vt:lpstr>
      <vt:lpstr>PowerPoint Presentation</vt:lpstr>
      <vt:lpstr>CASAS Reading Standards Categories</vt:lpstr>
      <vt:lpstr>CASAS Reading Standards example</vt:lpstr>
      <vt:lpstr>PowerPoint Presentation</vt:lpstr>
      <vt:lpstr>CASAS Reading Standards – CCR Alignment</vt:lpstr>
      <vt:lpstr>Competency</vt:lpstr>
      <vt:lpstr>CASAS Competency Categories</vt:lpstr>
      <vt:lpstr>CASAS Competencies – example</vt:lpstr>
      <vt:lpstr>PowerPoint Presentation</vt:lpstr>
      <vt:lpstr>Task Area</vt:lpstr>
      <vt:lpstr>Reading Task Area Categories</vt:lpstr>
      <vt:lpstr>PowerPoint Presentation</vt:lpstr>
      <vt:lpstr>PowerPoint Presentation</vt:lpstr>
      <vt:lpstr>In Summary…</vt:lpstr>
      <vt:lpstr>Activity 1 – Practice with Content Standards, Competencies, and Task Areas</vt:lpstr>
      <vt:lpstr>PowerPoint Presentation</vt:lpstr>
      <vt:lpstr>                Assessments: Levels &amp; Forms</vt:lpstr>
      <vt:lpstr>               Sample Test Items   Activity</vt:lpstr>
      <vt:lpstr>Instructional Reports</vt:lpstr>
      <vt:lpstr>Types of Instructional Reports </vt:lpstr>
      <vt:lpstr>Score Reports</vt:lpstr>
      <vt:lpstr>Personal Score Report</vt:lpstr>
      <vt:lpstr>PowerPoint Presentation</vt:lpstr>
      <vt:lpstr>Raw Scores and Scale Scores</vt:lpstr>
      <vt:lpstr>Skill Level Descriptors</vt:lpstr>
      <vt:lpstr>Score Reports</vt:lpstr>
      <vt:lpstr>Student Test Summary Report</vt:lpstr>
      <vt:lpstr>Student Test Summary</vt:lpstr>
      <vt:lpstr>Score Reports</vt:lpstr>
      <vt:lpstr>Learning Gains Report</vt:lpstr>
      <vt:lpstr>NRS EFLs/CASAS Reading Score Ranges for ABE/ASE</vt:lpstr>
      <vt:lpstr>Instructional Reports </vt:lpstr>
      <vt:lpstr>Targeting Instruction</vt:lpstr>
      <vt:lpstr>Skill Reports</vt:lpstr>
      <vt:lpstr>Content Standard Reports</vt:lpstr>
      <vt:lpstr>PowerPoint Presentation</vt:lpstr>
      <vt:lpstr>Class -- Content Standard Performance Summary</vt:lpstr>
      <vt:lpstr>Activity 2 – Content Standard Performance</vt:lpstr>
      <vt:lpstr>Skill Reports</vt:lpstr>
      <vt:lpstr>Student Competency Performance</vt:lpstr>
      <vt:lpstr>Student Competency Performance</vt:lpstr>
      <vt:lpstr>PowerPoint Presentation</vt:lpstr>
      <vt:lpstr>PowerPoint Presentation</vt:lpstr>
      <vt:lpstr>PowerPoint Presentation</vt:lpstr>
      <vt:lpstr>Activity 3 - Competency Performance</vt:lpstr>
      <vt:lpstr>Skill Reports</vt:lpstr>
      <vt:lpstr>Individual Skills Profile Report</vt:lpstr>
      <vt:lpstr>Individual Skills Profile</vt:lpstr>
      <vt:lpstr>Individual Skills Profile Summary</vt:lpstr>
      <vt:lpstr>Activity 4 – Interpreting the Individual Skills Profile Report</vt:lpstr>
      <vt:lpstr>Additional Reports / Resources</vt:lpstr>
      <vt:lpstr>QuickSearch</vt:lpstr>
      <vt:lpstr>QuickSearch by Competencies</vt:lpstr>
      <vt:lpstr>CASAS – a comprehensive system</vt:lpstr>
      <vt:lpstr>Congratulations!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Patty Long</dc:creator>
  <cp:lastModifiedBy>Jane Eguez</cp:lastModifiedBy>
  <cp:revision>1024</cp:revision>
  <cp:lastPrinted>2019-05-31T21:57:52Z</cp:lastPrinted>
  <dcterms:created xsi:type="dcterms:W3CDTF">2015-04-09T15:33:50Z</dcterms:created>
  <dcterms:modified xsi:type="dcterms:W3CDTF">2019-06-03T17:14:38Z</dcterms:modified>
</cp:coreProperties>
</file>